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drawings/drawing7.xml" ContentType="application/vnd.openxmlformats-officedocument.drawingml.chartshap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theme/themeOverride2.xml" ContentType="application/vnd.openxmlformats-officedocument.themeOverride+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ppt/drawings/drawing6.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charts/chart15.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385" r:id="rId2"/>
    <p:sldId id="319" r:id="rId3"/>
    <p:sldId id="321" r:id="rId4"/>
    <p:sldId id="257" r:id="rId5"/>
    <p:sldId id="376" r:id="rId6"/>
    <p:sldId id="258" r:id="rId7"/>
    <p:sldId id="266" r:id="rId8"/>
    <p:sldId id="378" r:id="rId9"/>
    <p:sldId id="387" r:id="rId10"/>
    <p:sldId id="268" r:id="rId11"/>
    <p:sldId id="327" r:id="rId12"/>
    <p:sldId id="260" r:id="rId13"/>
    <p:sldId id="313" r:id="rId14"/>
    <p:sldId id="344" r:id="rId15"/>
    <p:sldId id="375" r:id="rId16"/>
    <p:sldId id="368" r:id="rId17"/>
    <p:sldId id="331" r:id="rId18"/>
    <p:sldId id="333" r:id="rId19"/>
    <p:sldId id="369" r:id="rId20"/>
    <p:sldId id="341" r:id="rId21"/>
    <p:sldId id="335" r:id="rId22"/>
    <p:sldId id="370" r:id="rId23"/>
    <p:sldId id="314" r:id="rId24"/>
    <p:sldId id="315" r:id="rId25"/>
    <p:sldId id="280" r:id="rId26"/>
    <p:sldId id="284" r:id="rId27"/>
    <p:sldId id="380" r:id="rId28"/>
    <p:sldId id="390" r:id="rId29"/>
    <p:sldId id="382" r:id="rId30"/>
    <p:sldId id="389" r:id="rId31"/>
    <p:sldId id="286" r:id="rId32"/>
    <p:sldId id="364" r:id="rId33"/>
    <p:sldId id="367" r:id="rId34"/>
    <p:sldId id="346" r:id="rId35"/>
    <p:sldId id="345" r:id="rId36"/>
    <p:sldId id="290" r:id="rId37"/>
    <p:sldId id="292" r:id="rId38"/>
    <p:sldId id="343" r:id="rId39"/>
    <p:sldId id="296" r:id="rId40"/>
    <p:sldId id="316" r:id="rId41"/>
    <p:sldId id="358" r:id="rId42"/>
    <p:sldId id="353" r:id="rId43"/>
    <p:sldId id="355" r:id="rId44"/>
    <p:sldId id="357" r:id="rId45"/>
    <p:sldId id="363" r:id="rId46"/>
    <p:sldId id="394" r:id="rId47"/>
    <p:sldId id="391" r:id="rId48"/>
    <p:sldId id="392" r:id="rId49"/>
    <p:sldId id="324" r:id="rId5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00"/>
    <a:srgbClr val="0076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3" autoAdjust="0"/>
    <p:restoredTop sz="94717" autoAdjust="0"/>
  </p:normalViewPr>
  <p:slideViewPr>
    <p:cSldViewPr>
      <p:cViewPr>
        <p:scale>
          <a:sx n="80" d="100"/>
          <a:sy n="80" d="100"/>
        </p:scale>
        <p:origin x="-852"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entresuivi\Documents\enquent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Feuille_Microsoft_Office_Excel1.xlsx"/><Relationship Id="rId1" Type="http://schemas.openxmlformats.org/officeDocument/2006/relationships/themeOverride" Target="../theme/themeOverride1.xm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G:\&#1575;&#1604;&#1575;&#1593;&#1604;&#1575;&#1605;%20&#1575;&#1604;&#1593;&#1605;&#1608;&#1605;&#1610;.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HACEN%20PC\Desktop\TOTAL2.xlsx" TargetMode="Externa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package" Target="../embeddings/Feuille_Microsoft_Office_Excel2.xlsx"/><Relationship Id="rId1" Type="http://schemas.openxmlformats.org/officeDocument/2006/relationships/themeOverride" Target="../theme/themeOverride2.xml"/></Relationships>
</file>

<file path=ppt/charts/_rels/chart15.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H:\&#1606;&#1587;&#1582;&#1577;%20&#1575;&#1582;&#1610;&#1585;&#1577;\TOTAL2.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Classeur2"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1575;&#1604;&#1575;&#1593;&#1604;&#1575;&#1605;%20&#1575;&#1604;&#1593;&#1605;&#1608;&#1605;&#1610;.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I:\10-02-2021\&#1575;&#1604;&#1575;&#1593;&#1604;&#1575;&#1605;%20&#1575;&#1604;&#1593;&#1605;&#1608;&#1605;&#161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Classeur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entresuivi\Documents\enquen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otX val="30"/>
      <c:perspective val="30"/>
    </c:view3D>
    <c:plotArea>
      <c:layout>
        <c:manualLayout>
          <c:layoutTarget val="inner"/>
          <c:xMode val="edge"/>
          <c:yMode val="edge"/>
          <c:x val="5.9327757620427132E-3"/>
          <c:y val="1.2158457016435763E-2"/>
          <c:w val="0.99406722423795546"/>
          <c:h val="0.98784154298356464"/>
        </c:manualLayout>
      </c:layout>
      <c:pie3DChart>
        <c:varyColors val="1"/>
        <c:ser>
          <c:idx val="0"/>
          <c:order val="0"/>
          <c:tx>
            <c:strRef>
              <c:f>Feuil1!$C$3</c:f>
              <c:strCache>
                <c:ptCount val="1"/>
              </c:strCache>
            </c:strRef>
          </c:tx>
          <c:spPr>
            <a:ln w="57150"/>
            <a:effectLst>
              <a:outerShdw dist="1168400" dir="5400000" sx="168000" sy="168000" algn="ctr" rotWithShape="0">
                <a:srgbClr val="000000">
                  <a:alpha val="22000"/>
                </a:srgbClr>
              </a:outerShdw>
            </a:effectLst>
            <a:scene3d>
              <a:camera prst="orthographicFront"/>
              <a:lightRig rig="threePt" dir="t"/>
            </a:scene3d>
            <a:sp3d prstMaterial="softEdge">
              <a:bevelT w="107950" h="165100"/>
              <a:bevelB w="139700" h="190500"/>
            </a:sp3d>
          </c:spPr>
          <c:explosion val="8"/>
          <c:dLbls>
            <c:dLbl>
              <c:idx val="0"/>
              <c:delete val="1"/>
            </c:dLbl>
            <c:dLbl>
              <c:idx val="1"/>
              <c:layout>
                <c:manualLayout>
                  <c:x val="-0.1292798428900854"/>
                  <c:y val="-0.1337834890773458"/>
                </c:manualLayout>
              </c:layout>
              <c:tx>
                <c:rich>
                  <a:bodyPr/>
                  <a:lstStyle/>
                  <a:p>
                    <a:pPr marL="0" marR="0" indent="0" algn="ctr" defTabSz="914400" rtl="1" eaLnBrk="1" fontAlgn="auto" latinLnBrk="0" hangingPunct="1">
                      <a:lnSpc>
                        <a:spcPct val="100000"/>
                      </a:lnSpc>
                      <a:spcBef>
                        <a:spcPts val="0"/>
                      </a:spcBef>
                      <a:spcAft>
                        <a:spcPts val="0"/>
                      </a:spcAft>
                      <a:buClrTx/>
                      <a:buSzTx/>
                      <a:buFontTx/>
                      <a:buNone/>
                      <a:tabLst/>
                      <a:defRPr sz="900" b="1" i="0" u="none" strike="noStrike" kern="1200" baseline="0">
                        <a:solidFill>
                          <a:prstClr val="black"/>
                        </a:solidFill>
                        <a:latin typeface="+mn-lt"/>
                        <a:ea typeface="+mn-ea"/>
                        <a:cs typeface="+mn-cs"/>
                      </a:defRPr>
                    </a:pPr>
                    <a:r>
                      <a:rPr lang="ar-SA" sz="1400" b="1" dirty="0">
                        <a:latin typeface="Arial Unicode MS" pitchFamily="34" charset="-128"/>
                        <a:ea typeface="Arial Unicode MS" pitchFamily="34" charset="-128"/>
                        <a:cs typeface="+mj-cs"/>
                      </a:rPr>
                      <a:t>القطاع </a:t>
                    </a:r>
                    <a:r>
                      <a:rPr lang="ar-SA" sz="1400" b="1" dirty="0" smtClean="0">
                        <a:latin typeface="Arial Unicode MS" pitchFamily="34" charset="-128"/>
                        <a:ea typeface="Arial Unicode MS" pitchFamily="34" charset="-128"/>
                        <a:cs typeface="+mj-cs"/>
                      </a:rPr>
                      <a:t>العام</a:t>
                    </a:r>
                  </a:p>
                  <a:p>
                    <a:pPr marL="0" marR="0" indent="0" algn="ctr" defTabSz="914400" rtl="1" eaLnBrk="1" fontAlgn="auto" latinLnBrk="0" hangingPunct="1">
                      <a:lnSpc>
                        <a:spcPct val="100000"/>
                      </a:lnSpc>
                      <a:spcBef>
                        <a:spcPts val="0"/>
                      </a:spcBef>
                      <a:spcAft>
                        <a:spcPts val="0"/>
                      </a:spcAft>
                      <a:buClrTx/>
                      <a:buSzTx/>
                      <a:buFontTx/>
                      <a:buNone/>
                      <a:tabLst/>
                      <a:defRPr sz="900" b="1" i="0" u="none" strike="noStrike" kern="1200" baseline="0">
                        <a:solidFill>
                          <a:prstClr val="black"/>
                        </a:solidFill>
                        <a:latin typeface="+mn-lt"/>
                        <a:ea typeface="+mn-ea"/>
                        <a:cs typeface="+mn-cs"/>
                      </a:defRPr>
                    </a:pPr>
                    <a:r>
                      <a:rPr lang="fr-FR" sz="1400" dirty="0" smtClean="0">
                        <a:cs typeface="+mj-cs"/>
                      </a:rPr>
                      <a:t>Secteur public</a:t>
                    </a:r>
                    <a:endParaRPr lang="ar-SA" sz="1400" b="1" dirty="0">
                      <a:latin typeface="Arial Unicode MS" pitchFamily="34" charset="-128"/>
                      <a:ea typeface="Arial Unicode MS" pitchFamily="34" charset="-128"/>
                      <a:cs typeface="+mj-cs"/>
                    </a:endParaRPr>
                  </a:p>
                  <a:p>
                    <a:pPr marL="0" marR="0" indent="0" algn="ctr" defTabSz="914400" rtl="1" eaLnBrk="1" fontAlgn="auto" latinLnBrk="0" hangingPunct="1">
                      <a:lnSpc>
                        <a:spcPct val="100000"/>
                      </a:lnSpc>
                      <a:spcBef>
                        <a:spcPts val="0"/>
                      </a:spcBef>
                      <a:spcAft>
                        <a:spcPts val="0"/>
                      </a:spcAft>
                      <a:buClrTx/>
                      <a:buSzTx/>
                      <a:buFontTx/>
                      <a:buNone/>
                      <a:tabLst/>
                      <a:defRPr sz="900" b="1" i="0" u="none" strike="noStrike" kern="1200" baseline="0">
                        <a:solidFill>
                          <a:prstClr val="black"/>
                        </a:solidFill>
                        <a:latin typeface="+mn-lt"/>
                        <a:ea typeface="+mn-ea"/>
                        <a:cs typeface="+mn-cs"/>
                      </a:defRPr>
                    </a:pPr>
                    <a:r>
                      <a:rPr lang="en-US" sz="1400" b="1" dirty="0">
                        <a:latin typeface="Arial Unicode MS" pitchFamily="34" charset="-128"/>
                        <a:ea typeface="Arial Unicode MS" pitchFamily="34" charset="-128"/>
                        <a:cs typeface="+mj-cs"/>
                      </a:rPr>
                      <a:t>54%</a:t>
                    </a:r>
                  </a:p>
                </c:rich>
              </c:tx>
              <c:spPr/>
              <c:showVal val="1"/>
              <c:showCatName val="1"/>
            </c:dLbl>
            <c:dLbl>
              <c:idx val="2"/>
              <c:layout>
                <c:manualLayout>
                  <c:x val="0.18443326757731585"/>
                  <c:y val="3.9315076102655291E-2"/>
                </c:manualLayout>
              </c:layout>
              <c:tx>
                <c:rich>
                  <a:bodyPr/>
                  <a:lstStyle/>
                  <a:p>
                    <a:pPr>
                      <a:defRPr sz="900"/>
                    </a:pPr>
                    <a:r>
                      <a:rPr lang="ar-SA" sz="1400" b="1" dirty="0">
                        <a:latin typeface="Arial Unicode MS" pitchFamily="34" charset="-128"/>
                        <a:ea typeface="Arial Unicode MS" pitchFamily="34" charset="-128"/>
                        <a:cs typeface="Arial Unicode MS" pitchFamily="34" charset="-128"/>
                      </a:rPr>
                      <a:t>القطاع</a:t>
                    </a:r>
                    <a:r>
                      <a:rPr lang="ar-SA" sz="1400" b="1" baseline="0" dirty="0">
                        <a:latin typeface="Arial Unicode MS" pitchFamily="34" charset="-128"/>
                        <a:ea typeface="Arial Unicode MS" pitchFamily="34" charset="-128"/>
                        <a:cs typeface="Arial Unicode MS" pitchFamily="34" charset="-128"/>
                      </a:rPr>
                      <a:t> </a:t>
                    </a:r>
                    <a:r>
                      <a:rPr lang="ar-SA" sz="1400" b="1" baseline="0" dirty="0" smtClean="0">
                        <a:latin typeface="Arial Unicode MS" pitchFamily="34" charset="-128"/>
                        <a:ea typeface="Arial Unicode MS" pitchFamily="34" charset="-128"/>
                        <a:cs typeface="Arial Unicode MS" pitchFamily="34" charset="-128"/>
                      </a:rPr>
                      <a:t>الخاص</a:t>
                    </a:r>
                  </a:p>
                  <a:p>
                    <a:pPr>
                      <a:defRPr sz="900"/>
                    </a:pPr>
                    <a:r>
                      <a:rPr lang="fr-FR" sz="1400" b="1" i="0" u="none" strike="noStrike" baseline="0" dirty="0" smtClean="0"/>
                      <a:t>Secteur privé </a:t>
                    </a:r>
                    <a:endParaRPr lang="en-US" sz="1400" b="1" dirty="0">
                      <a:latin typeface="Arial Unicode MS" pitchFamily="34" charset="-128"/>
                      <a:ea typeface="Arial Unicode MS" pitchFamily="34" charset="-128"/>
                      <a:cs typeface="Arial Unicode MS" pitchFamily="34" charset="-128"/>
                    </a:endParaRPr>
                  </a:p>
                  <a:p>
                    <a:pPr>
                      <a:defRPr sz="900"/>
                    </a:pPr>
                    <a:r>
                      <a:rPr lang="en-US" sz="1400" b="1" dirty="0">
                        <a:latin typeface="Arial Unicode MS" pitchFamily="34" charset="-128"/>
                        <a:ea typeface="Arial Unicode MS" pitchFamily="34" charset="-128"/>
                        <a:cs typeface="Arial Unicode MS" pitchFamily="34" charset="-128"/>
                      </a:rPr>
                      <a:t>46%</a:t>
                    </a:r>
                  </a:p>
                </c:rich>
              </c:tx>
              <c:spPr/>
              <c:showVal val="1"/>
              <c:showCatName val="1"/>
            </c:dLbl>
            <c:txPr>
              <a:bodyPr/>
              <a:lstStyle/>
              <a:p>
                <a:pPr>
                  <a:defRPr sz="1800"/>
                </a:pPr>
                <a:endParaRPr lang="fr-FR"/>
              </a:p>
            </c:txPr>
            <c:showVal val="1"/>
            <c:showCatName val="1"/>
          </c:dLbls>
          <c:cat>
            <c:strRef>
              <c:f>Feuil1!$B$4:$B$6</c:f>
              <c:strCache>
                <c:ptCount val="3"/>
                <c:pt idx="0">
                  <c:v>النسبة </c:v>
                </c:pt>
                <c:pt idx="1">
                  <c:v>54%</c:v>
                </c:pt>
                <c:pt idx="2">
                  <c:v>46%</c:v>
                </c:pt>
              </c:strCache>
            </c:strRef>
          </c:cat>
          <c:val>
            <c:numRef>
              <c:f>Feuil1!$C$4:$C$6</c:f>
              <c:numCache>
                <c:formatCode>0</c:formatCode>
                <c:ptCount val="3"/>
                <c:pt idx="0" formatCode="General">
                  <c:v>0</c:v>
                </c:pt>
                <c:pt idx="1">
                  <c:v>1548</c:v>
                </c:pt>
                <c:pt idx="2">
                  <c:v>1293</c:v>
                </c:pt>
              </c:numCache>
            </c:numRef>
          </c:val>
        </c:ser>
        <c:ser>
          <c:idx val="1"/>
          <c:order val="1"/>
          <c:tx>
            <c:strRef>
              <c:f>Feuil1!$D$3</c:f>
              <c:strCache>
                <c:ptCount val="1"/>
              </c:strCache>
            </c:strRef>
          </c:tx>
          <c:explosion val="25"/>
          <c:dLbls>
            <c:showVal val="1"/>
            <c:showCatName val="1"/>
          </c:dLbls>
          <c:cat>
            <c:strRef>
              <c:f>Feuil1!$B$4:$B$6</c:f>
              <c:strCache>
                <c:ptCount val="3"/>
                <c:pt idx="0">
                  <c:v>النسبة </c:v>
                </c:pt>
                <c:pt idx="1">
                  <c:v>54%</c:v>
                </c:pt>
                <c:pt idx="2">
                  <c:v>46%</c:v>
                </c:pt>
              </c:strCache>
            </c:strRef>
          </c:cat>
          <c:val>
            <c:numRef>
              <c:f>Feuil1!$D$4:$D$6</c:f>
              <c:numCache>
                <c:formatCode>General</c:formatCode>
                <c:ptCount val="3"/>
                <c:pt idx="0">
                  <c:v>0</c:v>
                </c:pt>
                <c:pt idx="1">
                  <c:v>0</c:v>
                </c:pt>
                <c:pt idx="2">
                  <c:v>0</c:v>
                </c:pt>
              </c:numCache>
            </c:numRef>
          </c:val>
        </c:ser>
        <c:dLbls>
          <c:showVal val="1"/>
          <c:showCatName val="1"/>
        </c:dLbls>
      </c:pie3DChart>
    </c:plotArea>
    <c:plotVisOnly val="1"/>
    <c:dispBlanksAs val="zero"/>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fr-FR"/>
  <c:chart>
    <c:title/>
    <c:view3D>
      <c:rotX val="30"/>
      <c:perspective val="30"/>
    </c:view3D>
    <c:plotArea>
      <c:layout>
        <c:manualLayout>
          <c:layoutTarget val="inner"/>
          <c:xMode val="edge"/>
          <c:yMode val="edge"/>
          <c:x val="0"/>
          <c:y val="1.7096442689163563E-2"/>
          <c:w val="1"/>
          <c:h val="0.98290360900070928"/>
        </c:manualLayout>
      </c:layout>
      <c:pie3DChart>
        <c:varyColors val="1"/>
        <c:ser>
          <c:idx val="0"/>
          <c:order val="0"/>
          <c:tx>
            <c:strRef>
              <c:f>Feuil1!$E$6</c:f>
              <c:strCache>
                <c:ptCount val="1"/>
              </c:strCache>
            </c:strRef>
          </c:tx>
          <c:spPr>
            <a:effectLst>
              <a:outerShdw sx="137000" sy="137000" algn="ctr" rotWithShape="0">
                <a:srgbClr val="000000">
                  <a:alpha val="15000"/>
                </a:srgbClr>
              </a:outerShdw>
            </a:effectLst>
            <a:scene3d>
              <a:camera prst="orthographicFront"/>
              <a:lightRig rig="threePt" dir="t"/>
            </a:scene3d>
            <a:sp3d prstMaterial="softEdge">
              <a:bevelT w="762000" h="762000"/>
            </a:sp3d>
          </c:spPr>
          <c:explosion val="17"/>
          <c:dLbls>
            <c:dLbl>
              <c:idx val="0"/>
              <c:delete val="1"/>
            </c:dLbl>
            <c:dLbl>
              <c:idx val="1"/>
              <c:layout>
                <c:manualLayout>
                  <c:x val="-3.7434365314068709E-3"/>
                  <c:y val="-0.4408221736046436"/>
                </c:manualLayout>
              </c:layout>
              <c:tx>
                <c:rich>
                  <a:bodyPr/>
                  <a:lstStyle/>
                  <a:p>
                    <a:r>
                      <a:rPr lang="ar-SA" sz="1800" b="1" dirty="0" smtClean="0">
                        <a:latin typeface="Arial Unicode MS" pitchFamily="34" charset="-128"/>
                        <a:ea typeface="Arial Unicode MS" pitchFamily="34" charset="-128"/>
                        <a:cs typeface="Arial Unicode MS" pitchFamily="34" charset="-128"/>
                      </a:rPr>
                      <a:t>ا</a:t>
                    </a:r>
                    <a:r>
                      <a:rPr lang="ar-SA" dirty="0" smtClean="0">
                        <a:latin typeface="Arial Unicode MS" pitchFamily="34" charset="-128"/>
                        <a:ea typeface="Arial Unicode MS" pitchFamily="34" charset="-128"/>
                        <a:cs typeface="Arial Unicode MS" pitchFamily="34" charset="-128"/>
                      </a:rPr>
                      <a:t>لصحفيون</a:t>
                    </a:r>
                  </a:p>
                  <a:p>
                    <a:r>
                      <a:rPr lang="fr-FR" sz="1800" b="1" i="0" u="none" strike="noStrike" baseline="0" dirty="0" smtClean="0"/>
                      <a:t>hommes</a:t>
                    </a:r>
                    <a:r>
                      <a:rPr lang="fr-FR" dirty="0">
                        <a:latin typeface="Arial Unicode MS" pitchFamily="34" charset="-128"/>
                        <a:ea typeface="Arial Unicode MS" pitchFamily="34" charset="-128"/>
                        <a:cs typeface="Arial Unicode MS" pitchFamily="34" charset="-128"/>
                      </a:rPr>
                      <a:t>
62%</a:t>
                    </a:r>
                  </a:p>
                </c:rich>
              </c:tx>
              <c:showCatName val="1"/>
              <c:showPercent val="1"/>
            </c:dLbl>
            <c:dLbl>
              <c:idx val="2"/>
              <c:layout>
                <c:manualLayout>
                  <c:x val="0.10191359186189158"/>
                  <c:y val="-0.11214524551035562"/>
                </c:manualLayout>
              </c:layout>
              <c:tx>
                <c:rich>
                  <a:bodyPr/>
                  <a:lstStyle/>
                  <a:p>
                    <a:r>
                      <a:rPr lang="ar-SA" sz="1800" b="1" dirty="0" smtClean="0">
                        <a:latin typeface="Arial Unicode MS" pitchFamily="34" charset="-128"/>
                        <a:ea typeface="Arial Unicode MS" pitchFamily="34" charset="-128"/>
                        <a:cs typeface="Arial Unicode MS" pitchFamily="34" charset="-128"/>
                      </a:rPr>
                      <a:t>ا</a:t>
                    </a:r>
                    <a:r>
                      <a:rPr lang="ar-SA" dirty="0" smtClean="0">
                        <a:latin typeface="Arial Unicode MS" pitchFamily="34" charset="-128"/>
                        <a:ea typeface="Arial Unicode MS" pitchFamily="34" charset="-128"/>
                        <a:cs typeface="Arial Unicode MS" pitchFamily="34" charset="-128"/>
                      </a:rPr>
                      <a:t>لصحفيات</a:t>
                    </a:r>
                  </a:p>
                  <a:p>
                    <a:r>
                      <a:rPr lang="fr-FR" sz="1800" b="1" i="0" u="none" strike="noStrike" baseline="0" dirty="0" smtClean="0"/>
                      <a:t>femmes</a:t>
                    </a:r>
                    <a:r>
                      <a:rPr lang="fr-FR" dirty="0">
                        <a:latin typeface="Arial Unicode MS" pitchFamily="34" charset="-128"/>
                        <a:ea typeface="Arial Unicode MS" pitchFamily="34" charset="-128"/>
                        <a:cs typeface="Arial Unicode MS" pitchFamily="34" charset="-128"/>
                      </a:rPr>
                      <a:t>
38%</a:t>
                    </a:r>
                  </a:p>
                </c:rich>
              </c:tx>
              <c:showCatName val="1"/>
              <c:showPercent val="1"/>
            </c:dLbl>
            <c:txPr>
              <a:bodyPr/>
              <a:lstStyle/>
              <a:p>
                <a:pPr>
                  <a:defRPr sz="1800" b="1"/>
                </a:pPr>
                <a:endParaRPr lang="fr-FR"/>
              </a:p>
            </c:txPr>
            <c:showCatName val="1"/>
            <c:showPercent val="1"/>
          </c:dLbls>
          <c:cat>
            <c:strRef>
              <c:f>Feuil1!$D$7:$D$9</c:f>
              <c:strCache>
                <c:ptCount val="3"/>
                <c:pt idx="0">
                  <c:v>النسبة  </c:v>
                </c:pt>
                <c:pt idx="1">
                  <c:v>62%</c:v>
                </c:pt>
                <c:pt idx="2">
                  <c:v>38%</c:v>
                </c:pt>
              </c:strCache>
            </c:strRef>
          </c:cat>
          <c:val>
            <c:numRef>
              <c:f>Feuil1!$E$7:$E$9</c:f>
              <c:numCache>
                <c:formatCode>General</c:formatCode>
                <c:ptCount val="3"/>
                <c:pt idx="0">
                  <c:v>0</c:v>
                </c:pt>
                <c:pt idx="1">
                  <c:v>178</c:v>
                </c:pt>
                <c:pt idx="2">
                  <c:v>109</c:v>
                </c:pt>
              </c:numCache>
            </c:numRef>
          </c:val>
        </c:ser>
        <c:ser>
          <c:idx val="1"/>
          <c:order val="1"/>
          <c:tx>
            <c:strRef>
              <c:f>Feuil1!$F$6</c:f>
              <c:strCache>
                <c:ptCount val="1"/>
              </c:strCache>
            </c:strRef>
          </c:tx>
          <c:explosion val="25"/>
          <c:dLbls>
            <c:showCatName val="1"/>
            <c:showPercent val="1"/>
          </c:dLbls>
          <c:cat>
            <c:strRef>
              <c:f>Feuil1!$D$7:$D$9</c:f>
              <c:strCache>
                <c:ptCount val="3"/>
                <c:pt idx="0">
                  <c:v>النسبة  </c:v>
                </c:pt>
                <c:pt idx="1">
                  <c:v>62%</c:v>
                </c:pt>
                <c:pt idx="2">
                  <c:v>38%</c:v>
                </c:pt>
              </c:strCache>
            </c:strRef>
          </c:cat>
          <c:val>
            <c:numRef>
              <c:f>Feuil1!$F$7:$F$9</c:f>
              <c:numCache>
                <c:formatCode>General</c:formatCode>
                <c:ptCount val="3"/>
                <c:pt idx="0">
                  <c:v>0</c:v>
                </c:pt>
                <c:pt idx="1">
                  <c:v>0</c:v>
                </c:pt>
                <c:pt idx="2">
                  <c:v>0</c:v>
                </c:pt>
              </c:numCache>
            </c:numRef>
          </c:val>
        </c:ser>
        <c:dLbls>
          <c:showCatName val="1"/>
          <c:showPercent val="1"/>
        </c:dLbls>
      </c:pie3DChart>
    </c:plotArea>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varyColors val="1"/>
        <c:ser>
          <c:idx val="0"/>
          <c:order val="0"/>
          <c:tx>
            <c:strRef>
              <c:f>Feuil5!$B$1</c:f>
              <c:strCache>
                <c:ptCount val="1"/>
                <c:pt idx="0">
                  <c:v>النسبة المئوية </c:v>
                </c:pt>
              </c:strCache>
            </c:strRef>
          </c:tx>
          <c:dPt>
            <c:idx val="0"/>
            <c:spPr>
              <a:solidFill>
                <a:schemeClr val="accent1"/>
              </a:solidFill>
              <a:ln>
                <a:noFill/>
              </a:ln>
              <a:effectLst/>
              <a:sp3d/>
            </c:spPr>
            <c:extLst xmlns:c16r2="http://schemas.microsoft.com/office/drawing/2015/06/chart">
              <c:ext xmlns:c16="http://schemas.microsoft.com/office/drawing/2014/chart" uri="{C3380CC4-5D6E-409C-BE32-E72D297353CC}">
                <c16:uniqueId val="{00000001-F071-45B3-B846-181A496E13C3}"/>
              </c:ext>
            </c:extLst>
          </c:dPt>
          <c:dPt>
            <c:idx val="1"/>
            <c:spPr>
              <a:solidFill>
                <a:schemeClr val="accent2"/>
              </a:solidFill>
              <a:ln>
                <a:noFill/>
              </a:ln>
              <a:effectLst/>
              <a:sp3d/>
            </c:spPr>
            <c:extLst xmlns:c16r2="http://schemas.microsoft.com/office/drawing/2015/06/chart">
              <c:ext xmlns:c16="http://schemas.microsoft.com/office/drawing/2014/chart" uri="{C3380CC4-5D6E-409C-BE32-E72D297353CC}">
                <c16:uniqueId val="{00000003-F071-45B3-B846-181A496E13C3}"/>
              </c:ext>
            </c:extLst>
          </c:dPt>
          <c:dPt>
            <c:idx val="2"/>
            <c:spPr>
              <a:solidFill>
                <a:schemeClr val="accent3"/>
              </a:solidFill>
              <a:ln>
                <a:noFill/>
              </a:ln>
              <a:effectLst/>
              <a:sp3d/>
            </c:spPr>
            <c:extLst xmlns:c16r2="http://schemas.microsoft.com/office/drawing/2015/06/chart">
              <c:ext xmlns:c16="http://schemas.microsoft.com/office/drawing/2014/chart" uri="{C3380CC4-5D6E-409C-BE32-E72D297353CC}">
                <c16:uniqueId val="{00000005-F071-45B3-B846-181A496E13C3}"/>
              </c:ext>
            </c:extLst>
          </c:dPt>
          <c:dPt>
            <c:idx val="3"/>
            <c:spPr>
              <a:solidFill>
                <a:schemeClr val="accent4"/>
              </a:solidFill>
              <a:ln>
                <a:noFill/>
              </a:ln>
              <a:effectLst/>
              <a:sp3d/>
            </c:spPr>
            <c:extLst xmlns:c16r2="http://schemas.microsoft.com/office/drawing/2015/06/chart">
              <c:ext xmlns:c16="http://schemas.microsoft.com/office/drawing/2014/chart" uri="{C3380CC4-5D6E-409C-BE32-E72D297353CC}">
                <c16:uniqueId val="{00000007-F071-45B3-B846-181A496E13C3}"/>
              </c:ext>
            </c:extLst>
          </c:dPt>
          <c:dPt>
            <c:idx val="4"/>
            <c:spPr>
              <a:solidFill>
                <a:schemeClr val="accent5"/>
              </a:solidFill>
              <a:ln>
                <a:noFill/>
              </a:ln>
              <a:effectLst/>
              <a:sp3d/>
            </c:spPr>
            <c:extLst xmlns:c16r2="http://schemas.microsoft.com/office/drawing/2015/06/chart">
              <c:ext xmlns:c16="http://schemas.microsoft.com/office/drawing/2014/chart" uri="{C3380CC4-5D6E-409C-BE32-E72D297353CC}">
                <c16:uniqueId val="{00000009-F071-45B3-B846-181A496E13C3}"/>
              </c:ext>
            </c:extLst>
          </c:dPt>
          <c:dPt>
            <c:idx val="5"/>
            <c:spPr>
              <a:solidFill>
                <a:schemeClr val="accent6"/>
              </a:solidFill>
              <a:ln>
                <a:noFill/>
              </a:ln>
              <a:effectLst/>
              <a:sp3d/>
            </c:spPr>
            <c:extLst xmlns:c16r2="http://schemas.microsoft.com/office/drawing/2015/06/chart">
              <c:ext xmlns:c16="http://schemas.microsoft.com/office/drawing/2014/chart" uri="{C3380CC4-5D6E-409C-BE32-E72D297353CC}">
                <c16:uniqueId val="{0000000B-F071-45B3-B846-181A496E13C3}"/>
              </c:ext>
            </c:extLst>
          </c:dPt>
          <c:dLbls>
            <c:dLbl>
              <c:idx val="0"/>
              <c:layout>
                <c:manualLayout>
                  <c:x val="0"/>
                  <c:y val="-7.4074074074074153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F071-45B3-B846-181A496E13C3}"/>
                </c:ext>
              </c:extLst>
            </c:dLbl>
            <c:dLbl>
              <c:idx val="1"/>
              <c:layout>
                <c:manualLayout>
                  <c:x val="0"/>
                  <c:y val="-7.4074074074074153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F071-45B3-B846-181A496E13C3}"/>
                </c:ext>
              </c:extLst>
            </c:dLbl>
            <c:dLbl>
              <c:idx val="2"/>
              <c:layout>
                <c:manualLayout>
                  <c:x val="0"/>
                  <c:y val="-8.7962962962963548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F071-45B3-B846-181A496E13C3}"/>
                </c:ext>
              </c:extLst>
            </c:dLbl>
            <c:dLbl>
              <c:idx val="3"/>
              <c:layout>
                <c:manualLayout>
                  <c:x val="6.6555740432612306E-3"/>
                  <c:y val="-6.9444444444444503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F071-45B3-B846-181A496E13C3}"/>
                </c:ext>
              </c:extLst>
            </c:dLbl>
            <c:dLbl>
              <c:idx val="4"/>
              <c:layout>
                <c:manualLayout>
                  <c:x val="6.6555740432612306E-3"/>
                  <c:y val="-6.9444444444444503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9-F071-45B3-B846-181A496E13C3}"/>
                </c:ext>
              </c:extLst>
            </c:dLbl>
            <c:dLbl>
              <c:idx val="5"/>
              <c:layout>
                <c:manualLayout>
                  <c:x val="4.4370493621742431E-3"/>
                  <c:y val="-8.3333333333333467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B-F071-45B3-B846-181A496E13C3}"/>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000000"/>
                    </a:solidFill>
                    <a:latin typeface="+mn-lt"/>
                    <a:ea typeface="+mn-ea"/>
                    <a:cs typeface="+mn-cs"/>
                  </a:defRPr>
                </a:pPr>
                <a:endParaRPr lang="fr-FR"/>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Feuil5!$A$2:$A$7</c:f>
              <c:strCache>
                <c:ptCount val="6"/>
                <c:pt idx="0">
                  <c:v>الصحافة الورقية</c:v>
                </c:pt>
                <c:pt idx="1">
                  <c:v>القنوات الخاصة</c:v>
                </c:pt>
                <c:pt idx="2">
                  <c:v>المنصات الإعلامية</c:v>
                </c:pt>
                <c:pt idx="3">
                  <c:v>المواقع الاكترونية</c:v>
                </c:pt>
                <c:pt idx="4">
                  <c:v>متعددة الوسائط</c:v>
                </c:pt>
                <c:pt idx="5">
                  <c:v>وكالات الإنتاج السمعي البصري</c:v>
                </c:pt>
              </c:strCache>
            </c:strRef>
          </c:cat>
          <c:val>
            <c:numRef>
              <c:f>Feuil5!$B$2:$B$7</c:f>
              <c:numCache>
                <c:formatCode>0%</c:formatCode>
                <c:ptCount val="6"/>
                <c:pt idx="0">
                  <c:v>0.10199999999999998</c:v>
                </c:pt>
                <c:pt idx="1">
                  <c:v>3.6999999999999998E-2</c:v>
                </c:pt>
                <c:pt idx="2">
                  <c:v>1.9000000000000176E-2</c:v>
                </c:pt>
                <c:pt idx="3">
                  <c:v>0.56799999999999995</c:v>
                </c:pt>
                <c:pt idx="4">
                  <c:v>0.23700000000000004</c:v>
                </c:pt>
                <c:pt idx="5">
                  <c:v>3.6999999999999998E-2</c:v>
                </c:pt>
              </c:numCache>
            </c:numRef>
          </c:val>
          <c:extLst xmlns:c16r2="http://schemas.microsoft.com/office/drawing/2015/06/chart">
            <c:ext xmlns:c16="http://schemas.microsoft.com/office/drawing/2014/chart" uri="{C3380CC4-5D6E-409C-BE32-E72D297353CC}">
              <c16:uniqueId val="{0000000C-F071-45B3-B846-181A496E13C3}"/>
            </c:ext>
          </c:extLst>
        </c:ser>
        <c:gapWidth val="50"/>
        <c:gapDepth val="100"/>
        <c:shape val="box"/>
        <c:axId val="126336384"/>
        <c:axId val="126346368"/>
        <c:axId val="0"/>
      </c:bar3DChart>
      <c:catAx>
        <c:axId val="126336384"/>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000000"/>
                </a:solidFill>
                <a:latin typeface="Arial Unicode MS" pitchFamily="34" charset="-128"/>
                <a:ea typeface="Arial Unicode MS" pitchFamily="34" charset="-128"/>
                <a:cs typeface="Arial Unicode MS" pitchFamily="34" charset="-128"/>
              </a:defRPr>
            </a:pPr>
            <a:endParaRPr lang="fr-FR"/>
          </a:p>
        </c:txPr>
        <c:crossAx val="126346368"/>
        <c:crosses val="autoZero"/>
        <c:auto val="1"/>
        <c:lblAlgn val="ctr"/>
        <c:lblOffset val="100"/>
      </c:catAx>
      <c:valAx>
        <c:axId val="126346368"/>
        <c:scaling>
          <c:orientation val="minMax"/>
        </c:scaling>
        <c:axPos val="l"/>
        <c:numFmt formatCode="0%"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0000"/>
                </a:solidFill>
                <a:latin typeface="+mn-lt"/>
                <a:ea typeface="+mn-ea"/>
                <a:cs typeface="+mn-cs"/>
              </a:defRPr>
            </a:pPr>
            <a:endParaRPr lang="fr-FR"/>
          </a:p>
        </c:txPr>
        <c:crossAx val="126336384"/>
        <c:crosses val="autoZero"/>
        <c:crossBetween val="between"/>
      </c:valAx>
      <c:spPr>
        <a:noFill/>
        <a:ln>
          <a:noFill/>
        </a:ln>
        <a:effectLst/>
      </c:spPr>
    </c:plotArea>
    <c:plotVisOnly val="1"/>
    <c:dispBlanksAs val="gap"/>
  </c:chart>
  <c:spPr>
    <a:noFill/>
    <a:ln>
      <a:noFill/>
    </a:ln>
    <a:effectLst/>
  </c:spPr>
  <c:txPr>
    <a:bodyPr/>
    <a:lstStyle/>
    <a:p>
      <a:pPr>
        <a:defRPr/>
      </a:pPr>
      <a:endParaRPr lang="fr-FR"/>
    </a:p>
  </c:txPr>
  <c:externalData r:id="rId2"/>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fr-FR"/>
  <c:style val="10"/>
  <c:chart>
    <c:title>
      <c:tx>
        <c:rich>
          <a:bodyPr rot="0" vert="horz"/>
          <a:lstStyle/>
          <a:p>
            <a:pPr>
              <a:defRPr/>
            </a:pPr>
            <a:r>
              <a:rPr lang="ar-SA"/>
              <a:t>الاعلام الخاص و سنوات الترخيص</a:t>
            </a:r>
            <a:endParaRPr lang="fr-FR"/>
          </a:p>
        </c:rich>
      </c:tx>
      <c:layout/>
    </c:title>
    <c:view3D>
      <c:rotX val="50"/>
      <c:depthPercent val="100"/>
      <c:perspective val="30"/>
    </c:view3D>
    <c:plotArea>
      <c:layout>
        <c:manualLayout>
          <c:layoutTarget val="inner"/>
          <c:xMode val="edge"/>
          <c:yMode val="edge"/>
          <c:x val="0"/>
          <c:y val="1.1251679335289796E-2"/>
          <c:w val="0.98519278018504641"/>
          <c:h val="0.91394574151506114"/>
        </c:manualLayout>
      </c:layout>
      <c:pie3DChart>
        <c:varyColors val="1"/>
        <c:ser>
          <c:idx val="0"/>
          <c:order val="0"/>
          <c:tx>
            <c:strRef>
              <c:f>Feuil1!$J$70</c:f>
              <c:strCache>
                <c:ptCount val="1"/>
                <c:pt idx="0">
                  <c:v>السنوات</c:v>
                </c:pt>
              </c:strCache>
            </c:strRef>
          </c:tx>
          <c:spPr>
            <a:scene3d>
              <a:camera prst="orthographicFront"/>
              <a:lightRig rig="threePt" dir="t"/>
            </a:scene3d>
            <a:sp3d>
              <a:bevelT w="635000" h="317500"/>
              <a:contourClr>
                <a:srgbClr val="000000"/>
              </a:contourClr>
            </a:sp3d>
          </c:spPr>
          <c:explosion val="38"/>
          <c:dLbls>
            <c:dLbl>
              <c:idx val="0"/>
              <c:layout>
                <c:manualLayout>
                  <c:x val="-0.20495655354364373"/>
                  <c:y val="7.2246590032394239E-2"/>
                </c:manualLayout>
              </c:layout>
              <c:showCatName val="1"/>
              <c:showPercent val="1"/>
            </c:dLbl>
            <c:dLbl>
              <c:idx val="1"/>
              <c:layout>
                <c:manualLayout>
                  <c:x val="-7.5669146640855459E-2"/>
                  <c:y val="-0.15533979894400773"/>
                </c:manualLayout>
              </c:layout>
              <c:tx>
                <c:rich>
                  <a:bodyPr/>
                  <a:lstStyle/>
                  <a:p>
                    <a:r>
                      <a:rPr lang="en-US" sz="1200" dirty="0"/>
                      <a:t>2015-2011
50%</a:t>
                    </a:r>
                  </a:p>
                </c:rich>
              </c:tx>
              <c:showCatName val="1"/>
              <c:showPercent val="1"/>
            </c:dLbl>
            <c:dLbl>
              <c:idx val="4"/>
              <c:delete val="1"/>
            </c:dLbl>
            <c:txPr>
              <a:bodyPr rot="0" vert="horz"/>
              <a:lstStyle/>
              <a:p>
                <a:pPr>
                  <a:defRPr sz="1100" b="1"/>
                </a:pPr>
                <a:endParaRPr lang="fr-FR"/>
              </a:p>
            </c:txPr>
            <c:showCatName val="1"/>
            <c:showPercent val="1"/>
            <c:showLeaderLines val="1"/>
            <c:extLst>
              <c:ext xmlns:c15="http://schemas.microsoft.com/office/drawing/2012/chart" uri="{CE6537A1-D6FC-4f65-9D91-7224C49458BB}">
                <c15:layout/>
              </c:ext>
            </c:extLst>
          </c:dLbls>
          <c:cat>
            <c:strRef>
              <c:f>Feuil1!$F$70:$I$70</c:f>
              <c:strCache>
                <c:ptCount val="4"/>
                <c:pt idx="0">
                  <c:v>2020-2016</c:v>
                </c:pt>
                <c:pt idx="1">
                  <c:v>2015-2011</c:v>
                </c:pt>
                <c:pt idx="2">
                  <c:v>2006 - 2010</c:v>
                </c:pt>
                <c:pt idx="3">
                  <c:v>1991 - 2005</c:v>
                </c:pt>
              </c:strCache>
            </c:strRef>
          </c:cat>
          <c:val>
            <c:numRef>
              <c:f>Feuil1!$F$72:$J$72</c:f>
              <c:numCache>
                <c:formatCode>0%</c:formatCode>
                <c:ptCount val="5"/>
                <c:pt idx="0">
                  <c:v>0.24000000000000021</c:v>
                </c:pt>
                <c:pt idx="1">
                  <c:v>0.5</c:v>
                </c:pt>
                <c:pt idx="2">
                  <c:v>0.16</c:v>
                </c:pt>
                <c:pt idx="3">
                  <c:v>0.1</c:v>
                </c:pt>
                <c:pt idx="4" formatCode="General">
                  <c:v>0</c:v>
                </c:pt>
              </c:numCache>
            </c:numRef>
          </c:val>
        </c:ser>
        <c:dLbls>
          <c:showCatName val="1"/>
          <c:showPercent val="1"/>
        </c:dLbls>
      </c:pie3DChart>
    </c:plotArea>
    <c:plotVisOnly val="1"/>
    <c:dispBlanksAs val="zero"/>
  </c:chart>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6.1821301366452302E-4"/>
          <c:y val="0.21943106261158654"/>
          <c:w val="0.8138888888888931"/>
          <c:h val="0.54275627004958271"/>
        </c:manualLayout>
      </c:layout>
      <c:pie3DChart>
        <c:varyColors val="1"/>
        <c:ser>
          <c:idx val="0"/>
          <c:order val="0"/>
          <c:spPr>
            <a:scene3d>
              <a:camera prst="orthographicFront"/>
              <a:lightRig rig="threePt" dir="t"/>
            </a:scene3d>
            <a:sp3d prstMaterial="softEdge">
              <a:bevelT w="762000" h="317500"/>
            </a:sp3d>
          </c:spPr>
          <c:explosion val="26"/>
          <c:dPt>
            <c:idx val="0"/>
            <c:spPr>
              <a:solidFill>
                <a:schemeClr val="accent3"/>
              </a:solidFill>
              <a:ln w="25400">
                <a:solidFill>
                  <a:schemeClr val="lt1"/>
                </a:solidFill>
              </a:ln>
              <a:effectLst/>
              <a:scene3d>
                <a:camera prst="orthographicFront"/>
                <a:lightRig rig="threePt" dir="t"/>
              </a:scene3d>
              <a:sp3d prstMaterial="softEdge">
                <a:bevelT w="762000" h="317500"/>
              </a:sp3d>
            </c:spPr>
            <c:extLst xmlns:c16r2="http://schemas.microsoft.com/office/drawing/2015/06/chart">
              <c:ext xmlns:c16="http://schemas.microsoft.com/office/drawing/2014/chart" uri="{C3380CC4-5D6E-409C-BE32-E72D297353CC}">
                <c16:uniqueId val="{00000001-B17F-4402-B092-515272653629}"/>
              </c:ext>
            </c:extLst>
          </c:dPt>
          <c:dPt>
            <c:idx val="1"/>
            <c:spPr>
              <a:solidFill>
                <a:srgbClr val="C00000"/>
              </a:solidFill>
              <a:ln w="25400">
                <a:solidFill>
                  <a:schemeClr val="lt1"/>
                </a:solidFill>
              </a:ln>
              <a:effectLst/>
              <a:scene3d>
                <a:camera prst="orthographicFront"/>
                <a:lightRig rig="threePt" dir="t"/>
              </a:scene3d>
              <a:sp3d prstMaterial="softEdge">
                <a:bevelT w="762000" h="317500"/>
              </a:sp3d>
            </c:spPr>
            <c:extLst xmlns:c16r2="http://schemas.microsoft.com/office/drawing/2015/06/chart">
              <c:ext xmlns:c16="http://schemas.microsoft.com/office/drawing/2014/chart" uri="{C3380CC4-5D6E-409C-BE32-E72D297353CC}">
                <c16:uniqueId val="{00000003-B17F-4402-B092-515272653629}"/>
              </c:ext>
            </c:extLst>
          </c:dPt>
          <c:dPt>
            <c:idx val="2"/>
            <c:spPr>
              <a:solidFill>
                <a:schemeClr val="accent1"/>
              </a:solidFill>
              <a:ln w="25400">
                <a:solidFill>
                  <a:schemeClr val="lt1"/>
                </a:solidFill>
              </a:ln>
              <a:effectLst/>
              <a:scene3d>
                <a:camera prst="orthographicFront"/>
                <a:lightRig rig="threePt" dir="t"/>
              </a:scene3d>
              <a:sp3d prstMaterial="softEdge">
                <a:bevelT w="762000" h="317500"/>
              </a:sp3d>
            </c:spPr>
            <c:extLst xmlns:c16r2="http://schemas.microsoft.com/office/drawing/2015/06/chart">
              <c:ext xmlns:c16="http://schemas.microsoft.com/office/drawing/2014/chart" uri="{C3380CC4-5D6E-409C-BE32-E72D297353CC}">
                <c16:uniqueId val="{00000005-B17F-4402-B092-515272653629}"/>
              </c:ext>
            </c:extLst>
          </c:dPt>
          <c:dLbls>
            <c:dLbl>
              <c:idx val="0"/>
              <c:layout>
                <c:manualLayout>
                  <c:x val="0.1780289807524108"/>
                  <c:y val="1.7778871391076263E-2"/>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tx2">
                            <a:lumMod val="50000"/>
                          </a:schemeClr>
                        </a:solidFill>
                        <a:latin typeface="+mn-lt"/>
                        <a:ea typeface="+mn-ea"/>
                        <a:cs typeface="+mn-cs"/>
                      </a:defRPr>
                    </a:pPr>
                    <a:r>
                      <a:rPr lang="en-US" sz="1800" b="1" dirty="0">
                        <a:solidFill>
                          <a:schemeClr val="tx2">
                            <a:lumMod val="50000"/>
                          </a:schemeClr>
                        </a:solidFill>
                      </a:rPr>
                      <a:t>2006-2010
7%</a:t>
                    </a:r>
                  </a:p>
                </c:rich>
              </c:tx>
              <c:spPr>
                <a:noFill/>
                <a:ln>
                  <a:noFill/>
                </a:ln>
                <a:effectLst/>
              </c:spPr>
              <c:showLegendKey val="1"/>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B17F-4402-B092-515272653629}"/>
                </c:ext>
              </c:extLst>
            </c:dLbl>
            <c:dLbl>
              <c:idx val="1"/>
              <c:layout>
                <c:manualLayout>
                  <c:x val="-7.0433070866142509E-3"/>
                  <c:y val="6.6391076115485573E-2"/>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tx2">
                            <a:lumMod val="50000"/>
                          </a:schemeClr>
                        </a:solidFill>
                        <a:latin typeface="+mn-lt"/>
                        <a:ea typeface="+mn-ea"/>
                        <a:cs typeface="+mn-cs"/>
                      </a:defRPr>
                    </a:pPr>
                    <a:r>
                      <a:rPr lang="en-US" sz="1800" b="1" dirty="0"/>
                      <a:t>2011-2015
59%</a:t>
                    </a:r>
                  </a:p>
                </c:rich>
              </c:tx>
              <c:spPr>
                <a:noFill/>
                <a:ln>
                  <a:noFill/>
                </a:ln>
                <a:effectLst/>
              </c:spPr>
              <c:showLegendKey val="1"/>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B17F-4402-B092-515272653629}"/>
                </c:ext>
              </c:extLst>
            </c:dLbl>
            <c:dLbl>
              <c:idx val="2"/>
              <c:layout>
                <c:manualLayout>
                  <c:x val="-4.3528543307086616E-2"/>
                  <c:y val="-5.0921186934966493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2">
                          <a:lumMod val="50000"/>
                        </a:schemeClr>
                      </a:solidFill>
                      <a:latin typeface="+mn-lt"/>
                      <a:ea typeface="+mn-ea"/>
                      <a:cs typeface="+mn-cs"/>
                    </a:defRPr>
                  </a:pPr>
                  <a:endParaRPr lang="fr-FR"/>
                </a:p>
              </c:txPr>
              <c:showLegendKey val="1"/>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B17F-4402-B092-515272653629}"/>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tx2">
                        <a:lumMod val="50000"/>
                      </a:schemeClr>
                    </a:solidFill>
                    <a:latin typeface="+mn-lt"/>
                    <a:ea typeface="+mn-ea"/>
                    <a:cs typeface="+mn-cs"/>
                  </a:defRPr>
                </a:pPr>
                <a:endParaRPr lang="fr-FR"/>
              </a:p>
            </c:txPr>
            <c:showLegendKey val="1"/>
            <c:showCatName val="1"/>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Feuil6!$F$18:$H$18</c:f>
              <c:strCache>
                <c:ptCount val="3"/>
                <c:pt idx="0">
                  <c:v>2006-2010</c:v>
                </c:pt>
                <c:pt idx="1">
                  <c:v>2011-2015</c:v>
                </c:pt>
                <c:pt idx="2">
                  <c:v>2016-2020</c:v>
                </c:pt>
              </c:strCache>
            </c:strRef>
          </c:cat>
          <c:val>
            <c:numRef>
              <c:f>Feuil6!$F$22:$H$22</c:f>
              <c:numCache>
                <c:formatCode>General</c:formatCode>
                <c:ptCount val="3"/>
                <c:pt idx="0">
                  <c:v>9</c:v>
                </c:pt>
                <c:pt idx="1">
                  <c:v>72</c:v>
                </c:pt>
                <c:pt idx="2">
                  <c:v>41</c:v>
                </c:pt>
              </c:numCache>
            </c:numRef>
          </c:val>
          <c:extLst xmlns:c16r2="http://schemas.microsoft.com/office/drawing/2015/06/chart">
            <c:ext xmlns:c16="http://schemas.microsoft.com/office/drawing/2014/chart" uri="{C3380CC4-5D6E-409C-BE32-E72D297353CC}">
              <c16:uniqueId val="{00000006-B17F-4402-B092-515272653629}"/>
            </c:ext>
          </c:extLst>
        </c:ser>
      </c:pie3DChart>
      <c:spPr>
        <a:noFill/>
        <a:ln>
          <a:noFill/>
        </a:ln>
        <a:effectLst/>
      </c:spPr>
    </c:plotArea>
    <c:plotVisOnly val="1"/>
    <c:dispBlanksAs val="zero"/>
  </c:chart>
  <c:spPr>
    <a:noFill/>
    <a:ln>
      <a:noFill/>
    </a:ln>
    <a:effectLst/>
  </c:spPr>
  <c:txPr>
    <a:bodyPr/>
    <a:lstStyle/>
    <a:p>
      <a:pPr>
        <a:defRPr/>
      </a:pPr>
      <a:endParaRPr lang="fr-FR"/>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Feuil8!$B$1</c:f>
              <c:strCache>
                <c:ptCount val="1"/>
                <c:pt idx="0">
                  <c:v>بدون مقر</c:v>
                </c:pt>
              </c:strCache>
            </c:strRef>
          </c:tx>
          <c:spPr>
            <a:solidFill>
              <a:schemeClr val="accent1"/>
            </a:solidFill>
            <a:effectLst/>
            <a:scene3d>
              <a:camera prst="orthographicFront"/>
              <a:lightRig rig="threePt" dir="t"/>
            </a:scene3d>
            <a:sp3d>
              <a:bevelT w="1016000" h="304800"/>
            </a:sp3d>
          </c:spPr>
          <c:dPt>
            <c:idx val="3"/>
            <c:spPr>
              <a:solidFill>
                <a:srgbClr val="1F497D">
                  <a:lumMod val="60000"/>
                  <a:lumOff val="40000"/>
                </a:srgbClr>
              </a:solidFill>
              <a:effectLst/>
              <a:scene3d>
                <a:camera prst="orthographicFront"/>
                <a:lightRig rig="threePt" dir="t"/>
              </a:scene3d>
              <a:sp3d>
                <a:bevelT w="1016000" h="304800"/>
              </a:sp3d>
            </c:spPr>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0000"/>
                    </a:solidFill>
                    <a:latin typeface="+mn-lt"/>
                    <a:ea typeface="+mn-ea"/>
                    <a:cs typeface="+mn-cs"/>
                  </a:defRPr>
                </a:pPr>
                <a:endParaRPr lang="fr-FR"/>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Feuil8!$A$2:$A$7</c:f>
              <c:strCache>
                <c:ptCount val="6"/>
                <c:pt idx="0">
                  <c:v>الصحافة الورقية</c:v>
                </c:pt>
                <c:pt idx="1">
                  <c:v>القنوات الخاصة</c:v>
                </c:pt>
                <c:pt idx="2">
                  <c:v>المنصات الإعلامية</c:v>
                </c:pt>
                <c:pt idx="3">
                  <c:v>المواقع الاكترونية</c:v>
                </c:pt>
                <c:pt idx="4">
                  <c:v>متعددة الوسائط</c:v>
                </c:pt>
                <c:pt idx="5">
                  <c:v>وكالات الإنتاج</c:v>
                </c:pt>
              </c:strCache>
            </c:strRef>
          </c:cat>
          <c:val>
            <c:numRef>
              <c:f>Feuil8!$B$2:$B$7</c:f>
              <c:numCache>
                <c:formatCode>General</c:formatCode>
                <c:ptCount val="6"/>
                <c:pt idx="0">
                  <c:v>20</c:v>
                </c:pt>
                <c:pt idx="1">
                  <c:v>0</c:v>
                </c:pt>
                <c:pt idx="2">
                  <c:v>0</c:v>
                </c:pt>
                <c:pt idx="3">
                  <c:v>102</c:v>
                </c:pt>
                <c:pt idx="4">
                  <c:v>10</c:v>
                </c:pt>
                <c:pt idx="5">
                  <c:v>0</c:v>
                </c:pt>
              </c:numCache>
            </c:numRef>
          </c:val>
          <c:extLst xmlns:c16r2="http://schemas.microsoft.com/office/drawing/2015/06/chart">
            <c:ext xmlns:c16="http://schemas.microsoft.com/office/drawing/2014/chart" uri="{C3380CC4-5D6E-409C-BE32-E72D297353CC}">
              <c16:uniqueId val="{00000000-1D9D-40C8-AF59-1F163D73000C}"/>
            </c:ext>
          </c:extLst>
        </c:ser>
        <c:ser>
          <c:idx val="1"/>
          <c:order val="1"/>
          <c:tx>
            <c:strRef>
              <c:f>Feuil8!$C$1</c:f>
              <c:strCache>
                <c:ptCount val="1"/>
                <c:pt idx="0">
                  <c:v>ملك للمؤسسة</c:v>
                </c:pt>
              </c:strCache>
            </c:strRef>
          </c:tx>
          <c:spPr>
            <a:solidFill>
              <a:schemeClr val="accent2"/>
            </a:solidFill>
            <a:ln>
              <a:noFill/>
            </a:ln>
            <a:effectLst/>
            <a:sp3d/>
          </c:spPr>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0000"/>
                    </a:solidFill>
                    <a:latin typeface="+mn-lt"/>
                    <a:ea typeface="+mn-ea"/>
                    <a:cs typeface="+mn-cs"/>
                  </a:defRPr>
                </a:pPr>
                <a:endParaRPr lang="fr-FR"/>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Feuil8!$A$2:$A$7</c:f>
              <c:strCache>
                <c:ptCount val="6"/>
                <c:pt idx="0">
                  <c:v>الصحافة الورقية</c:v>
                </c:pt>
                <c:pt idx="1">
                  <c:v>القنوات الخاصة</c:v>
                </c:pt>
                <c:pt idx="2">
                  <c:v>المنصات الإعلامية</c:v>
                </c:pt>
                <c:pt idx="3">
                  <c:v>المواقع الاكترونية</c:v>
                </c:pt>
                <c:pt idx="4">
                  <c:v>متعددة الوسائط</c:v>
                </c:pt>
                <c:pt idx="5">
                  <c:v>وكالات الإنتاج</c:v>
                </c:pt>
              </c:strCache>
            </c:strRef>
          </c:cat>
          <c:val>
            <c:numRef>
              <c:f>Feuil8!$C$2:$C$7</c:f>
              <c:numCache>
                <c:formatCode>General</c:formatCode>
                <c:ptCount val="6"/>
                <c:pt idx="0">
                  <c:v>0</c:v>
                </c:pt>
                <c:pt idx="1">
                  <c:v>1</c:v>
                </c:pt>
                <c:pt idx="2">
                  <c:v>0</c:v>
                </c:pt>
                <c:pt idx="3">
                  <c:v>1</c:v>
                </c:pt>
                <c:pt idx="4">
                  <c:v>1</c:v>
                </c:pt>
                <c:pt idx="5">
                  <c:v>1</c:v>
                </c:pt>
              </c:numCache>
            </c:numRef>
          </c:val>
          <c:extLst xmlns:c16r2="http://schemas.microsoft.com/office/drawing/2015/06/chart">
            <c:ext xmlns:c16="http://schemas.microsoft.com/office/drawing/2014/chart" uri="{C3380CC4-5D6E-409C-BE32-E72D297353CC}">
              <c16:uniqueId val="{00000001-1D9D-40C8-AF59-1F163D73000C}"/>
            </c:ext>
          </c:extLst>
        </c:ser>
        <c:ser>
          <c:idx val="2"/>
          <c:order val="2"/>
          <c:tx>
            <c:strRef>
              <c:f>Feuil8!$D$1</c:f>
              <c:strCache>
                <c:ptCount val="1"/>
                <c:pt idx="0">
                  <c:v>مؤجر</c:v>
                </c:pt>
              </c:strCache>
            </c:strRef>
          </c:tx>
          <c:spPr>
            <a:solidFill>
              <a:srgbClr val="9BBB59"/>
            </a:solidFill>
            <a:ln>
              <a:noFill/>
            </a:ln>
            <a:effectLst/>
            <a:sp3d/>
          </c:spPr>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0000"/>
                    </a:solidFill>
                    <a:latin typeface="+mn-lt"/>
                    <a:ea typeface="+mn-ea"/>
                    <a:cs typeface="+mn-cs"/>
                  </a:defRPr>
                </a:pPr>
                <a:endParaRPr lang="fr-FR"/>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Feuil8!$A$2:$A$7</c:f>
              <c:strCache>
                <c:ptCount val="6"/>
                <c:pt idx="0">
                  <c:v>الصحافة الورقية</c:v>
                </c:pt>
                <c:pt idx="1">
                  <c:v>القنوات الخاصة</c:v>
                </c:pt>
                <c:pt idx="2">
                  <c:v>المنصات الإعلامية</c:v>
                </c:pt>
                <c:pt idx="3">
                  <c:v>المواقع الاكترونية</c:v>
                </c:pt>
                <c:pt idx="4">
                  <c:v>متعددة الوسائط</c:v>
                </c:pt>
                <c:pt idx="5">
                  <c:v>وكالات الإنتاج</c:v>
                </c:pt>
              </c:strCache>
            </c:strRef>
          </c:cat>
          <c:val>
            <c:numRef>
              <c:f>Feuil8!$D$2:$D$7</c:f>
              <c:numCache>
                <c:formatCode>General</c:formatCode>
                <c:ptCount val="6"/>
                <c:pt idx="0">
                  <c:v>2</c:v>
                </c:pt>
                <c:pt idx="1">
                  <c:v>7</c:v>
                </c:pt>
                <c:pt idx="2">
                  <c:v>4</c:v>
                </c:pt>
                <c:pt idx="3">
                  <c:v>19</c:v>
                </c:pt>
                <c:pt idx="4">
                  <c:v>40</c:v>
                </c:pt>
                <c:pt idx="5">
                  <c:v>7</c:v>
                </c:pt>
              </c:numCache>
            </c:numRef>
          </c:val>
          <c:extLst xmlns:c16r2="http://schemas.microsoft.com/office/drawing/2015/06/chart">
            <c:ext xmlns:c16="http://schemas.microsoft.com/office/drawing/2014/chart" uri="{C3380CC4-5D6E-409C-BE32-E72D297353CC}">
              <c16:uniqueId val="{00000002-1D9D-40C8-AF59-1F163D73000C}"/>
            </c:ext>
          </c:extLst>
        </c:ser>
        <c:shape val="box"/>
        <c:axId val="141372800"/>
        <c:axId val="141378688"/>
        <c:axId val="0"/>
      </c:bar3DChart>
      <c:catAx>
        <c:axId val="141372800"/>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0000"/>
                </a:solidFill>
                <a:latin typeface="Arial Unicode MS" pitchFamily="34" charset="-128"/>
                <a:ea typeface="Arial Unicode MS" pitchFamily="34" charset="-128"/>
                <a:cs typeface="Arial Unicode MS" pitchFamily="34" charset="-128"/>
              </a:defRPr>
            </a:pPr>
            <a:endParaRPr lang="fr-FR"/>
          </a:p>
        </c:txPr>
        <c:crossAx val="141378688"/>
        <c:crosses val="autoZero"/>
        <c:auto val="1"/>
        <c:lblAlgn val="ctr"/>
        <c:lblOffset val="100"/>
      </c:catAx>
      <c:valAx>
        <c:axId val="141378688"/>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4137280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800" b="1" i="0" u="none" strike="noStrike" kern="1200" baseline="0">
              <a:solidFill>
                <a:srgbClr val="000000"/>
              </a:solidFill>
              <a:latin typeface="+mn-lt"/>
              <a:ea typeface="+mn-ea"/>
              <a:cs typeface="+mn-cs"/>
            </a:defRPr>
          </a:pPr>
          <a:endParaRPr lang="fr-FR"/>
        </a:p>
      </c:txPr>
    </c:legend>
    <c:plotVisOnly val="1"/>
    <c:dispBlanksAs val="gap"/>
  </c:chart>
  <c:spPr>
    <a:noFill/>
    <a:ln>
      <a:noFill/>
    </a:ln>
    <a:effectLst/>
  </c:spPr>
  <c:txPr>
    <a:bodyPr/>
    <a:lstStyle/>
    <a:p>
      <a:pPr>
        <a:defRPr/>
      </a:pPr>
      <a:endParaRPr lang="fr-FR"/>
    </a:p>
  </c:txPr>
  <c:externalData r:id="rId2"/>
  <c:userShapes r:id="rId3"/>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marL="0" marR="0" indent="0" algn="ctr" defTabSz="914400" rtl="1"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ar-SA" sz="2000" dirty="0">
                <a:solidFill>
                  <a:srgbClr val="C00000"/>
                </a:solidFill>
                <a:latin typeface="Arial Unicode MS" pitchFamily="34" charset="-128"/>
                <a:ea typeface="Arial Unicode MS" pitchFamily="34" charset="-128"/>
                <a:cs typeface="Arial Unicode MS" pitchFamily="34" charset="-128"/>
              </a:rPr>
              <a:t>طبيعة </a:t>
            </a:r>
            <a:r>
              <a:rPr lang="ar-SA" sz="2000" dirty="0" smtClean="0">
                <a:solidFill>
                  <a:srgbClr val="C00000"/>
                </a:solidFill>
                <a:latin typeface="Arial Unicode MS" pitchFamily="34" charset="-128"/>
                <a:ea typeface="Arial Unicode MS" pitchFamily="34" charset="-128"/>
                <a:cs typeface="Arial Unicode MS" pitchFamily="34" charset="-128"/>
              </a:rPr>
              <a:t>المقر</a:t>
            </a:r>
          </a:p>
          <a:p>
            <a:pPr marL="0" marR="0" indent="0" algn="ctr" defTabSz="914400" rtl="1"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fr-FR" sz="1800" dirty="0" smtClean="0"/>
              <a:t>Type de siège</a:t>
            </a:r>
          </a:p>
          <a:p>
            <a:pPr marL="0" marR="0" indent="0" algn="ctr" defTabSz="914400" rtl="1"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ar-SA" sz="2000" dirty="0" smtClean="0">
                <a:solidFill>
                  <a:srgbClr val="C00000"/>
                </a:solidFill>
                <a:latin typeface="Arial Unicode MS" pitchFamily="34" charset="-128"/>
                <a:ea typeface="Arial Unicode MS" pitchFamily="34" charset="-128"/>
                <a:cs typeface="Arial Unicode MS" pitchFamily="34" charset="-128"/>
              </a:rPr>
              <a:t> </a:t>
            </a:r>
            <a:endParaRPr lang="fr-FR" sz="2000" dirty="0">
              <a:solidFill>
                <a:srgbClr val="C00000"/>
              </a:solidFill>
              <a:latin typeface="Arial Unicode MS" pitchFamily="34" charset="-128"/>
              <a:ea typeface="Arial Unicode MS" pitchFamily="34" charset="-128"/>
              <a:cs typeface="Arial Unicode MS" pitchFamily="34" charset="-128"/>
            </a:endParaRPr>
          </a:p>
        </c:rich>
      </c:tx>
      <c:layout/>
    </c:title>
    <c:view3D>
      <c:rotX val="30"/>
      <c:perspective val="30"/>
    </c:view3D>
    <c:plotArea>
      <c:layout>
        <c:manualLayout>
          <c:layoutTarget val="inner"/>
          <c:xMode val="edge"/>
          <c:yMode val="edge"/>
          <c:x val="0"/>
          <c:y val="0"/>
          <c:w val="1"/>
          <c:h val="1"/>
        </c:manualLayout>
      </c:layout>
      <c:pie3DChart>
        <c:varyColors val="1"/>
        <c:ser>
          <c:idx val="0"/>
          <c:order val="0"/>
          <c:spPr>
            <a:scene3d>
              <a:camera prst="orthographicFront"/>
              <a:lightRig rig="threePt" dir="t"/>
            </a:scene3d>
            <a:sp3d prstMaterial="softEdge">
              <a:bevelT w="698500" h="317500"/>
            </a:sp3d>
          </c:spPr>
          <c:explosion val="25"/>
          <c:dLbls>
            <c:dLbl>
              <c:idx val="0"/>
              <c:layout>
                <c:manualLayout>
                  <c:x val="-3.1753842975485856E-2"/>
                  <c:y val="-0.32379467373721554"/>
                </c:manualLayout>
              </c:layout>
              <c:tx>
                <c:rich>
                  <a:bodyPr/>
                  <a:lstStyle/>
                  <a:p>
                    <a:r>
                      <a:rPr lang="ar-SA" sz="1400" b="1" dirty="0">
                        <a:latin typeface="Arial Unicode MS" pitchFamily="34" charset="-128"/>
                        <a:ea typeface="Arial Unicode MS" pitchFamily="34" charset="-128"/>
                        <a:cs typeface="Arial Unicode MS" pitchFamily="34" charset="-128"/>
                      </a:rPr>
                      <a:t>بدون </a:t>
                    </a:r>
                    <a:r>
                      <a:rPr lang="ar-SA" sz="1400" b="1" dirty="0" smtClean="0">
                        <a:latin typeface="Arial Unicode MS" pitchFamily="34" charset="-128"/>
                        <a:ea typeface="Arial Unicode MS" pitchFamily="34" charset="-128"/>
                        <a:cs typeface="Arial Unicode MS" pitchFamily="34" charset="-128"/>
                      </a:rPr>
                      <a:t>مقر</a:t>
                    </a:r>
                  </a:p>
                  <a:p>
                    <a:r>
                      <a:rPr lang="fr-FR" sz="1400" b="1" i="0" u="none" strike="noStrike" baseline="0" dirty="0" smtClean="0"/>
                      <a:t>Sans siège </a:t>
                    </a:r>
                    <a:r>
                      <a:rPr lang="ar-SA" sz="1400" b="1" dirty="0" smtClean="0">
                        <a:latin typeface="Arial Unicode MS" pitchFamily="34" charset="-128"/>
                        <a:ea typeface="Arial Unicode MS" pitchFamily="34" charset="-128"/>
                        <a:cs typeface="Arial Unicode MS" pitchFamily="34" charset="-128"/>
                      </a:rPr>
                      <a:t> </a:t>
                    </a:r>
                    <a:r>
                      <a:rPr lang="en-US" sz="1400" b="1" dirty="0">
                        <a:latin typeface="Arial Unicode MS" pitchFamily="34" charset="-128"/>
                        <a:ea typeface="Arial Unicode MS" pitchFamily="34" charset="-128"/>
                        <a:cs typeface="Arial Unicode MS" pitchFamily="34" charset="-128"/>
                      </a:rPr>
                      <a:t>
61%</a:t>
                    </a:r>
                  </a:p>
                </c:rich>
              </c:tx>
              <c:showCatName val="1"/>
              <c:showPercent val="1"/>
            </c:dLbl>
            <c:dLbl>
              <c:idx val="1"/>
              <c:layout>
                <c:manualLayout>
                  <c:x val="6.730987371735897E-2"/>
                  <c:y val="6.8732293190957333E-2"/>
                </c:manualLayout>
              </c:layout>
              <c:tx>
                <c:rich>
                  <a:bodyPr/>
                  <a:lstStyle/>
                  <a:p>
                    <a:r>
                      <a:rPr lang="ar-SA" sz="1100" b="1" dirty="0" smtClean="0">
                        <a:latin typeface="Arial Unicode MS" pitchFamily="34" charset="-128"/>
                        <a:ea typeface="Arial Unicode MS" pitchFamily="34" charset="-128"/>
                        <a:cs typeface="Arial Unicode MS" pitchFamily="34" charset="-128"/>
                      </a:rPr>
                      <a:t>ملك للمؤسسة</a:t>
                    </a:r>
                  </a:p>
                  <a:p>
                    <a:r>
                      <a:rPr lang="fr-FR" sz="1100" b="1" i="0" u="none" strike="noStrike" baseline="0" dirty="0" smtClean="0"/>
                      <a:t>Propriété média </a:t>
                    </a:r>
                    <a:r>
                      <a:rPr lang="en-US" sz="1100" b="1" dirty="0">
                        <a:latin typeface="Arial Unicode MS" pitchFamily="34" charset="-128"/>
                        <a:ea typeface="Arial Unicode MS" pitchFamily="34" charset="-128"/>
                        <a:cs typeface="Arial Unicode MS" pitchFamily="34" charset="-128"/>
                      </a:rPr>
                      <a:t>
2%</a:t>
                    </a:r>
                  </a:p>
                </c:rich>
              </c:tx>
              <c:showCatName val="1"/>
              <c:showPercent val="1"/>
            </c:dLbl>
            <c:dLbl>
              <c:idx val="2"/>
              <c:layout>
                <c:manualLayout>
                  <c:x val="0.10639778307884062"/>
                  <c:y val="-9.6565570417875723E-2"/>
                </c:manualLayout>
              </c:layout>
              <c:tx>
                <c:rich>
                  <a:bodyPr/>
                  <a:lstStyle/>
                  <a:p>
                    <a:r>
                      <a:rPr lang="ar-SA" sz="2000" b="1" dirty="0" smtClean="0">
                        <a:latin typeface="Arial Unicode MS" pitchFamily="34" charset="-128"/>
                        <a:ea typeface="Arial Unicode MS" pitchFamily="34" charset="-128"/>
                        <a:cs typeface="Arial Unicode MS" pitchFamily="34" charset="-128"/>
                      </a:rPr>
                      <a:t>مؤ</a:t>
                    </a:r>
                    <a:r>
                      <a:rPr lang="ar-SA" sz="1400" b="1" dirty="0" smtClean="0">
                        <a:latin typeface="Arial Unicode MS" pitchFamily="34" charset="-128"/>
                        <a:ea typeface="Arial Unicode MS" pitchFamily="34" charset="-128"/>
                        <a:cs typeface="Arial Unicode MS" pitchFamily="34" charset="-128"/>
                      </a:rPr>
                      <a:t>جر</a:t>
                    </a:r>
                  </a:p>
                  <a:p>
                    <a:r>
                      <a:rPr lang="fr-FR" sz="1400" b="1" i="0" u="none" strike="noStrike" baseline="0" dirty="0" smtClean="0"/>
                      <a:t>Location</a:t>
                    </a:r>
                    <a:r>
                      <a:rPr lang="en-US" sz="1400" b="1" dirty="0">
                        <a:latin typeface="Arial Unicode MS" pitchFamily="34" charset="-128"/>
                        <a:ea typeface="Arial Unicode MS" pitchFamily="34" charset="-128"/>
                        <a:cs typeface="Arial Unicode MS" pitchFamily="34" charset="-128"/>
                      </a:rPr>
                      <a:t>
37%</a:t>
                    </a:r>
                  </a:p>
                </c:rich>
              </c:tx>
              <c:showCatName val="1"/>
              <c:showPercent val="1"/>
            </c:dLbl>
            <c:dLbl>
              <c:idx val="3"/>
              <c:delete val="1"/>
            </c:dLbl>
            <c:txPr>
              <a:bodyPr/>
              <a:lstStyle/>
              <a:p>
                <a:pPr>
                  <a:defRPr sz="2000" b="1">
                    <a:latin typeface="Arial Unicode MS" pitchFamily="34" charset="-128"/>
                    <a:ea typeface="Arial Unicode MS" pitchFamily="34" charset="-128"/>
                    <a:cs typeface="Arial Unicode MS" pitchFamily="34" charset="-128"/>
                  </a:defRPr>
                </a:pPr>
                <a:endParaRPr lang="fr-FR"/>
              </a:p>
            </c:txPr>
            <c:showCatName val="1"/>
            <c:showPercent val="1"/>
            <c:showLeaderLines val="1"/>
          </c:dLbls>
          <c:val>
            <c:numRef>
              <c:f>Feuil1!$F$12:$I$12</c:f>
              <c:numCache>
                <c:formatCode>0%</c:formatCode>
                <c:ptCount val="4"/>
                <c:pt idx="0">
                  <c:v>0.61395348837209363</c:v>
                </c:pt>
                <c:pt idx="1">
                  <c:v>1.8604651162790701E-2</c:v>
                </c:pt>
                <c:pt idx="2">
                  <c:v>0.36744186046511634</c:v>
                </c:pt>
                <c:pt idx="3" formatCode="General">
                  <c:v>0</c:v>
                </c:pt>
              </c:numCache>
            </c:numRef>
          </c:val>
        </c:ser>
        <c:dLbls>
          <c:showCatName val="1"/>
          <c:showPercent val="1"/>
        </c:dLbls>
      </c:pie3DChart>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fr-FR"/>
  <c:chart>
    <c:autoTitleDeleted val="1"/>
    <c:view3D>
      <c:rotX val="30"/>
      <c:perspective val="30"/>
    </c:view3D>
    <c:plotArea>
      <c:layout>
        <c:manualLayout>
          <c:layoutTarget val="inner"/>
          <c:xMode val="edge"/>
          <c:yMode val="edge"/>
          <c:x val="0"/>
          <c:y val="0"/>
          <c:w val="1"/>
          <c:h val="0.9873591369483532"/>
        </c:manualLayout>
      </c:layout>
      <c:pie3DChart>
        <c:varyColors val="1"/>
        <c:ser>
          <c:idx val="0"/>
          <c:order val="0"/>
          <c:tx>
            <c:strRef>
              <c:f>Feuil7!$A$10</c:f>
              <c:strCache>
                <c:ptCount val="1"/>
                <c:pt idx="0">
                  <c:v>النسبة</c:v>
                </c:pt>
              </c:strCache>
            </c:strRef>
          </c:tx>
          <c:spPr>
            <a:scene3d>
              <a:camera prst="orthographicFront"/>
              <a:lightRig rig="threePt" dir="t"/>
            </a:scene3d>
            <a:sp3d prstMaterial="softEdge">
              <a:bevelT w="698500" h="317500"/>
            </a:sp3d>
          </c:spPr>
          <c:explosion val="25"/>
          <c:dLbls>
            <c:dLbl>
              <c:idx val="0"/>
              <c:delete val="1"/>
            </c:dLbl>
            <c:dLbl>
              <c:idx val="1"/>
              <c:delete val="1"/>
            </c:dLbl>
            <c:dLbl>
              <c:idx val="2"/>
              <c:layout>
                <c:manualLayout>
                  <c:x val="4.3712841571972985E-2"/>
                  <c:y val="-5.2261930199430338E-2"/>
                </c:manualLayout>
              </c:layout>
              <c:tx>
                <c:rich>
                  <a:bodyPr/>
                  <a:lstStyle/>
                  <a:p>
                    <a:pPr marL="0" marR="0" indent="0" algn="ctr" defTabSz="914400" rtl="1" eaLnBrk="1" fontAlgn="auto" latinLnBrk="0" hangingPunct="1">
                      <a:lnSpc>
                        <a:spcPct val="100000"/>
                      </a:lnSpc>
                      <a:spcBef>
                        <a:spcPts val="0"/>
                      </a:spcBef>
                      <a:spcAft>
                        <a:spcPts val="0"/>
                      </a:spcAft>
                      <a:buClrTx/>
                      <a:buSzTx/>
                      <a:buFontTx/>
                      <a:buNone/>
                      <a:tabLst/>
                      <a:defRPr sz="1600" b="1" i="0" u="none" strike="noStrike" kern="1200" baseline="0">
                        <a:solidFill>
                          <a:prstClr val="black"/>
                        </a:solidFill>
                        <a:latin typeface="Arial Unicode MS" pitchFamily="34" charset="-128"/>
                        <a:ea typeface="Arial Unicode MS" pitchFamily="34" charset="-128"/>
                        <a:cs typeface="Arial Unicode MS" pitchFamily="34" charset="-128"/>
                      </a:defRPr>
                    </a:pPr>
                    <a:r>
                      <a:rPr lang="ar-SA" sz="1200" b="1" dirty="0" smtClean="0">
                        <a:latin typeface="Arial Unicode MS" pitchFamily="34" charset="-128"/>
                        <a:ea typeface="Arial Unicode MS" pitchFamily="34" charset="-128"/>
                        <a:cs typeface="Arial Unicode MS" pitchFamily="34" charset="-128"/>
                      </a:rPr>
                      <a:t>متوسط</a:t>
                    </a:r>
                    <a:endParaRPr lang="fr-FR" sz="1200" b="1" dirty="0" smtClean="0">
                      <a:latin typeface="Arial Unicode MS" pitchFamily="34" charset="-128"/>
                      <a:ea typeface="Arial Unicode MS" pitchFamily="34" charset="-128"/>
                      <a:cs typeface="Arial Unicode MS" pitchFamily="34" charset="-128"/>
                    </a:endParaRPr>
                  </a:p>
                  <a:p>
                    <a:pPr marL="0" marR="0" indent="0" algn="ctr" defTabSz="914400" rtl="1" eaLnBrk="1" fontAlgn="auto" latinLnBrk="0" hangingPunct="1">
                      <a:lnSpc>
                        <a:spcPct val="100000"/>
                      </a:lnSpc>
                      <a:spcBef>
                        <a:spcPts val="0"/>
                      </a:spcBef>
                      <a:spcAft>
                        <a:spcPts val="0"/>
                      </a:spcAft>
                      <a:buClrTx/>
                      <a:buSzTx/>
                      <a:buFontTx/>
                      <a:buNone/>
                      <a:tabLst/>
                      <a:defRPr sz="1600" b="1" i="0" u="none" strike="noStrike" kern="1200" baseline="0">
                        <a:solidFill>
                          <a:prstClr val="black"/>
                        </a:solidFill>
                        <a:latin typeface="Arial Unicode MS" pitchFamily="34" charset="-128"/>
                        <a:ea typeface="Arial Unicode MS" pitchFamily="34" charset="-128"/>
                        <a:cs typeface="Arial Unicode MS" pitchFamily="34" charset="-128"/>
                      </a:defRPr>
                    </a:pPr>
                    <a:r>
                      <a:rPr lang="fr-FR" sz="1200" dirty="0" smtClean="0"/>
                      <a:t>Moyen</a:t>
                    </a:r>
                    <a:r>
                      <a:rPr lang="en-US" sz="1200" b="1" dirty="0">
                        <a:latin typeface="Arial Unicode MS" pitchFamily="34" charset="-128"/>
                        <a:ea typeface="Arial Unicode MS" pitchFamily="34" charset="-128"/>
                        <a:cs typeface="Arial Unicode MS" pitchFamily="34" charset="-128"/>
                      </a:rPr>
                      <a:t>
</a:t>
                    </a:r>
                    <a:r>
                      <a:rPr lang="en-US" sz="1200" b="1" dirty="0" smtClean="0">
                        <a:latin typeface="Arial Unicode MS" pitchFamily="34" charset="-128"/>
                        <a:ea typeface="Arial Unicode MS" pitchFamily="34" charset="-128"/>
                        <a:cs typeface="Arial Unicode MS" pitchFamily="34" charset="-128"/>
                      </a:rPr>
                      <a:t>27</a:t>
                    </a:r>
                    <a:r>
                      <a:rPr lang="en-US" sz="1200" b="1" dirty="0">
                        <a:latin typeface="Arial Unicode MS" pitchFamily="34" charset="-128"/>
                        <a:ea typeface="Arial Unicode MS" pitchFamily="34" charset="-128"/>
                        <a:cs typeface="Arial Unicode MS" pitchFamily="34" charset="-128"/>
                      </a:rPr>
                      <a:t>%</a:t>
                    </a:r>
                  </a:p>
                </c:rich>
              </c:tx>
              <c:spPr/>
              <c:showCatName val="1"/>
              <c:showPercent val="1"/>
            </c:dLbl>
            <c:txPr>
              <a:bodyPr/>
              <a:lstStyle/>
              <a:p>
                <a:pPr>
                  <a:defRPr sz="1600" b="1">
                    <a:latin typeface="Arial Unicode MS" pitchFamily="34" charset="-128"/>
                    <a:ea typeface="Arial Unicode MS" pitchFamily="34" charset="-128"/>
                    <a:cs typeface="Arial Unicode MS" pitchFamily="34" charset="-128"/>
                  </a:defRPr>
                </a:pPr>
                <a:endParaRPr lang="fr-FR"/>
              </a:p>
            </c:txPr>
            <c:showCatName val="1"/>
            <c:showPercent val="1"/>
            <c:showLeaderLines val="1"/>
          </c:dLbls>
          <c:val>
            <c:numRef>
              <c:f>Feuil7!$B$10:$D$10</c:f>
              <c:numCache>
                <c:formatCode>0%</c:formatCode>
                <c:ptCount val="3"/>
                <c:pt idx="0">
                  <c:v>0.56744186046511991</c:v>
                </c:pt>
                <c:pt idx="1">
                  <c:v>0.15813953488372201</c:v>
                </c:pt>
                <c:pt idx="2">
                  <c:v>0.2744186046511628</c:v>
                </c:pt>
              </c:numCache>
            </c:numRef>
          </c:val>
        </c:ser>
        <c:dLbls>
          <c:showCatName val="1"/>
          <c:showPercent val="1"/>
        </c:dLbls>
      </c:pie3DChart>
    </c:plotArea>
    <c:plotVisOnly val="1"/>
  </c:chart>
  <c:externalData r:id="rId1"/>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fr-FR"/>
  <c:chart>
    <c:title>
      <c:layout/>
    </c:title>
    <c:view3D>
      <c:rotX val="30"/>
      <c:perspective val="30"/>
    </c:view3D>
    <c:plotArea>
      <c:layout>
        <c:manualLayout>
          <c:layoutTarget val="inner"/>
          <c:xMode val="edge"/>
          <c:yMode val="edge"/>
          <c:x val="0"/>
          <c:y val="0"/>
          <c:w val="0.99602517416728154"/>
          <c:h val="0.91898962357743685"/>
        </c:manualLayout>
      </c:layout>
      <c:pie3DChart>
        <c:varyColors val="1"/>
        <c:ser>
          <c:idx val="0"/>
          <c:order val="0"/>
          <c:tx>
            <c:strRef>
              <c:f>Feuil1!$J$5</c:f>
              <c:strCache>
                <c:ptCount val="1"/>
              </c:strCache>
            </c:strRef>
          </c:tx>
          <c:spPr>
            <a:scene3d>
              <a:camera prst="orthographicFront"/>
              <a:lightRig rig="threePt" dir="t"/>
            </a:scene3d>
            <a:sp3d prstMaterial="softEdge">
              <a:bevelT w="762000" h="317500"/>
            </a:sp3d>
          </c:spPr>
          <c:explosion val="25"/>
          <c:dPt>
            <c:idx val="1"/>
            <c:spPr>
              <a:solidFill>
                <a:schemeClr val="accent1"/>
              </a:solidFill>
              <a:scene3d>
                <a:camera prst="orthographicFront"/>
                <a:lightRig rig="threePt" dir="t"/>
              </a:scene3d>
              <a:sp3d prstMaterial="softEdge">
                <a:bevelT w="762000" h="317500"/>
              </a:sp3d>
            </c:spPr>
          </c:dPt>
          <c:dPt>
            <c:idx val="2"/>
            <c:spPr>
              <a:solidFill>
                <a:schemeClr val="accent2"/>
              </a:solidFill>
              <a:scene3d>
                <a:camera prst="orthographicFront"/>
                <a:lightRig rig="threePt" dir="t"/>
              </a:scene3d>
              <a:sp3d prstMaterial="softEdge">
                <a:bevelT w="762000" h="317500"/>
              </a:sp3d>
            </c:spPr>
          </c:dPt>
          <c:dLbls>
            <c:delete val="1"/>
          </c:dLbls>
          <c:cat>
            <c:strRef>
              <c:f>Feuil1!$I$6:$I$8</c:f>
              <c:strCache>
                <c:ptCount val="3"/>
                <c:pt idx="0">
                  <c:v>النسبة </c:v>
                </c:pt>
                <c:pt idx="1">
                  <c:v>3%</c:v>
                </c:pt>
                <c:pt idx="2">
                  <c:v>97%</c:v>
                </c:pt>
              </c:strCache>
            </c:strRef>
          </c:cat>
          <c:val>
            <c:numRef>
              <c:f>Feuil1!$J$6:$J$8</c:f>
              <c:numCache>
                <c:formatCode>General</c:formatCode>
                <c:ptCount val="3"/>
                <c:pt idx="0">
                  <c:v>0</c:v>
                </c:pt>
                <c:pt idx="1">
                  <c:v>6</c:v>
                </c:pt>
                <c:pt idx="2">
                  <c:v>209</c:v>
                </c:pt>
              </c:numCache>
            </c:numRef>
          </c:val>
        </c:ser>
        <c:ser>
          <c:idx val="1"/>
          <c:order val="1"/>
          <c:tx>
            <c:strRef>
              <c:f>Feuil1!$K$5</c:f>
              <c:strCache>
                <c:ptCount val="1"/>
              </c:strCache>
            </c:strRef>
          </c:tx>
          <c:explosion val="25"/>
          <c:dLbls>
            <c:showCatName val="1"/>
            <c:showPercent val="1"/>
          </c:dLbls>
          <c:cat>
            <c:strRef>
              <c:f>Feuil1!$I$6:$I$8</c:f>
              <c:strCache>
                <c:ptCount val="3"/>
                <c:pt idx="0">
                  <c:v>النسبة </c:v>
                </c:pt>
                <c:pt idx="1">
                  <c:v>3%</c:v>
                </c:pt>
                <c:pt idx="2">
                  <c:v>97%</c:v>
                </c:pt>
              </c:strCache>
            </c:strRef>
          </c:cat>
          <c:val>
            <c:numRef>
              <c:f>Feuil1!$K$6:$K$8</c:f>
              <c:numCache>
                <c:formatCode>General</c:formatCode>
                <c:ptCount val="3"/>
                <c:pt idx="0">
                  <c:v>0</c:v>
                </c:pt>
                <c:pt idx="1">
                  <c:v>0</c:v>
                </c:pt>
                <c:pt idx="2">
                  <c:v>0</c:v>
                </c:pt>
              </c:numCache>
            </c:numRef>
          </c:val>
        </c:ser>
        <c:dLbls>
          <c:showCatName val="1"/>
          <c:showPercent val="1"/>
        </c:dLbls>
      </c:pie3DChart>
    </c:plotArea>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title>
      <c:tx>
        <c:rich>
          <a:bodyPr rot="0" spcFirstLastPara="1" vertOverflow="ellipsis" vert="horz" wrap="square" anchor="ctr" anchorCtr="1"/>
          <a:lstStyle/>
          <a:p>
            <a:pPr marL="0" marR="0" indent="0" algn="ctr" defTabSz="914400" rtl="1"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Arial Unicode MS" pitchFamily="34" charset="-128"/>
                <a:ea typeface="Arial Unicode MS" pitchFamily="34" charset="-128"/>
                <a:cs typeface="Arial Unicode MS" pitchFamily="34" charset="-128"/>
              </a:defRPr>
            </a:pPr>
            <a:r>
              <a:rPr lang="ar-SA" b="1" u="sng" dirty="0">
                <a:solidFill>
                  <a:schemeClr val="tx1"/>
                </a:solidFill>
                <a:latin typeface="Arial Unicode MS" pitchFamily="34" charset="-128"/>
                <a:ea typeface="Arial Unicode MS" pitchFamily="34" charset="-128"/>
                <a:cs typeface="Arial Unicode MS" pitchFamily="34" charset="-128"/>
              </a:rPr>
              <a:t>العمال</a:t>
            </a:r>
            <a:r>
              <a:rPr lang="ar-SA" b="1" u="sng" baseline="0" dirty="0">
                <a:solidFill>
                  <a:schemeClr val="tx1"/>
                </a:solidFill>
                <a:latin typeface="Arial Unicode MS" pitchFamily="34" charset="-128"/>
                <a:ea typeface="Arial Unicode MS" pitchFamily="34" charset="-128"/>
                <a:cs typeface="Arial Unicode MS" pitchFamily="34" charset="-128"/>
              </a:rPr>
              <a:t> في القطاع </a:t>
            </a:r>
            <a:r>
              <a:rPr lang="ar-SA" b="1" u="sng" baseline="0" dirty="0" smtClean="0">
                <a:solidFill>
                  <a:schemeClr val="tx1"/>
                </a:solidFill>
                <a:latin typeface="Arial Unicode MS" pitchFamily="34" charset="-128"/>
                <a:ea typeface="Arial Unicode MS" pitchFamily="34" charset="-128"/>
                <a:cs typeface="Arial Unicode MS" pitchFamily="34" charset="-128"/>
              </a:rPr>
              <a:t>الإعلام العمومي</a:t>
            </a:r>
          </a:p>
          <a:p>
            <a:pPr marL="0" marR="0" indent="0" algn="ctr" defTabSz="914400" rtl="1"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Arial Unicode MS" pitchFamily="34" charset="-128"/>
                <a:ea typeface="Arial Unicode MS" pitchFamily="34" charset="-128"/>
                <a:cs typeface="Arial Unicode MS" pitchFamily="34" charset="-128"/>
              </a:defRPr>
            </a:pPr>
            <a:r>
              <a:rPr lang="fr-FR" sz="1800" b="1" dirty="0" smtClean="0">
                <a:solidFill>
                  <a:schemeClr val="tx1"/>
                </a:solidFill>
              </a:rPr>
              <a:t>Employés secteur médias publics</a:t>
            </a:r>
          </a:p>
          <a:p>
            <a:pPr marL="0" marR="0" indent="0" algn="ctr" defTabSz="914400" rtl="1"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Arial Unicode MS" pitchFamily="34" charset="-128"/>
                <a:ea typeface="Arial Unicode MS" pitchFamily="34" charset="-128"/>
                <a:cs typeface="Arial Unicode MS" pitchFamily="34" charset="-128"/>
              </a:defRPr>
            </a:pPr>
            <a:r>
              <a:rPr lang="ar-SA" b="1" u="sng" baseline="0" dirty="0" smtClean="0">
                <a:solidFill>
                  <a:schemeClr val="tx1"/>
                </a:solidFill>
                <a:latin typeface="Arial Unicode MS" pitchFamily="34" charset="-128"/>
                <a:ea typeface="Arial Unicode MS" pitchFamily="34" charset="-128"/>
                <a:cs typeface="Arial Unicode MS" pitchFamily="34" charset="-128"/>
              </a:rPr>
              <a:t> </a:t>
            </a:r>
            <a:endParaRPr lang="fr-FR" b="1" u="sng" dirty="0">
              <a:solidFill>
                <a:schemeClr val="tx1"/>
              </a:solidFill>
              <a:latin typeface="Arial Unicode MS" pitchFamily="34" charset="-128"/>
              <a:ea typeface="Arial Unicode MS" pitchFamily="34" charset="-128"/>
              <a:cs typeface="Arial Unicode MS" pitchFamily="34" charset="-128"/>
            </a:endParaRPr>
          </a:p>
        </c:rich>
      </c:tx>
      <c:layout>
        <c:manualLayout>
          <c:xMode val="edge"/>
          <c:yMode val="edge"/>
          <c:x val="0.12369147272560055"/>
          <c:y val="4.725705320821702E-2"/>
        </c:manualLayout>
      </c:layout>
      <c:spPr>
        <a:noFill/>
        <a:ln>
          <a:noFill/>
        </a:ln>
        <a:effectLst/>
      </c:sp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Feuil1!$B$35</c:f>
              <c:strCache>
                <c:ptCount val="1"/>
                <c:pt idx="0">
                  <c:v>الوكالة الموريتانية للأنباء</c:v>
                </c:pt>
              </c:strCache>
            </c:strRef>
          </c:tx>
          <c:spPr>
            <a:solidFill>
              <a:schemeClr val="accent1"/>
            </a:solidFill>
            <a:ln>
              <a:noFill/>
            </a:ln>
            <a:effectLst/>
            <a:scene3d>
              <a:camera prst="orthographicFront"/>
              <a:lightRig rig="threePt" dir="t"/>
            </a:scene3d>
            <a:sp3d>
              <a:bevelT w="698500" h="381000"/>
            </a:sp3d>
          </c:spP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fr-FR"/>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Feuil1!$C$34:$E$34</c:f>
              <c:strCache>
                <c:ptCount val="3"/>
                <c:pt idx="0">
                  <c:v>عمال متعاونون</c:v>
                </c:pt>
                <c:pt idx="1">
                  <c:v>عمال دائمون</c:v>
                </c:pt>
                <c:pt idx="2">
                  <c:v>المجموع</c:v>
                </c:pt>
              </c:strCache>
            </c:strRef>
          </c:cat>
          <c:val>
            <c:numRef>
              <c:f>Feuil1!$C$35:$E$35</c:f>
              <c:numCache>
                <c:formatCode>General</c:formatCode>
                <c:ptCount val="3"/>
                <c:pt idx="0">
                  <c:v>129</c:v>
                </c:pt>
                <c:pt idx="1">
                  <c:v>212</c:v>
                </c:pt>
                <c:pt idx="2">
                  <c:v>341</c:v>
                </c:pt>
              </c:numCache>
            </c:numRef>
          </c:val>
          <c:extLst xmlns:c16r2="http://schemas.microsoft.com/office/drawing/2015/06/chart">
            <c:ext xmlns:c16="http://schemas.microsoft.com/office/drawing/2014/chart" uri="{C3380CC4-5D6E-409C-BE32-E72D297353CC}">
              <c16:uniqueId val="{00000000-EB4B-4669-A514-25886DDB18C2}"/>
            </c:ext>
          </c:extLst>
        </c:ser>
        <c:ser>
          <c:idx val="1"/>
          <c:order val="1"/>
          <c:tx>
            <c:strRef>
              <c:f>Feuil1!$B$36</c:f>
              <c:strCache>
                <c:ptCount val="1"/>
                <c:pt idx="0">
                  <c:v>إذاعة موريتانيا</c:v>
                </c:pt>
              </c:strCache>
            </c:strRef>
          </c:tx>
          <c:spPr>
            <a:solidFill>
              <a:schemeClr val="accent2"/>
            </a:solidFill>
            <a:ln>
              <a:noFill/>
            </a:ln>
            <a:effectLst/>
            <a:sp3d/>
          </c:spPr>
          <c:dLbls>
            <c:dLbl>
              <c:idx val="1"/>
              <c:layout>
                <c:manualLayout>
                  <c:x val="5.0793295285022667E-3"/>
                  <c:y val="-1.8002686936463626E-2"/>
                </c:manualLayout>
              </c:layout>
              <c:showVal val="1"/>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fr-FR"/>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Feuil1!$C$34:$E$34</c:f>
              <c:strCache>
                <c:ptCount val="3"/>
                <c:pt idx="0">
                  <c:v>عمال متعاونون</c:v>
                </c:pt>
                <c:pt idx="1">
                  <c:v>عمال دائمون</c:v>
                </c:pt>
                <c:pt idx="2">
                  <c:v>المجموع</c:v>
                </c:pt>
              </c:strCache>
            </c:strRef>
          </c:cat>
          <c:val>
            <c:numRef>
              <c:f>Feuil1!$C$36:$E$36</c:f>
              <c:numCache>
                <c:formatCode>General</c:formatCode>
                <c:ptCount val="3"/>
                <c:pt idx="0">
                  <c:v>359</c:v>
                </c:pt>
                <c:pt idx="1">
                  <c:v>178</c:v>
                </c:pt>
                <c:pt idx="2">
                  <c:v>537</c:v>
                </c:pt>
              </c:numCache>
            </c:numRef>
          </c:val>
          <c:shape val="coneToMax"/>
          <c:extLst xmlns:c16r2="http://schemas.microsoft.com/office/drawing/2015/06/chart">
            <c:ext xmlns:c16="http://schemas.microsoft.com/office/drawing/2014/chart" uri="{C3380CC4-5D6E-409C-BE32-E72D297353CC}">
              <c16:uniqueId val="{00000001-EB4B-4669-A514-25886DDB18C2}"/>
            </c:ext>
          </c:extLst>
        </c:ser>
        <c:ser>
          <c:idx val="2"/>
          <c:order val="2"/>
          <c:tx>
            <c:strRef>
              <c:f>Feuil1!$B$37</c:f>
              <c:strCache>
                <c:ptCount val="1"/>
                <c:pt idx="0">
                  <c:v>قناة الموريتانية</c:v>
                </c:pt>
              </c:strCache>
            </c:strRef>
          </c:tx>
          <c:spPr>
            <a:solidFill>
              <a:schemeClr val="accent3"/>
            </a:solidFill>
            <a:ln>
              <a:noFill/>
            </a:ln>
            <a:effectLst/>
            <a:scene3d>
              <a:camera prst="orthographicFront"/>
              <a:lightRig rig="threePt" dir="t"/>
            </a:scene3d>
            <a:sp3d>
              <a:bevelT w="762000" h="508000"/>
            </a:sp3d>
          </c:spPr>
          <c:dLbls>
            <c:dLbl>
              <c:idx val="0"/>
              <c:layout>
                <c:manualLayout>
                  <c:x val="7.6189942927533593E-3"/>
                  <c:y val="-3.1504702138811354E-2"/>
                </c:manualLayout>
              </c:layout>
              <c:showVal val="1"/>
            </c:dLbl>
            <c:dLbl>
              <c:idx val="2"/>
              <c:layout>
                <c:manualLayout>
                  <c:x val="0"/>
                  <c:y val="-3.25506328939228E-2"/>
                </c:manualLayout>
              </c:layout>
              <c:showVal val="1"/>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fr-FR"/>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Feuil1!$C$34:$E$34</c:f>
              <c:strCache>
                <c:ptCount val="3"/>
                <c:pt idx="0">
                  <c:v>عمال متعاونون</c:v>
                </c:pt>
                <c:pt idx="1">
                  <c:v>عمال دائمون</c:v>
                </c:pt>
                <c:pt idx="2">
                  <c:v>المجموع</c:v>
                </c:pt>
              </c:strCache>
            </c:strRef>
          </c:cat>
          <c:val>
            <c:numRef>
              <c:f>Feuil1!$C$37:$E$37</c:f>
              <c:numCache>
                <c:formatCode>General</c:formatCode>
                <c:ptCount val="3"/>
                <c:pt idx="0">
                  <c:v>481</c:v>
                </c:pt>
                <c:pt idx="1">
                  <c:v>216</c:v>
                </c:pt>
                <c:pt idx="2">
                  <c:v>697</c:v>
                </c:pt>
              </c:numCache>
            </c:numRef>
          </c:val>
          <c:extLst xmlns:c16r2="http://schemas.microsoft.com/office/drawing/2015/06/chart">
            <c:ext xmlns:c16="http://schemas.microsoft.com/office/drawing/2014/chart" uri="{C3380CC4-5D6E-409C-BE32-E72D297353CC}">
              <c16:uniqueId val="{00000002-EB4B-4669-A514-25886DDB18C2}"/>
            </c:ext>
          </c:extLst>
        </c:ser>
        <c:gapWidth val="44"/>
        <c:shape val="box"/>
        <c:axId val="70575616"/>
        <c:axId val="70577152"/>
        <c:axId val="0"/>
      </c:bar3DChart>
      <c:catAx>
        <c:axId val="70575616"/>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70577152"/>
        <c:crosses val="autoZero"/>
        <c:auto val="1"/>
        <c:lblAlgn val="ctr"/>
        <c:lblOffset val="100"/>
      </c:catAx>
      <c:valAx>
        <c:axId val="70577152"/>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r-FR"/>
          </a:p>
        </c:txPr>
        <c:crossAx val="70575616"/>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r-FR"/>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fr-FR"/>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
          <c:y val="8.3297438473061759E-4"/>
          <c:w val="1"/>
          <c:h val="0.97346430084771796"/>
        </c:manualLayout>
      </c:layout>
      <c:pie3DChart>
        <c:varyColors val="1"/>
        <c:ser>
          <c:idx val="0"/>
          <c:order val="0"/>
          <c:spPr>
            <a:ln>
              <a:solidFill>
                <a:srgbClr val="FF0000"/>
              </a:solidFill>
            </a:ln>
            <a:scene3d>
              <a:camera prst="orthographicFront"/>
              <a:lightRig rig="threePt" dir="t"/>
            </a:scene3d>
            <a:sp3d prstMaterial="softEdge">
              <a:bevelT w="425450" h="742950"/>
              <a:bevelB w="95250"/>
              <a:contourClr>
                <a:srgbClr val="000000"/>
              </a:contourClr>
            </a:sp3d>
          </c:spPr>
          <c:explosion val="50"/>
          <c:dPt>
            <c:idx val="0"/>
            <c:explosion val="48"/>
            <c:spPr>
              <a:ln>
                <a:solidFill>
                  <a:schemeClr val="tx2"/>
                </a:solidFill>
              </a:ln>
              <a:scene3d>
                <a:camera prst="orthographicFront"/>
                <a:lightRig rig="threePt" dir="t"/>
              </a:scene3d>
              <a:sp3d prstMaterial="softEdge">
                <a:bevelT w="425450" h="742950"/>
                <a:bevelB w="95250"/>
                <a:contourClr>
                  <a:srgbClr val="000000"/>
                </a:contourClr>
              </a:sp3d>
            </c:spPr>
          </c:dPt>
          <c:dLbls>
            <c:dLbl>
              <c:idx val="0"/>
              <c:layout>
                <c:manualLayout>
                  <c:x val="-5.8940852490421455E-2"/>
                  <c:y val="-0.27005100386990011"/>
                </c:manualLayout>
              </c:layout>
              <c:tx>
                <c:rich>
                  <a:bodyPr/>
                  <a:lstStyle/>
                  <a:p>
                    <a:r>
                      <a:rPr lang="ar-SA" sz="950" b="1" dirty="0" smtClean="0"/>
                      <a:t>عمال</a:t>
                    </a:r>
                    <a:r>
                      <a:rPr lang="ar-SA" sz="950" b="1" baseline="0" dirty="0" smtClean="0"/>
                      <a:t> متعاونون</a:t>
                    </a:r>
                  </a:p>
                  <a:p>
                    <a:r>
                      <a:rPr lang="fr-FR" sz="950" dirty="0" smtClean="0"/>
                      <a:t>Employés</a:t>
                    </a:r>
                  </a:p>
                  <a:p>
                    <a:r>
                      <a:rPr lang="fr-FR" sz="950" dirty="0" smtClean="0"/>
                      <a:t>Collaborateurs</a:t>
                    </a:r>
                    <a:r>
                      <a:rPr lang="en-US" sz="950" b="1" dirty="0"/>
                      <a:t>
62%</a:t>
                    </a:r>
                  </a:p>
                </c:rich>
              </c:tx>
              <c:showCatName val="1"/>
              <c:showPercent val="1"/>
            </c:dLbl>
            <c:dLbl>
              <c:idx val="1"/>
              <c:layout>
                <c:manualLayout>
                  <c:x val="8.6651101532567068E-2"/>
                  <c:y val="-0.12342474407836024"/>
                </c:manualLayout>
              </c:layout>
              <c:tx>
                <c:rich>
                  <a:bodyPr/>
                  <a:lstStyle/>
                  <a:p>
                    <a:r>
                      <a:rPr lang="ar-SA" sz="1100" b="1" dirty="0" smtClean="0"/>
                      <a:t>عمال دائمون</a:t>
                    </a:r>
                  </a:p>
                  <a:p>
                    <a:r>
                      <a:rPr lang="fr-FR" sz="1100" b="1" dirty="0" smtClean="0"/>
                      <a:t>Employés</a:t>
                    </a:r>
                    <a:endParaRPr lang="fr-FR" sz="1100" dirty="0" smtClean="0"/>
                  </a:p>
                  <a:p>
                    <a:r>
                      <a:rPr lang="fr-FR" sz="1100" b="1" dirty="0" smtClean="0"/>
                      <a:t>Permanents </a:t>
                    </a:r>
                    <a:r>
                      <a:rPr lang="en-US" sz="1100" b="1" dirty="0"/>
                      <a:t>
38%</a:t>
                    </a:r>
                  </a:p>
                </c:rich>
              </c:tx>
              <c:showCatName val="1"/>
              <c:showPercent val="1"/>
            </c:dLbl>
            <c:txPr>
              <a:bodyPr/>
              <a:lstStyle/>
              <a:p>
                <a:pPr>
                  <a:defRPr sz="2000" b="1"/>
                </a:pPr>
                <a:endParaRPr lang="fr-FR"/>
              </a:p>
            </c:txPr>
            <c:showCatName val="1"/>
            <c:showPercent val="1"/>
            <c:showLeaderLines val="1"/>
          </c:dLbls>
          <c:val>
            <c:numRef>
              <c:f>[1]Feuil8!$C$41:$D$41</c:f>
              <c:numCache>
                <c:formatCode>General</c:formatCode>
                <c:ptCount val="2"/>
                <c:pt idx="0">
                  <c:v>0.61523809523810824</c:v>
                </c:pt>
                <c:pt idx="1">
                  <c:v>0.3847619047619048</c:v>
                </c:pt>
              </c:numCache>
            </c:numRef>
          </c:val>
          <c:extLst xmlns:c16r2="http://schemas.microsoft.com/office/drawing/2015/06/chart">
            <c:ext xmlns:c16="http://schemas.microsoft.com/office/drawing/2014/chart" uri="{C3380CC4-5D6E-409C-BE32-E72D297353CC}">
              <c16:uniqueId val="{00000004-6C24-4E96-9498-7F56A0180824}"/>
            </c:ext>
          </c:extLst>
        </c:ser>
        <c:dLbls>
          <c:showCatName val="1"/>
          <c:showPercent val="1"/>
        </c:dLbls>
      </c:pie3DChart>
      <c:spPr>
        <a:noFill/>
        <a:ln>
          <a:noFill/>
        </a:ln>
        <a:effectLst/>
      </c:spPr>
    </c:plotArea>
    <c:plotVisOnly val="1"/>
    <c:dispBlanksAs val="zero"/>
  </c:chart>
  <c:spPr>
    <a:noFill/>
    <a:ln>
      <a:noFill/>
    </a:ln>
    <a:effectLst/>
  </c:spPr>
  <c:txPr>
    <a:bodyPr/>
    <a:lstStyle/>
    <a:p>
      <a:pPr>
        <a:defRPr/>
      </a:pPr>
      <a:endParaRPr lang="fr-FR"/>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title/>
    <c:view3D>
      <c:rotX val="30"/>
      <c:perspective val="30"/>
    </c:view3D>
    <c:plotArea>
      <c:layout>
        <c:manualLayout>
          <c:layoutTarget val="inner"/>
          <c:xMode val="edge"/>
          <c:yMode val="edge"/>
          <c:x val="0"/>
          <c:y val="0"/>
          <c:w val="1"/>
          <c:h val="1"/>
        </c:manualLayout>
      </c:layout>
      <c:pie3DChart>
        <c:varyColors val="1"/>
        <c:ser>
          <c:idx val="0"/>
          <c:order val="0"/>
          <c:tx>
            <c:strRef>
              <c:f>Feuil1!$G$6:$G$7</c:f>
              <c:strCache>
                <c:ptCount val="1"/>
                <c:pt idx="0">
                  <c:v>النوع في الاعلام العمومي </c:v>
                </c:pt>
              </c:strCache>
            </c:strRef>
          </c:tx>
          <c:explosion val="25"/>
          <c:dLbls>
            <c:dLbl>
              <c:idx val="0"/>
              <c:delete val="1"/>
            </c:dLbl>
            <c:dLbl>
              <c:idx val="1"/>
              <c:layout>
                <c:manualLayout>
                  <c:x val="-6.355361841476688E-2"/>
                  <c:y val="-0.41268555627580328"/>
                </c:manualLayout>
              </c:layout>
              <c:tx>
                <c:rich>
                  <a:bodyPr/>
                  <a:lstStyle/>
                  <a:p>
                    <a:pPr marL="0" marR="0" indent="0" algn="ctr" defTabSz="914400" rtl="1" eaLnBrk="1" fontAlgn="auto" latinLnBrk="0" hangingPunct="1">
                      <a:lnSpc>
                        <a:spcPct val="100000"/>
                      </a:lnSpc>
                      <a:spcBef>
                        <a:spcPts val="0"/>
                      </a:spcBef>
                      <a:spcAft>
                        <a:spcPts val="0"/>
                      </a:spcAft>
                      <a:buClrTx/>
                      <a:buSzTx/>
                      <a:buFontTx/>
                      <a:buNone/>
                      <a:tabLst/>
                      <a:defRPr sz="1600" b="1" i="0" u="none" strike="noStrike" kern="1200" baseline="0">
                        <a:solidFill>
                          <a:prstClr val="black"/>
                        </a:solidFill>
                        <a:latin typeface="Arial Unicode MS" pitchFamily="34" charset="-128"/>
                        <a:ea typeface="Arial Unicode MS" pitchFamily="34" charset="-128"/>
                        <a:cs typeface="Arial Unicode MS" pitchFamily="34" charset="-128"/>
                      </a:defRPr>
                    </a:pPr>
                    <a:r>
                      <a:rPr lang="ar-SA" sz="1400" b="1" dirty="0" smtClean="0">
                        <a:latin typeface="Arial Unicode MS" pitchFamily="34" charset="-128"/>
                        <a:ea typeface="Arial Unicode MS" pitchFamily="34" charset="-128"/>
                        <a:cs typeface="Arial Unicode MS" pitchFamily="34" charset="-128"/>
                      </a:rPr>
                      <a:t>الصحفيون</a:t>
                    </a:r>
                  </a:p>
                  <a:p>
                    <a:pPr marL="0" marR="0" indent="0" algn="ctr" defTabSz="914400" rtl="1" eaLnBrk="1" fontAlgn="auto" latinLnBrk="0" hangingPunct="1">
                      <a:lnSpc>
                        <a:spcPct val="100000"/>
                      </a:lnSpc>
                      <a:spcBef>
                        <a:spcPts val="0"/>
                      </a:spcBef>
                      <a:spcAft>
                        <a:spcPts val="0"/>
                      </a:spcAft>
                      <a:buClrTx/>
                      <a:buSzTx/>
                      <a:buFontTx/>
                      <a:buNone/>
                      <a:tabLst/>
                      <a:defRPr sz="1600" b="1" i="0" u="none" strike="noStrike" kern="1200" baseline="0">
                        <a:solidFill>
                          <a:prstClr val="black"/>
                        </a:solidFill>
                        <a:latin typeface="Arial Unicode MS" pitchFamily="34" charset="-128"/>
                        <a:ea typeface="Arial Unicode MS" pitchFamily="34" charset="-128"/>
                        <a:cs typeface="Arial Unicode MS" pitchFamily="34" charset="-128"/>
                      </a:defRPr>
                    </a:pPr>
                    <a:r>
                      <a:rPr lang="fr-FR" sz="1400" dirty="0" smtClean="0"/>
                      <a:t>Hommes</a:t>
                    </a:r>
                  </a:p>
                  <a:p>
                    <a:pPr marL="0" marR="0" indent="0" algn="ctr" defTabSz="914400" rtl="1" eaLnBrk="1" fontAlgn="auto" latinLnBrk="0" hangingPunct="1">
                      <a:lnSpc>
                        <a:spcPct val="100000"/>
                      </a:lnSpc>
                      <a:spcBef>
                        <a:spcPts val="0"/>
                      </a:spcBef>
                      <a:spcAft>
                        <a:spcPts val="0"/>
                      </a:spcAft>
                      <a:buClrTx/>
                      <a:buSzTx/>
                      <a:buFontTx/>
                      <a:buNone/>
                      <a:tabLst/>
                      <a:defRPr sz="1600" b="1" i="0" u="none" strike="noStrike" kern="1200" baseline="0">
                        <a:solidFill>
                          <a:prstClr val="black"/>
                        </a:solidFill>
                        <a:latin typeface="Arial Unicode MS" pitchFamily="34" charset="-128"/>
                        <a:ea typeface="Arial Unicode MS" pitchFamily="34" charset="-128"/>
                        <a:cs typeface="Arial Unicode MS" pitchFamily="34" charset="-128"/>
                      </a:defRPr>
                    </a:pPr>
                    <a:r>
                      <a:rPr lang="fr-FR" sz="1400" b="1" dirty="0" smtClean="0">
                        <a:latin typeface="Arial Unicode MS" pitchFamily="34" charset="-128"/>
                        <a:ea typeface="Arial Unicode MS" pitchFamily="34" charset="-128"/>
                        <a:cs typeface="Arial Unicode MS" pitchFamily="34" charset="-128"/>
                      </a:rPr>
                      <a:t>67</a:t>
                    </a:r>
                    <a:r>
                      <a:rPr lang="fr-FR" sz="1400" b="1" dirty="0">
                        <a:latin typeface="Arial Unicode MS" pitchFamily="34" charset="-128"/>
                        <a:ea typeface="Arial Unicode MS" pitchFamily="34" charset="-128"/>
                        <a:cs typeface="Arial Unicode MS" pitchFamily="34" charset="-128"/>
                      </a:rPr>
                      <a:t>%</a:t>
                    </a:r>
                  </a:p>
                </c:rich>
              </c:tx>
              <c:spPr/>
              <c:showCatName val="1"/>
              <c:showPercent val="1"/>
            </c:dLbl>
            <c:dLbl>
              <c:idx val="2"/>
              <c:layout>
                <c:manualLayout>
                  <c:x val="6.2081135644837304E-2"/>
                  <c:y val="-8.5104027806791036E-2"/>
                </c:manualLayout>
              </c:layout>
              <c:tx>
                <c:rich>
                  <a:bodyPr/>
                  <a:lstStyle/>
                  <a:p>
                    <a:r>
                      <a:rPr lang="ar-SA" sz="1400" b="1" dirty="0" smtClean="0">
                        <a:latin typeface="Arial Unicode MS" pitchFamily="34" charset="-128"/>
                        <a:ea typeface="Arial Unicode MS" pitchFamily="34" charset="-128"/>
                        <a:cs typeface="Arial Unicode MS" pitchFamily="34" charset="-128"/>
                      </a:rPr>
                      <a:t>الصحفيات</a:t>
                    </a:r>
                  </a:p>
                  <a:p>
                    <a:r>
                      <a:rPr lang="fr-FR" sz="1400" b="1" i="0" u="none" strike="noStrike" baseline="0" dirty="0" smtClean="0"/>
                      <a:t>Femmes</a:t>
                    </a:r>
                    <a:r>
                      <a:rPr lang="ar-SA" sz="1400" b="1" dirty="0" smtClean="0">
                        <a:latin typeface="Arial Unicode MS" pitchFamily="34" charset="-128"/>
                        <a:ea typeface="Arial Unicode MS" pitchFamily="34" charset="-128"/>
                        <a:cs typeface="Arial Unicode MS" pitchFamily="34" charset="-128"/>
                      </a:rPr>
                      <a:t> </a:t>
                    </a:r>
                    <a:r>
                      <a:rPr lang="fr-FR" sz="1400" b="1" dirty="0">
                        <a:latin typeface="Arial Unicode MS" pitchFamily="34" charset="-128"/>
                        <a:ea typeface="Arial Unicode MS" pitchFamily="34" charset="-128"/>
                        <a:cs typeface="Arial Unicode MS" pitchFamily="34" charset="-128"/>
                      </a:rPr>
                      <a:t>
33%</a:t>
                    </a:r>
                  </a:p>
                </c:rich>
              </c:tx>
              <c:showCatName val="1"/>
              <c:showPercent val="1"/>
            </c:dLbl>
            <c:txPr>
              <a:bodyPr/>
              <a:lstStyle/>
              <a:p>
                <a:pPr>
                  <a:defRPr sz="1600" b="1">
                    <a:latin typeface="Arial Unicode MS" pitchFamily="34" charset="-128"/>
                    <a:ea typeface="Arial Unicode MS" pitchFamily="34" charset="-128"/>
                    <a:cs typeface="Arial Unicode MS" pitchFamily="34" charset="-128"/>
                  </a:defRPr>
                </a:pPr>
                <a:endParaRPr lang="fr-FR"/>
              </a:p>
            </c:txPr>
            <c:showCatName val="1"/>
            <c:showPercent val="1"/>
          </c:dLbls>
          <c:cat>
            <c:strRef>
              <c:f>Feuil1!$F$8:$F$10</c:f>
              <c:strCache>
                <c:ptCount val="3"/>
                <c:pt idx="0">
                  <c:v>النسبة </c:v>
                </c:pt>
                <c:pt idx="1">
                  <c:v>67%</c:v>
                </c:pt>
                <c:pt idx="2">
                  <c:v>33%</c:v>
                </c:pt>
              </c:strCache>
            </c:strRef>
          </c:cat>
          <c:val>
            <c:numRef>
              <c:f>Feuil1!$G$8:$G$10</c:f>
              <c:numCache>
                <c:formatCode>General</c:formatCode>
                <c:ptCount val="3"/>
                <c:pt idx="0">
                  <c:v>0</c:v>
                </c:pt>
                <c:pt idx="1">
                  <c:v>761</c:v>
                </c:pt>
                <c:pt idx="2">
                  <c:v>369</c:v>
                </c:pt>
              </c:numCache>
            </c:numRef>
          </c:val>
        </c:ser>
        <c:ser>
          <c:idx val="1"/>
          <c:order val="1"/>
          <c:tx>
            <c:strRef>
              <c:f>Feuil1!$H$6:$H$7</c:f>
              <c:strCache>
                <c:ptCount val="1"/>
                <c:pt idx="0">
                  <c:v>النوع في الاعلام العمومي </c:v>
                </c:pt>
              </c:strCache>
            </c:strRef>
          </c:tx>
          <c:explosion val="25"/>
          <c:dLbls>
            <c:showCatName val="1"/>
            <c:showPercent val="1"/>
          </c:dLbls>
          <c:cat>
            <c:strRef>
              <c:f>Feuil1!$F$8:$F$10</c:f>
              <c:strCache>
                <c:ptCount val="3"/>
                <c:pt idx="0">
                  <c:v>النسبة </c:v>
                </c:pt>
                <c:pt idx="1">
                  <c:v>67%</c:v>
                </c:pt>
                <c:pt idx="2">
                  <c:v>33%</c:v>
                </c:pt>
              </c:strCache>
            </c:strRef>
          </c:cat>
          <c:val>
            <c:numRef>
              <c:f>Feuil1!$H$8:$H$10</c:f>
              <c:numCache>
                <c:formatCode>General</c:formatCode>
                <c:ptCount val="3"/>
                <c:pt idx="0">
                  <c:v>0</c:v>
                </c:pt>
                <c:pt idx="1">
                  <c:v>0</c:v>
                </c:pt>
                <c:pt idx="2">
                  <c:v>0</c:v>
                </c:pt>
              </c:numCache>
            </c:numRef>
          </c:val>
        </c:ser>
        <c:dLbls>
          <c:showCatName val="1"/>
          <c:showPercent val="1"/>
        </c:dLbls>
      </c:pie3D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hart>
    <c:title/>
    <c:view3D>
      <c:rotX val="30"/>
      <c:perspective val="30"/>
    </c:view3D>
    <c:plotArea>
      <c:layout>
        <c:manualLayout>
          <c:layoutTarget val="inner"/>
          <c:xMode val="edge"/>
          <c:yMode val="edge"/>
          <c:x val="1.1542714849643386E-3"/>
          <c:y val="2.7037431059100211E-2"/>
          <c:w val="0.99884572851503561"/>
          <c:h val="0.9729625689408995"/>
        </c:manualLayout>
      </c:layout>
      <c:pie3DChart>
        <c:varyColors val="1"/>
        <c:ser>
          <c:idx val="0"/>
          <c:order val="0"/>
          <c:tx>
            <c:strRef>
              <c:f>Feuil1!$H$9</c:f>
              <c:strCache>
                <c:ptCount val="1"/>
              </c:strCache>
            </c:strRef>
          </c:tx>
          <c:spPr>
            <a:scene3d>
              <a:camera prst="orthographicFront"/>
              <a:lightRig rig="threePt" dir="t"/>
            </a:scene3d>
            <a:sp3d>
              <a:bevelT w="635000" h="317500"/>
            </a:sp3d>
          </c:spPr>
          <c:explosion val="25"/>
          <c:dLbls>
            <c:dLbl>
              <c:idx val="0"/>
              <c:delete val="1"/>
            </c:dLbl>
            <c:dLbl>
              <c:idx val="1"/>
              <c:layout>
                <c:manualLayout>
                  <c:x val="-3.7209264345862275E-2"/>
                  <c:y val="-0.38138457615486826"/>
                </c:manualLayout>
              </c:layout>
              <c:tx>
                <c:rich>
                  <a:bodyPr/>
                  <a:lstStyle/>
                  <a:p>
                    <a:pPr marL="0" marR="0" indent="0" algn="ctr" defTabSz="914400" rtl="1" eaLnBrk="1" fontAlgn="auto" latinLnBrk="0" hangingPunct="1">
                      <a:lnSpc>
                        <a:spcPct val="100000"/>
                      </a:lnSpc>
                      <a:spcBef>
                        <a:spcPts val="0"/>
                      </a:spcBef>
                      <a:spcAft>
                        <a:spcPts val="0"/>
                      </a:spcAft>
                      <a:buClrTx/>
                      <a:buSzTx/>
                      <a:buFontTx/>
                      <a:buNone/>
                      <a:tabLst/>
                      <a:defRPr sz="1800" b="0" i="0" u="none" strike="noStrike" kern="1200" baseline="0">
                        <a:solidFill>
                          <a:prstClr val="black"/>
                        </a:solidFill>
                        <a:latin typeface="+mn-lt"/>
                        <a:ea typeface="+mn-ea"/>
                        <a:cs typeface="+mn-cs"/>
                      </a:defRPr>
                    </a:pPr>
                    <a:r>
                      <a:rPr lang="ar-SA" sz="1400" b="1" dirty="0" smtClean="0">
                        <a:latin typeface="Arial Unicode MS" pitchFamily="34" charset="-128"/>
                        <a:ea typeface="Arial Unicode MS" pitchFamily="34" charset="-128"/>
                        <a:cs typeface="Arial Unicode MS" pitchFamily="34" charset="-128"/>
                      </a:rPr>
                      <a:t>دائمون</a:t>
                    </a:r>
                  </a:p>
                  <a:p>
                    <a:pPr marL="0" marR="0" indent="0" algn="ctr" defTabSz="914400" rtl="1" eaLnBrk="1" fontAlgn="auto" latinLnBrk="0" hangingPunct="1">
                      <a:lnSpc>
                        <a:spcPct val="100000"/>
                      </a:lnSpc>
                      <a:spcBef>
                        <a:spcPts val="0"/>
                      </a:spcBef>
                      <a:spcAft>
                        <a:spcPts val="0"/>
                      </a:spcAft>
                      <a:buClrTx/>
                      <a:buSzTx/>
                      <a:buFontTx/>
                      <a:buNone/>
                      <a:tabLst/>
                      <a:defRPr sz="1800" b="0" i="0" u="none" strike="noStrike" kern="1200" baseline="0">
                        <a:solidFill>
                          <a:prstClr val="black"/>
                        </a:solidFill>
                        <a:latin typeface="+mn-lt"/>
                        <a:ea typeface="+mn-ea"/>
                        <a:cs typeface="+mn-cs"/>
                      </a:defRPr>
                    </a:pPr>
                    <a:r>
                      <a:rPr lang="fr-FR" sz="1400" b="1" dirty="0" smtClean="0"/>
                      <a:t>Permanents</a:t>
                    </a:r>
                  </a:p>
                  <a:p>
                    <a:pPr marL="0" marR="0" indent="0" algn="ctr" defTabSz="914400" rtl="1" eaLnBrk="1" fontAlgn="auto" latinLnBrk="0" hangingPunct="1">
                      <a:lnSpc>
                        <a:spcPct val="100000"/>
                      </a:lnSpc>
                      <a:spcBef>
                        <a:spcPts val="0"/>
                      </a:spcBef>
                      <a:spcAft>
                        <a:spcPts val="0"/>
                      </a:spcAft>
                      <a:buClrTx/>
                      <a:buSzTx/>
                      <a:buFontTx/>
                      <a:buNone/>
                      <a:tabLst/>
                      <a:defRPr sz="1800" b="0" i="0" u="none" strike="noStrike" kern="1200" baseline="0">
                        <a:solidFill>
                          <a:prstClr val="black"/>
                        </a:solidFill>
                        <a:latin typeface="+mn-lt"/>
                        <a:ea typeface="+mn-ea"/>
                        <a:cs typeface="+mn-cs"/>
                      </a:defRPr>
                    </a:pPr>
                    <a:r>
                      <a:rPr lang="fr-FR" sz="1400" b="1" dirty="0" smtClean="0">
                        <a:latin typeface="Arial Unicode MS" pitchFamily="34" charset="-128"/>
                        <a:ea typeface="Arial Unicode MS" pitchFamily="34" charset="-128"/>
                        <a:cs typeface="Arial Unicode MS" pitchFamily="34" charset="-128"/>
                      </a:rPr>
                      <a:t>62</a:t>
                    </a:r>
                    <a:r>
                      <a:rPr lang="fr-FR" sz="1400" b="1" dirty="0">
                        <a:latin typeface="Arial Unicode MS" pitchFamily="34" charset="-128"/>
                        <a:ea typeface="Arial Unicode MS" pitchFamily="34" charset="-128"/>
                        <a:cs typeface="Arial Unicode MS" pitchFamily="34" charset="-128"/>
                      </a:rPr>
                      <a:t>%</a:t>
                    </a:r>
                  </a:p>
                </c:rich>
              </c:tx>
              <c:spPr/>
              <c:showCatName val="1"/>
              <c:showPercent val="1"/>
            </c:dLbl>
            <c:dLbl>
              <c:idx val="2"/>
              <c:layout>
                <c:manualLayout>
                  <c:x val="9.2966195807371782E-2"/>
                  <c:y val="-0.11336441427569399"/>
                </c:manualLayout>
              </c:layout>
              <c:tx>
                <c:rich>
                  <a:bodyPr/>
                  <a:lstStyle/>
                  <a:p>
                    <a:r>
                      <a:rPr lang="ar-SA" sz="1200" b="1" dirty="0" smtClean="0">
                        <a:latin typeface="Arial Unicode MS" pitchFamily="34" charset="-128"/>
                        <a:ea typeface="Arial Unicode MS" pitchFamily="34" charset="-128"/>
                        <a:cs typeface="Arial Unicode MS" pitchFamily="34" charset="-128"/>
                      </a:rPr>
                      <a:t>متعاونون</a:t>
                    </a:r>
                  </a:p>
                  <a:p>
                    <a:r>
                      <a:rPr lang="fr-FR" sz="1200" b="1" i="0" u="none" strike="noStrike" baseline="0" dirty="0" smtClean="0"/>
                      <a:t>Collaborateurs</a:t>
                    </a:r>
                    <a:r>
                      <a:rPr lang="fr-FR" sz="1200" b="1" dirty="0">
                        <a:latin typeface="Arial Unicode MS" pitchFamily="34" charset="-128"/>
                        <a:ea typeface="Arial Unicode MS" pitchFamily="34" charset="-128"/>
                        <a:cs typeface="Arial Unicode MS" pitchFamily="34" charset="-128"/>
                      </a:rPr>
                      <a:t>
38%</a:t>
                    </a:r>
                  </a:p>
                </c:rich>
              </c:tx>
              <c:showCatName val="1"/>
              <c:showPercent val="1"/>
            </c:dLbl>
            <c:txPr>
              <a:bodyPr/>
              <a:lstStyle/>
              <a:p>
                <a:pPr>
                  <a:defRPr sz="1800"/>
                </a:pPr>
                <a:endParaRPr lang="fr-FR"/>
              </a:p>
            </c:txPr>
            <c:showCatName val="1"/>
            <c:showPercent val="1"/>
          </c:dLbls>
          <c:cat>
            <c:strRef>
              <c:f>Feuil1!$G$10:$G$12</c:f>
              <c:strCache>
                <c:ptCount val="3"/>
                <c:pt idx="0">
                  <c:v>النسبة </c:v>
                </c:pt>
                <c:pt idx="1">
                  <c:v>62%</c:v>
                </c:pt>
                <c:pt idx="2">
                  <c:v>38%</c:v>
                </c:pt>
              </c:strCache>
            </c:strRef>
          </c:cat>
          <c:val>
            <c:numRef>
              <c:f>Feuil1!$H$10:$H$12</c:f>
              <c:numCache>
                <c:formatCode>General</c:formatCode>
                <c:ptCount val="3"/>
                <c:pt idx="0">
                  <c:v>0</c:v>
                </c:pt>
                <c:pt idx="1">
                  <c:v>212</c:v>
                </c:pt>
                <c:pt idx="2">
                  <c:v>129</c:v>
                </c:pt>
              </c:numCache>
            </c:numRef>
          </c:val>
        </c:ser>
        <c:ser>
          <c:idx val="1"/>
          <c:order val="1"/>
          <c:tx>
            <c:strRef>
              <c:f>Feuil1!$I$9</c:f>
              <c:strCache>
                <c:ptCount val="1"/>
              </c:strCache>
            </c:strRef>
          </c:tx>
          <c:explosion val="25"/>
          <c:dLbls>
            <c:showCatName val="1"/>
            <c:showPercent val="1"/>
          </c:dLbls>
          <c:cat>
            <c:strRef>
              <c:f>Feuil1!$G$10:$G$12</c:f>
              <c:strCache>
                <c:ptCount val="3"/>
                <c:pt idx="0">
                  <c:v>النسبة </c:v>
                </c:pt>
                <c:pt idx="1">
                  <c:v>62%</c:v>
                </c:pt>
                <c:pt idx="2">
                  <c:v>38%</c:v>
                </c:pt>
              </c:strCache>
            </c:strRef>
          </c:cat>
          <c:val>
            <c:numRef>
              <c:f>Feuil1!$I$10:$I$12</c:f>
              <c:numCache>
                <c:formatCode>General</c:formatCode>
                <c:ptCount val="3"/>
                <c:pt idx="0">
                  <c:v>0</c:v>
                </c:pt>
                <c:pt idx="1">
                  <c:v>0</c:v>
                </c:pt>
                <c:pt idx="2">
                  <c:v>0</c:v>
                </c:pt>
              </c:numCache>
            </c:numRef>
          </c:val>
        </c:ser>
        <c:dLbls>
          <c:showCatName val="1"/>
          <c:showPercent val="1"/>
        </c:dLbls>
      </c:pie3DChart>
    </c:plotArea>
    <c:plotVisOnly val="1"/>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chart>
    <c:title/>
    <c:view3D>
      <c:rotX val="30"/>
      <c:perspective val="30"/>
    </c:view3D>
    <c:plotArea>
      <c:layout>
        <c:manualLayout>
          <c:layoutTarget val="inner"/>
          <c:xMode val="edge"/>
          <c:yMode val="edge"/>
          <c:x val="3.6372913196691552E-2"/>
          <c:y val="0"/>
          <c:w val="0.96362708680330944"/>
          <c:h val="0.99032493875660454"/>
        </c:manualLayout>
      </c:layout>
      <c:pie3DChart>
        <c:varyColors val="1"/>
        <c:ser>
          <c:idx val="0"/>
          <c:order val="0"/>
          <c:tx>
            <c:strRef>
              <c:f>Feuil1!$M$12</c:f>
              <c:strCache>
                <c:ptCount val="1"/>
              </c:strCache>
            </c:strRef>
          </c:tx>
          <c:spPr>
            <a:scene3d>
              <a:camera prst="orthographicFront"/>
              <a:lightRig rig="threePt" dir="t"/>
            </a:scene3d>
            <a:sp3d prstMaterial="softEdge">
              <a:bevelT w="762000" h="508000"/>
              <a:bevelB w="1270000" h="0"/>
            </a:sp3d>
          </c:spPr>
          <c:explosion val="25"/>
          <c:dLbls>
            <c:dLbl>
              <c:idx val="0"/>
              <c:delete val="1"/>
            </c:dLbl>
            <c:dLbl>
              <c:idx val="1"/>
              <c:layout>
                <c:manualLayout>
                  <c:x val="-2.7603318192238442E-2"/>
                  <c:y val="-0.50012350983707377"/>
                </c:manualLayout>
              </c:layout>
              <c:tx>
                <c:rich>
                  <a:bodyPr/>
                  <a:lstStyle/>
                  <a:p>
                    <a:r>
                      <a:rPr lang="ar-SA" sz="1700" b="1" dirty="0" smtClean="0">
                        <a:latin typeface="Arial Unicode MS" pitchFamily="34" charset="-128"/>
                        <a:ea typeface="Arial Unicode MS" pitchFamily="34" charset="-128"/>
                        <a:cs typeface="Arial Unicode MS" pitchFamily="34" charset="-128"/>
                      </a:rPr>
                      <a:t>ا</a:t>
                    </a:r>
                    <a:r>
                      <a:rPr lang="ar-SA" sz="1700" b="1" dirty="0" smtClean="0"/>
                      <a:t>لصحفيون</a:t>
                    </a:r>
                  </a:p>
                  <a:p>
                    <a:r>
                      <a:rPr lang="fr-FR" sz="1700" b="1" i="0" u="none" strike="noStrike" baseline="0" dirty="0" smtClean="0"/>
                      <a:t>Hommes</a:t>
                    </a:r>
                    <a:r>
                      <a:rPr lang="ar-SA" sz="1700" b="1" dirty="0" smtClean="0"/>
                      <a:t> </a:t>
                    </a:r>
                    <a:r>
                      <a:rPr lang="fr-FR" sz="1700" b="1" dirty="0"/>
                      <a:t>
79%</a:t>
                    </a:r>
                  </a:p>
                </c:rich>
              </c:tx>
              <c:showCatName val="1"/>
              <c:showPercent val="1"/>
            </c:dLbl>
            <c:dLbl>
              <c:idx val="2"/>
              <c:layout>
                <c:manualLayout>
                  <c:x val="8.8330052493438768E-3"/>
                  <c:y val="7.3273341607253475E-3"/>
                </c:manualLayout>
              </c:layout>
              <c:tx>
                <c:rich>
                  <a:bodyPr/>
                  <a:lstStyle/>
                  <a:p>
                    <a:r>
                      <a:rPr lang="ar-SA" sz="1800" b="1" dirty="0" smtClean="0">
                        <a:latin typeface="Arial Unicode MS" pitchFamily="34" charset="-128"/>
                        <a:ea typeface="Arial Unicode MS" pitchFamily="34" charset="-128"/>
                        <a:cs typeface="Arial Unicode MS" pitchFamily="34" charset="-128"/>
                      </a:rPr>
                      <a:t>ا</a:t>
                    </a:r>
                    <a:r>
                      <a:rPr lang="ar-SA" sz="1800" b="1" dirty="0" smtClean="0"/>
                      <a:t>لصحفيات</a:t>
                    </a:r>
                  </a:p>
                  <a:p>
                    <a:r>
                      <a:rPr lang="fr-FR" sz="1800" b="1" i="0" u="none" strike="noStrike" baseline="0" dirty="0" smtClean="0"/>
                      <a:t>Femmes</a:t>
                    </a:r>
                    <a:r>
                      <a:rPr lang="ar-SA" sz="1800" b="1" dirty="0" smtClean="0"/>
                      <a:t> </a:t>
                    </a:r>
                    <a:r>
                      <a:rPr lang="fr-FR" sz="1800" b="1" dirty="0"/>
                      <a:t>
21%</a:t>
                    </a:r>
                  </a:p>
                </c:rich>
              </c:tx>
              <c:showCatName val="1"/>
              <c:showPercent val="1"/>
            </c:dLbl>
            <c:txPr>
              <a:bodyPr/>
              <a:lstStyle/>
              <a:p>
                <a:pPr>
                  <a:defRPr sz="1800" b="1">
                    <a:latin typeface="Arial Unicode MS" pitchFamily="34" charset="-128"/>
                    <a:ea typeface="Arial Unicode MS" pitchFamily="34" charset="-128"/>
                    <a:cs typeface="Arial Unicode MS" pitchFamily="34" charset="-128"/>
                  </a:defRPr>
                </a:pPr>
                <a:endParaRPr lang="fr-FR"/>
              </a:p>
            </c:txPr>
            <c:showCatName val="1"/>
            <c:showPercent val="1"/>
          </c:dLbls>
          <c:cat>
            <c:strRef>
              <c:f>Feuil1!$L$13:$L$15</c:f>
              <c:strCache>
                <c:ptCount val="3"/>
                <c:pt idx="0">
                  <c:v>النسبة </c:v>
                </c:pt>
                <c:pt idx="1">
                  <c:v>79%</c:v>
                </c:pt>
                <c:pt idx="2">
                  <c:v>21%</c:v>
                </c:pt>
              </c:strCache>
            </c:strRef>
          </c:cat>
          <c:val>
            <c:numRef>
              <c:f>Feuil1!$M$13:$M$15</c:f>
              <c:numCache>
                <c:formatCode>General</c:formatCode>
                <c:ptCount val="3"/>
                <c:pt idx="0">
                  <c:v>0</c:v>
                </c:pt>
                <c:pt idx="1">
                  <c:v>135</c:v>
                </c:pt>
                <c:pt idx="2">
                  <c:v>35</c:v>
                </c:pt>
              </c:numCache>
            </c:numRef>
          </c:val>
        </c:ser>
        <c:ser>
          <c:idx val="1"/>
          <c:order val="1"/>
          <c:tx>
            <c:strRef>
              <c:f>Feuil1!$N$12</c:f>
              <c:strCache>
                <c:ptCount val="1"/>
              </c:strCache>
            </c:strRef>
          </c:tx>
          <c:explosion val="25"/>
          <c:dLbls>
            <c:showCatName val="1"/>
            <c:showPercent val="1"/>
          </c:dLbls>
          <c:cat>
            <c:strRef>
              <c:f>Feuil1!$L$13:$L$15</c:f>
              <c:strCache>
                <c:ptCount val="3"/>
                <c:pt idx="0">
                  <c:v>النسبة </c:v>
                </c:pt>
                <c:pt idx="1">
                  <c:v>79%</c:v>
                </c:pt>
                <c:pt idx="2">
                  <c:v>21%</c:v>
                </c:pt>
              </c:strCache>
            </c:strRef>
          </c:cat>
          <c:val>
            <c:numRef>
              <c:f>Feuil1!$N$13:$N$15</c:f>
              <c:numCache>
                <c:formatCode>General</c:formatCode>
                <c:ptCount val="3"/>
                <c:pt idx="0">
                  <c:v>0</c:v>
                </c:pt>
                <c:pt idx="1">
                  <c:v>0</c:v>
                </c:pt>
                <c:pt idx="2">
                  <c:v>0</c:v>
                </c:pt>
              </c:numCache>
            </c:numRef>
          </c:val>
        </c:ser>
        <c:dLbls>
          <c:showCatName val="1"/>
          <c:showPercent val="1"/>
        </c:dLbls>
      </c:pie3DChart>
    </c:plotArea>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chart>
    <c:title/>
    <c:view3D>
      <c:rotX val="30"/>
      <c:perspective val="30"/>
    </c:view3D>
    <c:plotArea>
      <c:layout>
        <c:manualLayout>
          <c:layoutTarget val="inner"/>
          <c:xMode val="edge"/>
          <c:yMode val="edge"/>
          <c:x val="5.0793295285022511E-3"/>
          <c:y val="0.11227506204475127"/>
          <c:w val="0.95626937244283761"/>
          <c:h val="0.87211596892739551"/>
        </c:manualLayout>
      </c:layout>
      <c:pie3DChart>
        <c:varyColors val="1"/>
        <c:ser>
          <c:idx val="0"/>
          <c:order val="0"/>
          <c:tx>
            <c:strRef>
              <c:f>Feuil1!$J$18</c:f>
              <c:strCache>
                <c:ptCount val="1"/>
              </c:strCache>
            </c:strRef>
          </c:tx>
          <c:spPr>
            <a:scene3d>
              <a:camera prst="orthographicFront"/>
              <a:lightRig rig="threePt" dir="t"/>
            </a:scene3d>
            <a:sp3d>
              <a:bevelT w="698500" h="254000"/>
            </a:sp3d>
          </c:spPr>
          <c:explosion val="25"/>
          <c:dLbls>
            <c:dLbl>
              <c:idx val="0"/>
              <c:delete val="1"/>
            </c:dLbl>
            <c:dLbl>
              <c:idx val="1"/>
              <c:layout>
                <c:manualLayout>
                  <c:x val="-0.10484116096675229"/>
                  <c:y val="-9.4495555998373768E-2"/>
                </c:manualLayout>
              </c:layout>
              <c:tx>
                <c:rich>
                  <a:bodyPr/>
                  <a:lstStyle/>
                  <a:p>
                    <a:r>
                      <a:rPr lang="ar-SA" sz="1200" b="1" dirty="0" smtClean="0">
                        <a:latin typeface="Arial Unicode MS" pitchFamily="34" charset="-128"/>
                        <a:ea typeface="Arial Unicode MS" pitchFamily="34" charset="-128"/>
                        <a:cs typeface="Arial Unicode MS" pitchFamily="34" charset="-128"/>
                      </a:rPr>
                      <a:t>دائمة</a:t>
                    </a:r>
                  </a:p>
                  <a:p>
                    <a:r>
                      <a:rPr lang="fr-FR" sz="1200" b="1" i="0" u="none" strike="noStrike" baseline="0" dirty="0" smtClean="0"/>
                      <a:t>Permanents</a:t>
                    </a:r>
                    <a:r>
                      <a:rPr lang="ar-SA" sz="1200" b="1" dirty="0" smtClean="0">
                        <a:latin typeface="Arial Unicode MS" pitchFamily="34" charset="-128"/>
                        <a:ea typeface="Arial Unicode MS" pitchFamily="34" charset="-128"/>
                        <a:cs typeface="Arial Unicode MS" pitchFamily="34" charset="-128"/>
                      </a:rPr>
                      <a:t> </a:t>
                    </a:r>
                    <a:r>
                      <a:rPr lang="fr-FR" sz="1200" b="1" dirty="0">
                        <a:latin typeface="Arial Unicode MS" pitchFamily="34" charset="-128"/>
                        <a:ea typeface="Arial Unicode MS" pitchFamily="34" charset="-128"/>
                        <a:cs typeface="Arial Unicode MS" pitchFamily="34" charset="-128"/>
                      </a:rPr>
                      <a:t>
31%</a:t>
                    </a:r>
                  </a:p>
                </c:rich>
              </c:tx>
              <c:showCatName val="1"/>
              <c:showPercent val="1"/>
            </c:dLbl>
            <c:dLbl>
              <c:idx val="2"/>
              <c:layout>
                <c:manualLayout>
                  <c:x val="6.5377370187135311E-2"/>
                  <c:y val="-0.39633833039921196"/>
                </c:manualLayout>
              </c:layout>
              <c:tx>
                <c:rich>
                  <a:bodyPr/>
                  <a:lstStyle/>
                  <a:p>
                    <a:r>
                      <a:rPr lang="ar-SA" sz="1100" b="1" dirty="0" smtClean="0">
                        <a:latin typeface="Arial Unicode MS" pitchFamily="34" charset="-128"/>
                        <a:ea typeface="Arial Unicode MS" pitchFamily="34" charset="-128"/>
                        <a:cs typeface="Arial Unicode MS" pitchFamily="34" charset="-128"/>
                      </a:rPr>
                      <a:t>متعاونون</a:t>
                    </a:r>
                  </a:p>
                  <a:p>
                    <a:r>
                      <a:rPr lang="fr-FR" sz="1100" b="1" i="0" u="none" strike="noStrike" baseline="0" dirty="0" smtClean="0"/>
                      <a:t>Collaborateurs</a:t>
                    </a:r>
                    <a:r>
                      <a:rPr lang="fr-FR" sz="1100" b="1" dirty="0">
                        <a:latin typeface="Arial Unicode MS" pitchFamily="34" charset="-128"/>
                        <a:ea typeface="Arial Unicode MS" pitchFamily="34" charset="-128"/>
                        <a:cs typeface="Arial Unicode MS" pitchFamily="34" charset="-128"/>
                      </a:rPr>
                      <a:t>
69%</a:t>
                    </a:r>
                  </a:p>
                </c:rich>
              </c:tx>
              <c:showCatName val="1"/>
              <c:showPercent val="1"/>
            </c:dLbl>
            <c:txPr>
              <a:bodyPr/>
              <a:lstStyle/>
              <a:p>
                <a:pPr>
                  <a:defRPr sz="1800" b="1">
                    <a:latin typeface="Arial Unicode MS" pitchFamily="34" charset="-128"/>
                    <a:ea typeface="Arial Unicode MS" pitchFamily="34" charset="-128"/>
                    <a:cs typeface="Arial Unicode MS" pitchFamily="34" charset="-128"/>
                  </a:defRPr>
                </a:pPr>
                <a:endParaRPr lang="fr-FR"/>
              </a:p>
            </c:txPr>
            <c:showCatName val="1"/>
            <c:showPercent val="1"/>
          </c:dLbls>
          <c:cat>
            <c:strRef>
              <c:f>Feuil1!$I$19:$I$21</c:f>
              <c:strCache>
                <c:ptCount val="3"/>
                <c:pt idx="0">
                  <c:v>النسبة </c:v>
                </c:pt>
                <c:pt idx="1">
                  <c:v>31%</c:v>
                </c:pt>
                <c:pt idx="2">
                  <c:v>69%</c:v>
                </c:pt>
              </c:strCache>
            </c:strRef>
          </c:cat>
          <c:val>
            <c:numRef>
              <c:f>Feuil1!$J$19:$J$21</c:f>
              <c:numCache>
                <c:formatCode>General</c:formatCode>
                <c:ptCount val="3"/>
                <c:pt idx="0">
                  <c:v>0</c:v>
                </c:pt>
                <c:pt idx="1">
                  <c:v>216</c:v>
                </c:pt>
                <c:pt idx="2">
                  <c:v>481</c:v>
                </c:pt>
              </c:numCache>
            </c:numRef>
          </c:val>
        </c:ser>
        <c:ser>
          <c:idx val="1"/>
          <c:order val="1"/>
          <c:tx>
            <c:strRef>
              <c:f>Feuil1!$K$18</c:f>
              <c:strCache>
                <c:ptCount val="1"/>
              </c:strCache>
            </c:strRef>
          </c:tx>
          <c:explosion val="25"/>
          <c:dLbls>
            <c:showCatName val="1"/>
            <c:showPercent val="1"/>
          </c:dLbls>
          <c:cat>
            <c:strRef>
              <c:f>Feuil1!$I$19:$I$21</c:f>
              <c:strCache>
                <c:ptCount val="3"/>
                <c:pt idx="0">
                  <c:v>النسبة </c:v>
                </c:pt>
                <c:pt idx="1">
                  <c:v>31%</c:v>
                </c:pt>
                <c:pt idx="2">
                  <c:v>69%</c:v>
                </c:pt>
              </c:strCache>
            </c:strRef>
          </c:cat>
          <c:val>
            <c:numRef>
              <c:f>Feuil1!$K$19:$K$21</c:f>
              <c:numCache>
                <c:formatCode>General</c:formatCode>
                <c:ptCount val="3"/>
                <c:pt idx="0">
                  <c:v>0</c:v>
                </c:pt>
                <c:pt idx="1">
                  <c:v>0</c:v>
                </c:pt>
                <c:pt idx="2">
                  <c:v>0</c:v>
                </c:pt>
              </c:numCache>
            </c:numRef>
          </c:val>
        </c:ser>
        <c:dLbls>
          <c:showCatName val="1"/>
          <c:showPercent val="1"/>
        </c:dLbls>
      </c:pie3DChart>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fr-FR"/>
  <c:chart>
    <c:title/>
    <c:view3D>
      <c:rotX val="30"/>
      <c:perspective val="30"/>
    </c:view3D>
    <c:plotArea>
      <c:layout>
        <c:manualLayout>
          <c:layoutTarget val="inner"/>
          <c:xMode val="edge"/>
          <c:yMode val="edge"/>
          <c:x val="0"/>
          <c:y val="0"/>
          <c:w val="1"/>
          <c:h val="1"/>
        </c:manualLayout>
      </c:layout>
      <c:pie3DChart>
        <c:varyColors val="1"/>
        <c:ser>
          <c:idx val="0"/>
          <c:order val="0"/>
          <c:tx>
            <c:strRef>
              <c:f>Feuil1!$L$14</c:f>
              <c:strCache>
                <c:ptCount val="1"/>
              </c:strCache>
            </c:strRef>
          </c:tx>
          <c:spPr>
            <a:effectLst>
              <a:outerShdw blurRad="50800" dist="50800" dir="5400000" sx="182000" sy="182000" algn="ctr" rotWithShape="0">
                <a:srgbClr val="000000">
                  <a:alpha val="98000"/>
                </a:srgbClr>
              </a:outerShdw>
            </a:effectLst>
            <a:scene3d>
              <a:camera prst="orthographicFront"/>
              <a:lightRig rig="threePt" dir="t"/>
            </a:scene3d>
            <a:sp3d prstMaterial="softEdge">
              <a:bevelT w="635000" h="381000"/>
            </a:sp3d>
          </c:spPr>
          <c:explosion val="25"/>
          <c:dLbls>
            <c:dLbl>
              <c:idx val="0"/>
              <c:delete val="1"/>
            </c:dLbl>
            <c:dLbl>
              <c:idx val="1"/>
              <c:layout>
                <c:manualLayout>
                  <c:x val="-5.7414890391007813E-2"/>
                  <c:y val="-0.36192364168372188"/>
                </c:manualLayout>
              </c:layout>
              <c:tx>
                <c:rich>
                  <a:bodyPr/>
                  <a:lstStyle/>
                  <a:p>
                    <a:r>
                      <a:rPr lang="ar-SA" sz="1800" b="1" dirty="0" smtClean="0">
                        <a:latin typeface="Arial Unicode MS" pitchFamily="34" charset="-128"/>
                        <a:ea typeface="Arial Unicode MS" pitchFamily="34" charset="-128"/>
                        <a:cs typeface="Arial Unicode MS" pitchFamily="34" charset="-128"/>
                      </a:rPr>
                      <a:t>ا</a:t>
                    </a:r>
                    <a:r>
                      <a:rPr lang="ar-SA" sz="1800" b="1" dirty="0" smtClean="0"/>
                      <a:t>لصحفيون</a:t>
                    </a:r>
                  </a:p>
                  <a:p>
                    <a:r>
                      <a:rPr lang="fr-FR" sz="1800" b="1" i="0" u="none" strike="noStrike" baseline="0" dirty="0" smtClean="0"/>
                      <a:t>Hommes</a:t>
                    </a:r>
                    <a:r>
                      <a:rPr lang="ar-SA" sz="1800" b="1" dirty="0" smtClean="0"/>
                      <a:t> </a:t>
                    </a:r>
                    <a:r>
                      <a:rPr lang="fr-FR" sz="1800" b="1" dirty="0"/>
                      <a:t>
67%</a:t>
                    </a:r>
                  </a:p>
                </c:rich>
              </c:tx>
              <c:showCatName val="1"/>
              <c:showPercent val="1"/>
            </c:dLbl>
            <c:dLbl>
              <c:idx val="2"/>
              <c:layout>
                <c:manualLayout>
                  <c:x val="3.3708371238991827E-2"/>
                  <c:y val="-3.972751354267199E-2"/>
                </c:manualLayout>
              </c:layout>
              <c:tx>
                <c:rich>
                  <a:bodyPr/>
                  <a:lstStyle/>
                  <a:p>
                    <a:r>
                      <a:rPr lang="ar-SA" sz="1800" b="1" dirty="0" smtClean="0">
                        <a:latin typeface="Arial Unicode MS" pitchFamily="34" charset="-128"/>
                        <a:ea typeface="Arial Unicode MS" pitchFamily="34" charset="-128"/>
                        <a:cs typeface="Arial Unicode MS" pitchFamily="34" charset="-128"/>
                      </a:rPr>
                      <a:t>ا</a:t>
                    </a:r>
                    <a:r>
                      <a:rPr lang="ar-SA" sz="1800" b="1" dirty="0" smtClean="0"/>
                      <a:t>لصحفيات</a:t>
                    </a:r>
                  </a:p>
                  <a:p>
                    <a:r>
                      <a:rPr lang="fr-FR" sz="1800" b="1" i="0" u="none" strike="noStrike" baseline="0" dirty="0" smtClean="0"/>
                      <a:t>Femmes</a:t>
                    </a:r>
                    <a:r>
                      <a:rPr lang="fr-FR" sz="1800" b="1" dirty="0"/>
                      <a:t>
33%</a:t>
                    </a:r>
                  </a:p>
                </c:rich>
              </c:tx>
              <c:showCatName val="1"/>
              <c:showPercent val="1"/>
            </c:dLbl>
            <c:txPr>
              <a:bodyPr/>
              <a:lstStyle/>
              <a:p>
                <a:pPr>
                  <a:defRPr sz="2000" b="1">
                    <a:latin typeface="Arial Unicode MS" pitchFamily="34" charset="-128"/>
                    <a:ea typeface="Arial Unicode MS" pitchFamily="34" charset="-128"/>
                    <a:cs typeface="Arial Unicode MS" pitchFamily="34" charset="-128"/>
                  </a:defRPr>
                </a:pPr>
                <a:endParaRPr lang="fr-FR"/>
              </a:p>
            </c:txPr>
            <c:showCatName val="1"/>
            <c:showPercent val="1"/>
          </c:dLbls>
          <c:cat>
            <c:strRef>
              <c:f>Feuil1!$K$15:$K$17</c:f>
              <c:strCache>
                <c:ptCount val="3"/>
                <c:pt idx="0">
                  <c:v>النسبة </c:v>
                </c:pt>
                <c:pt idx="1">
                  <c:v>67%</c:v>
                </c:pt>
                <c:pt idx="2">
                  <c:v>33%</c:v>
                </c:pt>
              </c:strCache>
            </c:strRef>
          </c:cat>
          <c:val>
            <c:numRef>
              <c:f>Feuil1!$L$15:$L$17</c:f>
              <c:numCache>
                <c:formatCode>General</c:formatCode>
                <c:ptCount val="3"/>
                <c:pt idx="0">
                  <c:v>0</c:v>
                </c:pt>
                <c:pt idx="1">
                  <c:v>448</c:v>
                </c:pt>
                <c:pt idx="2">
                  <c:v>225</c:v>
                </c:pt>
              </c:numCache>
            </c:numRef>
          </c:val>
        </c:ser>
        <c:ser>
          <c:idx val="1"/>
          <c:order val="1"/>
          <c:tx>
            <c:strRef>
              <c:f>Feuil1!$M$14</c:f>
              <c:strCache>
                <c:ptCount val="1"/>
              </c:strCache>
            </c:strRef>
          </c:tx>
          <c:explosion val="25"/>
          <c:dLbls>
            <c:showCatName val="1"/>
            <c:showPercent val="1"/>
          </c:dLbls>
          <c:cat>
            <c:strRef>
              <c:f>Feuil1!$K$15:$K$17</c:f>
              <c:strCache>
                <c:ptCount val="3"/>
                <c:pt idx="0">
                  <c:v>النسبة </c:v>
                </c:pt>
                <c:pt idx="1">
                  <c:v>67%</c:v>
                </c:pt>
                <c:pt idx="2">
                  <c:v>33%</c:v>
                </c:pt>
              </c:strCache>
            </c:strRef>
          </c:cat>
          <c:val>
            <c:numRef>
              <c:f>Feuil1!$M$15:$M$17</c:f>
              <c:numCache>
                <c:formatCode>General</c:formatCode>
                <c:ptCount val="3"/>
                <c:pt idx="0">
                  <c:v>0</c:v>
                </c:pt>
                <c:pt idx="1">
                  <c:v>0</c:v>
                </c:pt>
                <c:pt idx="2">
                  <c:v>0</c:v>
                </c:pt>
              </c:numCache>
            </c:numRef>
          </c:val>
        </c:ser>
        <c:dLbls>
          <c:showCatName val="1"/>
          <c:showPercent val="1"/>
        </c:dLbls>
      </c:pie3DChart>
      <c:spPr>
        <a:noFill/>
        <a:ln w="25400">
          <a:noFill/>
        </a:ln>
      </c:spPr>
    </c:plotArea>
    <c:plotVisOnly val="1"/>
    <c:dispBlanksAs val="zero"/>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fr-FR"/>
  <c:chart>
    <c:title/>
    <c:view3D>
      <c:rotX val="30"/>
      <c:perspective val="30"/>
    </c:view3D>
    <c:plotArea>
      <c:layout>
        <c:manualLayout>
          <c:layoutTarget val="inner"/>
          <c:xMode val="edge"/>
          <c:yMode val="edge"/>
          <c:x val="5.4259930798809558E-2"/>
          <c:y val="2.5232327127051306E-2"/>
          <c:w val="0.91176912637753682"/>
          <c:h val="0.91835956135592756"/>
        </c:manualLayout>
      </c:layout>
      <c:pie3DChart>
        <c:varyColors val="1"/>
        <c:ser>
          <c:idx val="0"/>
          <c:order val="0"/>
          <c:tx>
            <c:strRef>
              <c:f>Feuil1!$M$15</c:f>
              <c:strCache>
                <c:ptCount val="1"/>
              </c:strCache>
            </c:strRef>
          </c:tx>
          <c:spPr>
            <a:scene3d>
              <a:camera prst="orthographicFront"/>
              <a:lightRig rig="threePt" dir="t"/>
            </a:scene3d>
            <a:sp3d prstMaterial="softEdge">
              <a:bevelT w="381000" h="762000"/>
              <a:bevelB w="254000" h="0"/>
            </a:sp3d>
          </c:spPr>
          <c:explosion val="25"/>
          <c:dPt>
            <c:idx val="1"/>
            <c:spPr>
              <a:solidFill>
                <a:schemeClr val="accent3"/>
              </a:solidFill>
              <a:scene3d>
                <a:camera prst="orthographicFront"/>
                <a:lightRig rig="threePt" dir="t"/>
              </a:scene3d>
              <a:sp3d prstMaterial="softEdge">
                <a:bevelT w="381000" h="762000"/>
                <a:bevelB w="254000" h="0"/>
              </a:sp3d>
            </c:spPr>
          </c:dPt>
          <c:dPt>
            <c:idx val="2"/>
            <c:spPr>
              <a:solidFill>
                <a:schemeClr val="accent2"/>
              </a:solidFill>
              <a:scene3d>
                <a:camera prst="orthographicFront"/>
                <a:lightRig rig="threePt" dir="t"/>
              </a:scene3d>
              <a:sp3d prstMaterial="softEdge">
                <a:bevelT w="381000" h="762000"/>
                <a:bevelB w="254000" h="0"/>
              </a:sp3d>
            </c:spPr>
          </c:dPt>
          <c:dLbls>
            <c:dLbl>
              <c:idx val="0"/>
              <c:delete val="1"/>
            </c:dLbl>
            <c:dLbl>
              <c:idx val="1"/>
              <c:layout>
                <c:manualLayout>
                  <c:x val="-0.74413604684084389"/>
                  <c:y val="-0.37020723187619675"/>
                </c:manualLayout>
              </c:layout>
              <c:tx>
                <c:rich>
                  <a:bodyPr/>
                  <a:lstStyle/>
                  <a:p>
                    <a:pPr>
                      <a:defRPr sz="1800" b="1">
                        <a:latin typeface="Arial Unicode MS" pitchFamily="34" charset="-128"/>
                        <a:ea typeface="Arial Unicode MS" pitchFamily="34" charset="-128"/>
                        <a:cs typeface="Arial Unicode MS" pitchFamily="34" charset="-128"/>
                      </a:defRPr>
                    </a:pPr>
                    <a:r>
                      <a:rPr lang="fr-FR" sz="1800" b="1" dirty="0">
                        <a:latin typeface="Arial Unicode MS" pitchFamily="34" charset="-128"/>
                        <a:ea typeface="Arial Unicode MS" pitchFamily="34" charset="-128"/>
                        <a:cs typeface="Arial Unicode MS" pitchFamily="34" charset="-128"/>
                      </a:rPr>
                      <a:t>
</a:t>
                    </a:r>
                    <a:r>
                      <a:rPr lang="ar-SA" sz="1200" b="1" dirty="0" smtClean="0">
                        <a:latin typeface="Arial Unicode MS" pitchFamily="34" charset="-128"/>
                        <a:ea typeface="Arial Unicode MS" pitchFamily="34" charset="-128"/>
                        <a:cs typeface="Arial Unicode MS" pitchFamily="34" charset="-128"/>
                      </a:rPr>
                      <a:t>دائمون</a:t>
                    </a:r>
                  </a:p>
                  <a:p>
                    <a:pPr>
                      <a:defRPr sz="1800" b="1">
                        <a:latin typeface="Arial Unicode MS" pitchFamily="34" charset="-128"/>
                        <a:ea typeface="Arial Unicode MS" pitchFamily="34" charset="-128"/>
                        <a:cs typeface="Arial Unicode MS" pitchFamily="34" charset="-128"/>
                      </a:defRPr>
                    </a:pPr>
                    <a:r>
                      <a:rPr lang="fr-FR" sz="1200" b="1" i="0" u="none" strike="noStrike" baseline="0" dirty="0" smtClean="0"/>
                      <a:t>Permanents</a:t>
                    </a:r>
                    <a:endParaRPr lang="ar-SA" sz="1200" b="1" dirty="0">
                      <a:latin typeface="Arial Unicode MS" pitchFamily="34" charset="-128"/>
                      <a:ea typeface="Arial Unicode MS" pitchFamily="34" charset="-128"/>
                      <a:cs typeface="Arial Unicode MS" pitchFamily="34" charset="-128"/>
                    </a:endParaRPr>
                  </a:p>
                  <a:p>
                    <a:pPr>
                      <a:defRPr sz="1800" b="1">
                        <a:latin typeface="Arial Unicode MS" pitchFamily="34" charset="-128"/>
                        <a:ea typeface="Arial Unicode MS" pitchFamily="34" charset="-128"/>
                        <a:cs typeface="Arial Unicode MS" pitchFamily="34" charset="-128"/>
                      </a:defRPr>
                    </a:pPr>
                    <a:r>
                      <a:rPr lang="fr-FR" sz="1200" b="1" dirty="0">
                        <a:latin typeface="Arial Unicode MS" pitchFamily="34" charset="-128"/>
                        <a:ea typeface="Arial Unicode MS" pitchFamily="34" charset="-128"/>
                        <a:cs typeface="Arial Unicode MS" pitchFamily="34" charset="-128"/>
                      </a:rPr>
                      <a:t> </a:t>
                    </a:r>
                    <a:r>
                      <a:rPr lang="fr-FR" sz="1200" b="1" dirty="0" smtClean="0">
                        <a:latin typeface="Arial Unicode MS" pitchFamily="34" charset="-128"/>
                        <a:ea typeface="Arial Unicode MS" pitchFamily="34" charset="-128"/>
                        <a:cs typeface="Arial Unicode MS" pitchFamily="34" charset="-128"/>
                      </a:rPr>
                      <a:t> </a:t>
                    </a:r>
                    <a:r>
                      <a:rPr lang="ar-SA" sz="1200" b="1" dirty="0" smtClean="0">
                        <a:latin typeface="Arial Unicode MS" pitchFamily="34" charset="-128"/>
                        <a:ea typeface="Arial Unicode MS" pitchFamily="34" charset="-128"/>
                        <a:cs typeface="Arial Unicode MS" pitchFamily="34" charset="-128"/>
                      </a:rPr>
                      <a:t>%</a:t>
                    </a:r>
                    <a:r>
                      <a:rPr lang="fr-FR" sz="1200" b="1" dirty="0" smtClean="0">
                        <a:latin typeface="Arial Unicode MS" pitchFamily="34" charset="-128"/>
                        <a:ea typeface="Arial Unicode MS" pitchFamily="34" charset="-128"/>
                        <a:cs typeface="Arial Unicode MS" pitchFamily="34" charset="-128"/>
                      </a:rPr>
                      <a:t>33</a:t>
                    </a:r>
                    <a:endParaRPr lang="fr-FR" sz="1200" b="1" dirty="0">
                      <a:latin typeface="Arial Unicode MS" pitchFamily="34" charset="-128"/>
                      <a:ea typeface="Arial Unicode MS" pitchFamily="34" charset="-128"/>
                      <a:cs typeface="Arial Unicode MS" pitchFamily="34" charset="-128"/>
                    </a:endParaRPr>
                  </a:p>
                </c:rich>
              </c:tx>
              <c:spPr/>
              <c:showPercent val="1"/>
            </c:dLbl>
            <c:dLbl>
              <c:idx val="2"/>
              <c:layout>
                <c:manualLayout>
                  <c:x val="0.69767070877543902"/>
                  <c:y val="-4.7452680295796829E-2"/>
                </c:manualLayout>
              </c:layout>
              <c:tx>
                <c:rich>
                  <a:bodyPr/>
                  <a:lstStyle/>
                  <a:p>
                    <a:pPr>
                      <a:defRPr sz="1800" b="1">
                        <a:latin typeface="Arial Unicode MS" pitchFamily="34" charset="-128"/>
                        <a:ea typeface="Arial Unicode MS" pitchFamily="34" charset="-128"/>
                        <a:cs typeface="Arial Unicode MS" pitchFamily="34" charset="-128"/>
                      </a:defRPr>
                    </a:pPr>
                    <a:r>
                      <a:rPr lang="ar-SA" sz="1050" b="1" dirty="0" err="1" smtClean="0">
                        <a:latin typeface="Arial Unicode MS" pitchFamily="34" charset="-128"/>
                        <a:ea typeface="Arial Unicode MS" pitchFamily="34" charset="-128"/>
                        <a:cs typeface="Arial Unicode MS" pitchFamily="34" charset="-128"/>
                      </a:rPr>
                      <a:t>المتعانون</a:t>
                    </a:r>
                    <a:endParaRPr lang="ar-SA" sz="1050" b="1" dirty="0" smtClean="0">
                      <a:latin typeface="Arial Unicode MS" pitchFamily="34" charset="-128"/>
                      <a:ea typeface="Arial Unicode MS" pitchFamily="34" charset="-128"/>
                      <a:cs typeface="Arial Unicode MS" pitchFamily="34" charset="-128"/>
                    </a:endParaRPr>
                  </a:p>
                  <a:p>
                    <a:pPr>
                      <a:defRPr sz="1800" b="1">
                        <a:latin typeface="Arial Unicode MS" pitchFamily="34" charset="-128"/>
                        <a:ea typeface="Arial Unicode MS" pitchFamily="34" charset="-128"/>
                        <a:cs typeface="Arial Unicode MS" pitchFamily="34" charset="-128"/>
                      </a:defRPr>
                    </a:pPr>
                    <a:r>
                      <a:rPr lang="fr-FR" sz="1000" b="1" i="0" u="none" strike="noStrike" baseline="0" dirty="0" smtClean="0"/>
                      <a:t>Collaborateurs</a:t>
                    </a:r>
                    <a:r>
                      <a:rPr lang="fr-FR" sz="1050" b="1" dirty="0">
                        <a:latin typeface="Arial Unicode MS" pitchFamily="34" charset="-128"/>
                        <a:ea typeface="Arial Unicode MS" pitchFamily="34" charset="-128"/>
                        <a:cs typeface="Arial Unicode MS" pitchFamily="34" charset="-128"/>
                      </a:rPr>
                      <a:t>
67%</a:t>
                    </a:r>
                  </a:p>
                </c:rich>
              </c:tx>
              <c:spPr/>
              <c:showPercent val="1"/>
            </c:dLbl>
            <c:txPr>
              <a:bodyPr/>
              <a:lstStyle/>
              <a:p>
                <a:pPr>
                  <a:defRPr sz="1800" b="1"/>
                </a:pPr>
                <a:endParaRPr lang="fr-FR"/>
              </a:p>
            </c:txPr>
            <c:showPercent val="1"/>
          </c:dLbls>
          <c:cat>
            <c:strRef>
              <c:f>Feuil1!$L$16:$L$18</c:f>
              <c:strCache>
                <c:ptCount val="3"/>
                <c:pt idx="0">
                  <c:v>النسبة </c:v>
                </c:pt>
                <c:pt idx="1">
                  <c:v>33</c:v>
                </c:pt>
                <c:pt idx="2">
                  <c:v>67</c:v>
                </c:pt>
              </c:strCache>
            </c:strRef>
          </c:cat>
          <c:val>
            <c:numRef>
              <c:f>Feuil1!$M$16:$M$18</c:f>
              <c:numCache>
                <c:formatCode>General</c:formatCode>
                <c:ptCount val="3"/>
                <c:pt idx="0">
                  <c:v>0</c:v>
                </c:pt>
                <c:pt idx="1">
                  <c:v>359</c:v>
                </c:pt>
                <c:pt idx="2">
                  <c:v>178</c:v>
                </c:pt>
              </c:numCache>
            </c:numRef>
          </c:val>
        </c:ser>
        <c:ser>
          <c:idx val="1"/>
          <c:order val="1"/>
          <c:tx>
            <c:strRef>
              <c:f>Feuil1!$N$15</c:f>
              <c:strCache>
                <c:ptCount val="1"/>
              </c:strCache>
            </c:strRef>
          </c:tx>
          <c:explosion val="25"/>
          <c:dLbls>
            <c:showPercent val="1"/>
          </c:dLbls>
          <c:cat>
            <c:strRef>
              <c:f>Feuil1!$L$16:$L$18</c:f>
              <c:strCache>
                <c:ptCount val="3"/>
                <c:pt idx="0">
                  <c:v>النسبة </c:v>
                </c:pt>
                <c:pt idx="1">
                  <c:v>33</c:v>
                </c:pt>
                <c:pt idx="2">
                  <c:v>67</c:v>
                </c:pt>
              </c:strCache>
            </c:strRef>
          </c:cat>
          <c:val>
            <c:numRef>
              <c:f>Feuil1!$N$16:$N$18</c:f>
              <c:numCache>
                <c:formatCode>General</c:formatCode>
                <c:ptCount val="3"/>
                <c:pt idx="0">
                  <c:v>0</c:v>
                </c:pt>
                <c:pt idx="1">
                  <c:v>0</c:v>
                </c:pt>
                <c:pt idx="2">
                  <c:v>0</c:v>
                </c:pt>
              </c:numCache>
            </c:numRef>
          </c:val>
        </c:ser>
        <c:dLbls>
          <c:showPercent val="1"/>
        </c:dLbls>
      </c:pie3DChart>
    </c:plotArea>
    <c:plotVisOnly val="1"/>
    <c:dispBlanksAs val="zero"/>
  </c:chart>
  <c:externalData r:id="rId1"/>
</c:chartSpace>
</file>

<file path=ppt/drawings/_rels/drawing4.xml.rels><?xml version="1.0" encoding="UTF-8" standalone="yes"?>
<Relationships xmlns="http://schemas.openxmlformats.org/package/2006/relationships"><Relationship Id="rId1" Type="http://schemas.openxmlformats.org/officeDocument/2006/relationships/image" Target="../media/image18.png"/></Relationships>
</file>

<file path=ppt/drawings/drawing1.xml><?xml version="1.0" encoding="utf-8"?>
<c:userShapes xmlns:c="http://schemas.openxmlformats.org/drawingml/2006/chart">
  <cdr:relSizeAnchor xmlns:cdr="http://schemas.openxmlformats.org/drawingml/2006/chartDrawing">
    <cdr:from>
      <cdr:x>0.22857</cdr:x>
      <cdr:y>0.12658</cdr:y>
    </cdr:from>
    <cdr:to>
      <cdr:x>0.75714</cdr:x>
      <cdr:y>0.18987</cdr:y>
    </cdr:to>
    <cdr:sp macro="" textlink="">
      <cdr:nvSpPr>
        <cdr:cNvPr id="2" name="ZoneTexte 1"/>
        <cdr:cNvSpPr txBox="1"/>
      </cdr:nvSpPr>
      <cdr:spPr>
        <a:xfrm xmlns:a="http://schemas.openxmlformats.org/drawingml/2006/main">
          <a:off x="1143008" y="714380"/>
          <a:ext cx="2643206"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fr-FR" sz="1100" dirty="0"/>
        </a:p>
      </cdr:txBody>
    </cdr:sp>
  </cdr:relSizeAnchor>
  <cdr:relSizeAnchor xmlns:cdr="http://schemas.openxmlformats.org/drawingml/2006/chartDrawing">
    <cdr:from>
      <cdr:x>0.14286</cdr:x>
      <cdr:y>0.83798</cdr:y>
    </cdr:from>
    <cdr:to>
      <cdr:x>0.32571</cdr:x>
      <cdr:y>1</cdr:y>
    </cdr:to>
    <cdr:sp macro="" textlink="">
      <cdr:nvSpPr>
        <cdr:cNvPr id="4" name="ZoneTexte 3"/>
        <cdr:cNvSpPr txBox="1"/>
      </cdr:nvSpPr>
      <cdr:spPr>
        <a:xfrm xmlns:a="http://schemas.openxmlformats.org/drawingml/2006/main">
          <a:off x="714380" y="4857784"/>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fr-FR" sz="1100" dirty="0"/>
        </a:p>
      </cdr:txBody>
    </cdr:sp>
  </cdr:relSizeAnchor>
  <cdr:relSizeAnchor xmlns:cdr="http://schemas.openxmlformats.org/drawingml/2006/chartDrawing">
    <cdr:from>
      <cdr:x>0.12857</cdr:x>
      <cdr:y>0.83544</cdr:y>
    </cdr:from>
    <cdr:to>
      <cdr:x>0.9</cdr:x>
      <cdr:y>0.87342</cdr:y>
    </cdr:to>
    <cdr:sp macro="" textlink="">
      <cdr:nvSpPr>
        <cdr:cNvPr id="5" name="ZoneTexte 4"/>
        <cdr:cNvSpPr txBox="1"/>
      </cdr:nvSpPr>
      <cdr:spPr>
        <a:xfrm xmlns:a="http://schemas.openxmlformats.org/drawingml/2006/main">
          <a:off x="642942" y="4714908"/>
          <a:ext cx="3857652" cy="2143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100" dirty="0" smtClean="0"/>
            <a:t> Collaborateurs              Permanents                                   Total  </a:t>
          </a:r>
          <a:endParaRPr lang="fr-FR"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1.68652E-7</cdr:y>
    </cdr:from>
    <cdr:to>
      <cdr:x>1</cdr:x>
      <cdr:y>0.06951</cdr:y>
    </cdr:to>
    <cdr:sp macro="" textlink="">
      <cdr:nvSpPr>
        <cdr:cNvPr id="3" name="ZoneTexte 2"/>
        <cdr:cNvSpPr txBox="1"/>
      </cdr:nvSpPr>
      <cdr:spPr>
        <a:xfrm xmlns:a="http://schemas.openxmlformats.org/drawingml/2006/main">
          <a:off x="0" y="1"/>
          <a:ext cx="4176000" cy="412148"/>
        </a:xfrm>
        <a:prstGeom xmlns:a="http://schemas.openxmlformats.org/drawingml/2006/main" prst="rect">
          <a:avLst/>
        </a:prstGeom>
      </cdr:spPr>
      <cdr:style>
        <a:lnRef xmlns:a="http://schemas.openxmlformats.org/drawingml/2006/main" idx="1">
          <a:schemeClr val="accent4"/>
        </a:lnRef>
        <a:fillRef xmlns:a="http://schemas.openxmlformats.org/drawingml/2006/main" idx="3">
          <a:schemeClr val="accent4"/>
        </a:fillRef>
        <a:effectRef xmlns:a="http://schemas.openxmlformats.org/drawingml/2006/main" idx="2">
          <a:schemeClr val="accent4"/>
        </a:effectRef>
        <a:fontRef xmlns:a="http://schemas.openxmlformats.org/drawingml/2006/main" idx="minor">
          <a:schemeClr val="lt1"/>
        </a:fontRef>
      </cdr:style>
      <cdr:txBody>
        <a:bodyPr xmlns:a="http://schemas.openxmlformats.org/drawingml/2006/main" vertOverflow="clip" wrap="none" rtlCol="0"/>
        <a:lstStyle xmlns:a="http://schemas.openxmlformats.org/drawingml/2006/main"/>
        <a:p xmlns:a="http://schemas.openxmlformats.org/drawingml/2006/main">
          <a:pPr algn="r"/>
          <a:r>
            <a:rPr lang="ar-SA" sz="2000" b="1" dirty="0" smtClean="0">
              <a:solidFill>
                <a:schemeClr val="tx1"/>
              </a:solidFill>
              <a:cs typeface="+mj-cs"/>
            </a:rPr>
            <a:t> </a:t>
          </a:r>
          <a:r>
            <a:rPr lang="fr-FR" sz="2000" b="1" dirty="0">
              <a:solidFill>
                <a:schemeClr val="tx1"/>
              </a:solidFill>
              <a:cs typeface="+mj-cs"/>
            </a:rPr>
            <a:t> </a:t>
          </a:r>
          <a:r>
            <a:rPr lang="fr-FR" sz="2000" b="1" dirty="0" smtClean="0">
              <a:solidFill>
                <a:schemeClr val="tx1"/>
              </a:solidFill>
              <a:cs typeface="+mj-cs"/>
            </a:rPr>
            <a:t>  Nombre des employés </a:t>
          </a:r>
          <a:r>
            <a:rPr lang="ar-SA" sz="2000" b="1" dirty="0" smtClean="0">
              <a:solidFill>
                <a:schemeClr val="tx1"/>
              </a:solidFill>
              <a:cs typeface="+mj-cs"/>
            </a:rPr>
            <a:t>عدد </a:t>
          </a:r>
          <a:r>
            <a:rPr lang="ar-SA" sz="2000" b="1" dirty="0" err="1" smtClean="0">
              <a:solidFill>
                <a:schemeClr val="tx1"/>
              </a:solidFill>
              <a:cs typeface="+mj-cs"/>
            </a:rPr>
            <a:t>العمال </a:t>
          </a:r>
          <a:r>
            <a:rPr lang="ar-SA" sz="2000" b="1" dirty="0" smtClean="0">
              <a:solidFill>
                <a:schemeClr val="tx1"/>
              </a:solidFill>
              <a:cs typeface="+mj-cs"/>
            </a:rPr>
            <a:t>:</a:t>
          </a:r>
          <a:r>
            <a:rPr lang="ar-SA" sz="2000" b="1" dirty="0" smtClean="0">
              <a:cs typeface="+mj-cs"/>
            </a:rPr>
            <a:t> </a:t>
          </a:r>
          <a:r>
            <a:rPr lang="ar-SA" sz="2000" b="1" dirty="0" smtClean="0">
              <a:solidFill>
                <a:schemeClr val="tx1"/>
              </a:solidFill>
              <a:cs typeface="+mj-cs"/>
            </a:rPr>
            <a:t>1548</a:t>
          </a:r>
          <a:endParaRPr lang="fr-FR" sz="2000" b="1" dirty="0">
            <a:solidFill>
              <a:schemeClr val="tx1"/>
            </a:solidFill>
            <a:cs typeface="+mj-cs"/>
          </a:endParaRPr>
        </a:p>
      </cdr:txBody>
    </cdr:sp>
  </cdr:relSizeAnchor>
  <cdr:relSizeAnchor xmlns:cdr="http://schemas.openxmlformats.org/drawingml/2006/chartDrawing">
    <cdr:from>
      <cdr:x>0.27316</cdr:x>
      <cdr:y>0.18072</cdr:y>
    </cdr:from>
    <cdr:to>
      <cdr:x>0.54687</cdr:x>
      <cdr:y>0.31325</cdr:y>
    </cdr:to>
    <cdr:sp macro="" textlink="">
      <cdr:nvSpPr>
        <cdr:cNvPr id="4" name="ZoneTexte 3"/>
        <cdr:cNvSpPr txBox="1"/>
      </cdr:nvSpPr>
      <cdr:spPr>
        <a:xfrm xmlns:a="http://schemas.openxmlformats.org/drawingml/2006/main">
          <a:off x="1140728" y="1071570"/>
          <a:ext cx="1143008" cy="78581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fr-FR" sz="1100" dirty="0"/>
        </a:p>
      </cdr:txBody>
    </cdr:sp>
  </cdr:relSizeAnchor>
  <cdr:relSizeAnchor xmlns:cdr="http://schemas.openxmlformats.org/drawingml/2006/chartDrawing">
    <cdr:from>
      <cdr:x>0.25606</cdr:x>
      <cdr:y>0.14458</cdr:y>
    </cdr:from>
    <cdr:to>
      <cdr:x>0.97454</cdr:x>
      <cdr:y>0.22892</cdr:y>
    </cdr:to>
    <cdr:sp macro="" textlink="">
      <cdr:nvSpPr>
        <cdr:cNvPr id="5" name="ZoneTexte 4"/>
        <cdr:cNvSpPr txBox="1"/>
      </cdr:nvSpPr>
      <cdr:spPr>
        <a:xfrm xmlns:a="http://schemas.openxmlformats.org/drawingml/2006/main">
          <a:off x="1069290" y="857256"/>
          <a:ext cx="3000396" cy="50006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fr-FR" sz="1100" dirty="0"/>
        </a:p>
      </cdr:txBody>
    </cdr:sp>
  </cdr:relSizeAnchor>
  <cdr:relSizeAnchor xmlns:cdr="http://schemas.openxmlformats.org/drawingml/2006/chartDrawing">
    <cdr:from>
      <cdr:x>0.27316</cdr:x>
      <cdr:y>0.14458</cdr:y>
    </cdr:from>
    <cdr:to>
      <cdr:x>0.59819</cdr:x>
      <cdr:y>0.25301</cdr:y>
    </cdr:to>
    <cdr:sp macro="" textlink="">
      <cdr:nvSpPr>
        <cdr:cNvPr id="7" name="ZoneTexte 6"/>
        <cdr:cNvSpPr txBox="1"/>
      </cdr:nvSpPr>
      <cdr:spPr>
        <a:xfrm xmlns:a="http://schemas.openxmlformats.org/drawingml/2006/main">
          <a:off x="1140728" y="857256"/>
          <a:ext cx="1357322" cy="64294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fr-FR"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0.23611</cdr:x>
      <cdr:y>0.09459</cdr:y>
    </cdr:from>
    <cdr:to>
      <cdr:x>0.48611</cdr:x>
      <cdr:y>0.24324</cdr:y>
    </cdr:to>
    <cdr:sp macro="" textlink="">
      <cdr:nvSpPr>
        <cdr:cNvPr id="2" name="ZoneTexte 1"/>
        <cdr:cNvSpPr txBox="1"/>
      </cdr:nvSpPr>
      <cdr:spPr>
        <a:xfrm xmlns:a="http://schemas.openxmlformats.org/drawingml/2006/main">
          <a:off x="1214414" y="500066"/>
          <a:ext cx="1285884" cy="78581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fr-FR" sz="1100" dirty="0"/>
        </a:p>
      </cdr:txBody>
    </cdr:sp>
  </cdr:relSizeAnchor>
  <cdr:relSizeAnchor xmlns:cdr="http://schemas.openxmlformats.org/drawingml/2006/chartDrawing">
    <cdr:from>
      <cdr:x>0.55555</cdr:x>
      <cdr:y>0.09459</cdr:y>
    </cdr:from>
    <cdr:to>
      <cdr:x>0.91667</cdr:x>
      <cdr:y>0.25676</cdr:y>
    </cdr:to>
    <cdr:sp macro="" textlink="">
      <cdr:nvSpPr>
        <cdr:cNvPr id="4" name="ZoneTexte 3"/>
        <cdr:cNvSpPr txBox="1"/>
      </cdr:nvSpPr>
      <cdr:spPr>
        <a:xfrm xmlns:a="http://schemas.openxmlformats.org/drawingml/2006/main">
          <a:off x="2857488" y="500066"/>
          <a:ext cx="1857388" cy="85725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fr-FR"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0.90162</cdr:y>
    </cdr:from>
    <cdr:to>
      <cdr:x>0.49465</cdr:x>
      <cdr:y>1</cdr:y>
    </cdr:to>
    <cdr:pic>
      <cdr:nvPicPr>
        <cdr:cNvPr id="2" name="Picture 2" descr="C:\Users\centresuivi\Pictures\001.PNG"/>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357222" y="5688632"/>
          <a:ext cx="2123728" cy="620688"/>
        </a:xfrm>
        <a:prstGeom xmlns:a="http://schemas.openxmlformats.org/drawingml/2006/main" prst="rect">
          <a:avLst/>
        </a:prstGeom>
        <a:noFill xmlns:a="http://schemas.openxmlformats.org/drawingml/2006/main"/>
      </cdr:spPr>
    </cdr:pic>
  </cdr:relSizeAnchor>
  <cdr:relSizeAnchor xmlns:cdr="http://schemas.openxmlformats.org/drawingml/2006/chartDrawing">
    <cdr:from>
      <cdr:x>0.24958</cdr:x>
      <cdr:y>0.52651</cdr:y>
    </cdr:from>
    <cdr:to>
      <cdr:x>0.31613</cdr:x>
      <cdr:y>0.85048</cdr:y>
    </cdr:to>
    <cdr:sp macro="" textlink="">
      <cdr:nvSpPr>
        <cdr:cNvPr id="3" name="ZoneTexte 2"/>
        <cdr:cNvSpPr txBox="1"/>
      </cdr:nvSpPr>
      <cdr:spPr>
        <a:xfrm xmlns:a="http://schemas.openxmlformats.org/drawingml/2006/main">
          <a:off x="1071538" y="3018636"/>
          <a:ext cx="285752" cy="185738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100" dirty="0" smtClean="0"/>
            <a:t>journaux</a:t>
          </a:r>
          <a:endParaRPr lang="fr-FR" sz="1100" dirty="0"/>
        </a:p>
      </cdr:txBody>
    </cdr:sp>
  </cdr:relSizeAnchor>
  <cdr:relSizeAnchor xmlns:cdr="http://schemas.openxmlformats.org/drawingml/2006/chartDrawing">
    <cdr:from>
      <cdr:x>0.36605</cdr:x>
      <cdr:y>0.52651</cdr:y>
    </cdr:from>
    <cdr:to>
      <cdr:x>0.44925</cdr:x>
      <cdr:y>0.89174</cdr:y>
    </cdr:to>
    <cdr:sp macro="" textlink="">
      <cdr:nvSpPr>
        <cdr:cNvPr id="4" name="ZoneTexte 3"/>
        <cdr:cNvSpPr txBox="1"/>
      </cdr:nvSpPr>
      <cdr:spPr>
        <a:xfrm xmlns:a="http://schemas.openxmlformats.org/drawingml/2006/main">
          <a:off x="1571597" y="3018617"/>
          <a:ext cx="357210" cy="2093951"/>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000" dirty="0" smtClean="0"/>
            <a:t>C</a:t>
          </a:r>
        </a:p>
        <a:p xmlns:a="http://schemas.openxmlformats.org/drawingml/2006/main">
          <a:r>
            <a:rPr lang="fr-FR" sz="1000" dirty="0" smtClean="0"/>
            <a:t>H</a:t>
          </a:r>
        </a:p>
        <a:p xmlns:a="http://schemas.openxmlformats.org/drawingml/2006/main">
          <a:r>
            <a:rPr lang="fr-FR" sz="1000" dirty="0" smtClean="0"/>
            <a:t>A</a:t>
          </a:r>
        </a:p>
        <a:p xmlns:a="http://schemas.openxmlformats.org/drawingml/2006/main">
          <a:r>
            <a:rPr lang="fr-FR" sz="1000" dirty="0" smtClean="0"/>
            <a:t>I</a:t>
          </a:r>
        </a:p>
        <a:p xmlns:a="http://schemas.openxmlformats.org/drawingml/2006/main">
          <a:r>
            <a:rPr lang="fr-FR" sz="1000" dirty="0" smtClean="0"/>
            <a:t>N</a:t>
          </a:r>
        </a:p>
        <a:p xmlns:a="http://schemas.openxmlformats.org/drawingml/2006/main">
          <a:r>
            <a:rPr lang="fr-FR" sz="1000" dirty="0" smtClean="0"/>
            <a:t>E</a:t>
          </a:r>
        </a:p>
        <a:p xmlns:a="http://schemas.openxmlformats.org/drawingml/2006/main">
          <a:r>
            <a:rPr lang="fr-FR" sz="1000" dirty="0" smtClean="0"/>
            <a:t>S</a:t>
          </a:r>
        </a:p>
        <a:p xmlns:a="http://schemas.openxmlformats.org/drawingml/2006/main">
          <a:r>
            <a:rPr lang="fr-FR" sz="1000" dirty="0" smtClean="0"/>
            <a:t>P</a:t>
          </a:r>
        </a:p>
        <a:p xmlns:a="http://schemas.openxmlformats.org/drawingml/2006/main">
          <a:r>
            <a:rPr lang="fr-FR" sz="1000" dirty="0" smtClean="0"/>
            <a:t>R</a:t>
          </a:r>
        </a:p>
        <a:p xmlns:a="http://schemas.openxmlformats.org/drawingml/2006/main">
          <a:r>
            <a:rPr lang="fr-FR" sz="1000" dirty="0" smtClean="0"/>
            <a:t>I</a:t>
          </a:r>
        </a:p>
        <a:p xmlns:a="http://schemas.openxmlformats.org/drawingml/2006/main">
          <a:r>
            <a:rPr lang="fr-FR" sz="1000" dirty="0" smtClean="0"/>
            <a:t>V</a:t>
          </a:r>
        </a:p>
        <a:p xmlns:a="http://schemas.openxmlformats.org/drawingml/2006/main">
          <a:r>
            <a:rPr lang="fr-FR" sz="1000" dirty="0" smtClean="0"/>
            <a:t>É</a:t>
          </a:r>
        </a:p>
        <a:p xmlns:a="http://schemas.openxmlformats.org/drawingml/2006/main">
          <a:r>
            <a:rPr lang="fr-FR" sz="1000" dirty="0" smtClean="0"/>
            <a:t>E</a:t>
          </a:r>
        </a:p>
        <a:p xmlns:a="http://schemas.openxmlformats.org/drawingml/2006/main">
          <a:r>
            <a:rPr lang="fr-FR" sz="1000" dirty="0"/>
            <a:t>s</a:t>
          </a:r>
        </a:p>
      </cdr:txBody>
    </cdr:sp>
  </cdr:relSizeAnchor>
  <cdr:relSizeAnchor xmlns:cdr="http://schemas.openxmlformats.org/drawingml/2006/chartDrawing">
    <cdr:from>
      <cdr:x>0.49916</cdr:x>
      <cdr:y>0.51405</cdr:y>
    </cdr:from>
    <cdr:to>
      <cdr:x>0.56572</cdr:x>
      <cdr:y>0.91278</cdr:y>
    </cdr:to>
    <cdr:sp macro="" textlink="">
      <cdr:nvSpPr>
        <cdr:cNvPr id="5" name="ZoneTexte 4"/>
        <cdr:cNvSpPr txBox="1"/>
      </cdr:nvSpPr>
      <cdr:spPr>
        <a:xfrm xmlns:a="http://schemas.openxmlformats.org/drawingml/2006/main">
          <a:off x="2143108" y="2947198"/>
          <a:ext cx="285752" cy="22860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100" dirty="0" smtClean="0"/>
            <a:t>P</a:t>
          </a:r>
        </a:p>
        <a:p xmlns:a="http://schemas.openxmlformats.org/drawingml/2006/main">
          <a:r>
            <a:rPr lang="fr-FR" dirty="0" smtClean="0"/>
            <a:t>L</a:t>
          </a:r>
        </a:p>
        <a:p xmlns:a="http://schemas.openxmlformats.org/drawingml/2006/main">
          <a:r>
            <a:rPr lang="fr-FR" sz="1100" dirty="0" smtClean="0"/>
            <a:t>A</a:t>
          </a:r>
        </a:p>
        <a:p xmlns:a="http://schemas.openxmlformats.org/drawingml/2006/main">
          <a:r>
            <a:rPr lang="fr-FR" dirty="0" smtClean="0"/>
            <a:t>T</a:t>
          </a:r>
        </a:p>
        <a:p xmlns:a="http://schemas.openxmlformats.org/drawingml/2006/main">
          <a:r>
            <a:rPr lang="fr-FR" sz="1100" dirty="0" smtClean="0"/>
            <a:t>E</a:t>
          </a:r>
        </a:p>
        <a:p xmlns:a="http://schemas.openxmlformats.org/drawingml/2006/main">
          <a:r>
            <a:rPr lang="fr-FR" dirty="0" smtClean="0"/>
            <a:t>F</a:t>
          </a:r>
        </a:p>
        <a:p xmlns:a="http://schemas.openxmlformats.org/drawingml/2006/main">
          <a:r>
            <a:rPr lang="fr-FR" sz="1100" dirty="0" smtClean="0"/>
            <a:t>O</a:t>
          </a:r>
        </a:p>
        <a:p xmlns:a="http://schemas.openxmlformats.org/drawingml/2006/main">
          <a:r>
            <a:rPr lang="fr-FR" dirty="0" smtClean="0"/>
            <a:t>R</a:t>
          </a:r>
        </a:p>
        <a:p xmlns:a="http://schemas.openxmlformats.org/drawingml/2006/main">
          <a:r>
            <a:rPr lang="fr-FR" sz="1100" dirty="0" smtClean="0"/>
            <a:t>M</a:t>
          </a:r>
        </a:p>
        <a:p xmlns:a="http://schemas.openxmlformats.org/drawingml/2006/main">
          <a:r>
            <a:rPr lang="fr-FR" dirty="0" smtClean="0"/>
            <a:t>E</a:t>
          </a:r>
        </a:p>
        <a:p xmlns:a="http://schemas.openxmlformats.org/drawingml/2006/main">
          <a:r>
            <a:rPr lang="fr-FR" sz="1100" dirty="0" smtClean="0"/>
            <a:t>s</a:t>
          </a:r>
          <a:endParaRPr lang="fr-FR" sz="1100" dirty="0"/>
        </a:p>
      </cdr:txBody>
    </cdr:sp>
  </cdr:relSizeAnchor>
  <cdr:relSizeAnchor xmlns:cdr="http://schemas.openxmlformats.org/drawingml/2006/chartDrawing">
    <cdr:from>
      <cdr:x>0.63228</cdr:x>
      <cdr:y>0.51405</cdr:y>
    </cdr:from>
    <cdr:to>
      <cdr:x>0.69883</cdr:x>
      <cdr:y>0.86294</cdr:y>
    </cdr:to>
    <cdr:sp macro="" textlink="">
      <cdr:nvSpPr>
        <cdr:cNvPr id="6" name="ZoneTexte 5"/>
        <cdr:cNvSpPr txBox="1"/>
      </cdr:nvSpPr>
      <cdr:spPr>
        <a:xfrm xmlns:a="http://schemas.openxmlformats.org/drawingml/2006/main">
          <a:off x="2714612" y="2947198"/>
          <a:ext cx="285752" cy="200026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fr-FR" sz="1100" dirty="0"/>
        </a:p>
      </cdr:txBody>
    </cdr:sp>
  </cdr:relSizeAnchor>
  <cdr:relSizeAnchor xmlns:cdr="http://schemas.openxmlformats.org/drawingml/2006/chartDrawing">
    <cdr:from>
      <cdr:x>0.63228</cdr:x>
      <cdr:y>0.52651</cdr:y>
    </cdr:from>
    <cdr:to>
      <cdr:x>0.69883</cdr:x>
      <cdr:y>0.90032</cdr:y>
    </cdr:to>
    <cdr:sp macro="" textlink="">
      <cdr:nvSpPr>
        <cdr:cNvPr id="7" name="ZoneTexte 6"/>
        <cdr:cNvSpPr txBox="1"/>
      </cdr:nvSpPr>
      <cdr:spPr>
        <a:xfrm xmlns:a="http://schemas.openxmlformats.org/drawingml/2006/main">
          <a:off x="2714612" y="3018636"/>
          <a:ext cx="285752" cy="214314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100" dirty="0" smtClean="0"/>
            <a:t>Site</a:t>
          </a:r>
        </a:p>
        <a:p xmlns:a="http://schemas.openxmlformats.org/drawingml/2006/main">
          <a:r>
            <a:rPr lang="fr-FR" dirty="0" smtClean="0"/>
            <a:t>S W</a:t>
          </a:r>
        </a:p>
        <a:p xmlns:a="http://schemas.openxmlformats.org/drawingml/2006/main">
          <a:r>
            <a:rPr lang="fr-FR" sz="1100" dirty="0" smtClean="0"/>
            <a:t>E</a:t>
          </a:r>
        </a:p>
        <a:p xmlns:a="http://schemas.openxmlformats.org/drawingml/2006/main">
          <a:r>
            <a:rPr lang="fr-FR" dirty="0"/>
            <a:t>b</a:t>
          </a:r>
          <a:endParaRPr lang="fr-FR" sz="1100" dirty="0"/>
        </a:p>
      </cdr:txBody>
    </cdr:sp>
  </cdr:relSizeAnchor>
  <cdr:relSizeAnchor xmlns:cdr="http://schemas.openxmlformats.org/drawingml/2006/chartDrawing">
    <cdr:from>
      <cdr:x>0.74875</cdr:x>
      <cdr:y>0.51405</cdr:y>
    </cdr:from>
    <cdr:to>
      <cdr:x>0.81531</cdr:x>
      <cdr:y>0.92524</cdr:y>
    </cdr:to>
    <cdr:sp macro="" textlink="">
      <cdr:nvSpPr>
        <cdr:cNvPr id="8" name="ZoneTexte 7"/>
        <cdr:cNvSpPr txBox="1"/>
      </cdr:nvSpPr>
      <cdr:spPr>
        <a:xfrm xmlns:a="http://schemas.openxmlformats.org/drawingml/2006/main">
          <a:off x="3214678" y="2947198"/>
          <a:ext cx="285752" cy="235745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fr-FR" sz="1100" dirty="0"/>
        </a:p>
      </cdr:txBody>
    </cdr:sp>
  </cdr:relSizeAnchor>
  <cdr:relSizeAnchor xmlns:cdr="http://schemas.openxmlformats.org/drawingml/2006/chartDrawing">
    <cdr:from>
      <cdr:x>0.74875</cdr:x>
      <cdr:y>0.51405</cdr:y>
    </cdr:from>
    <cdr:to>
      <cdr:x>0.79867</cdr:x>
      <cdr:y>0.92524</cdr:y>
    </cdr:to>
    <cdr:sp macro="" textlink="">
      <cdr:nvSpPr>
        <cdr:cNvPr id="10" name="ZoneTexte 9"/>
        <cdr:cNvSpPr txBox="1"/>
      </cdr:nvSpPr>
      <cdr:spPr>
        <a:xfrm xmlns:a="http://schemas.openxmlformats.org/drawingml/2006/main">
          <a:off x="3214678" y="2947198"/>
          <a:ext cx="214314" cy="235745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100" dirty="0" smtClean="0"/>
            <a:t>M</a:t>
          </a:r>
        </a:p>
        <a:p xmlns:a="http://schemas.openxmlformats.org/drawingml/2006/main">
          <a:r>
            <a:rPr lang="fr-FR" dirty="0" smtClean="0"/>
            <a:t>U</a:t>
          </a:r>
        </a:p>
        <a:p xmlns:a="http://schemas.openxmlformats.org/drawingml/2006/main">
          <a:r>
            <a:rPr lang="fr-FR" sz="1100" dirty="0" smtClean="0"/>
            <a:t>L</a:t>
          </a:r>
        </a:p>
        <a:p xmlns:a="http://schemas.openxmlformats.org/drawingml/2006/main">
          <a:r>
            <a:rPr lang="fr-FR" dirty="0" smtClean="0"/>
            <a:t>T</a:t>
          </a:r>
        </a:p>
        <a:p xmlns:a="http://schemas.openxmlformats.org/drawingml/2006/main">
          <a:r>
            <a:rPr lang="fr-FR" sz="1100" dirty="0" smtClean="0"/>
            <a:t>I</a:t>
          </a:r>
        </a:p>
        <a:p xmlns:a="http://schemas.openxmlformats.org/drawingml/2006/main">
          <a:r>
            <a:rPr lang="fr-FR" dirty="0" smtClean="0"/>
            <a:t>M</a:t>
          </a:r>
        </a:p>
        <a:p xmlns:a="http://schemas.openxmlformats.org/drawingml/2006/main">
          <a:r>
            <a:rPr lang="fr-FR" sz="1100" dirty="0" smtClean="0"/>
            <a:t>E</a:t>
          </a:r>
        </a:p>
        <a:p xmlns:a="http://schemas.openxmlformats.org/drawingml/2006/main">
          <a:r>
            <a:rPr lang="fr-FR" dirty="0" smtClean="0"/>
            <a:t>D</a:t>
          </a:r>
        </a:p>
        <a:p xmlns:a="http://schemas.openxmlformats.org/drawingml/2006/main">
          <a:r>
            <a:rPr lang="fr-FR" sz="1100" dirty="0" smtClean="0"/>
            <a:t>I</a:t>
          </a:r>
        </a:p>
        <a:p xmlns:a="http://schemas.openxmlformats.org/drawingml/2006/main">
          <a:r>
            <a:rPr lang="fr-FR" dirty="0" smtClean="0"/>
            <a:t>A</a:t>
          </a:r>
        </a:p>
        <a:p xmlns:a="http://schemas.openxmlformats.org/drawingml/2006/main">
          <a:r>
            <a:rPr lang="fr-FR" sz="1100" dirty="0"/>
            <a:t>S</a:t>
          </a:r>
        </a:p>
      </cdr:txBody>
    </cdr:sp>
  </cdr:relSizeAnchor>
  <cdr:relSizeAnchor xmlns:cdr="http://schemas.openxmlformats.org/drawingml/2006/chartDrawing">
    <cdr:from>
      <cdr:x>0.88186</cdr:x>
      <cdr:y>0.46421</cdr:y>
    </cdr:from>
    <cdr:to>
      <cdr:x>0.96506</cdr:x>
      <cdr:y>1</cdr:y>
    </cdr:to>
    <cdr:sp macro="" textlink="">
      <cdr:nvSpPr>
        <cdr:cNvPr id="11" name="ZoneTexte 10"/>
        <cdr:cNvSpPr txBox="1"/>
      </cdr:nvSpPr>
      <cdr:spPr>
        <a:xfrm xmlns:a="http://schemas.openxmlformats.org/drawingml/2006/main">
          <a:off x="3786182" y="2661446"/>
          <a:ext cx="357190" cy="307181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100" dirty="0" smtClean="0"/>
            <a:t>A</a:t>
          </a:r>
        </a:p>
        <a:p xmlns:a="http://schemas.openxmlformats.org/drawingml/2006/main">
          <a:r>
            <a:rPr lang="fr-FR" dirty="0" smtClean="0"/>
            <a:t>G</a:t>
          </a:r>
        </a:p>
        <a:p xmlns:a="http://schemas.openxmlformats.org/drawingml/2006/main">
          <a:r>
            <a:rPr lang="fr-FR" sz="1100" dirty="0" smtClean="0"/>
            <a:t>E</a:t>
          </a:r>
        </a:p>
        <a:p xmlns:a="http://schemas.openxmlformats.org/drawingml/2006/main">
          <a:r>
            <a:rPr lang="fr-FR" dirty="0" smtClean="0"/>
            <a:t>N</a:t>
          </a:r>
        </a:p>
        <a:p xmlns:a="http://schemas.openxmlformats.org/drawingml/2006/main">
          <a:r>
            <a:rPr lang="fr-FR" sz="1100" dirty="0" smtClean="0"/>
            <a:t>C</a:t>
          </a:r>
        </a:p>
        <a:p xmlns:a="http://schemas.openxmlformats.org/drawingml/2006/main">
          <a:r>
            <a:rPr lang="fr-FR" dirty="0" smtClean="0"/>
            <a:t>E</a:t>
          </a:r>
        </a:p>
        <a:p xmlns:a="http://schemas.openxmlformats.org/drawingml/2006/main">
          <a:r>
            <a:rPr lang="fr-FR" sz="1100" dirty="0" smtClean="0"/>
            <a:t>S</a:t>
          </a:r>
        </a:p>
        <a:p xmlns:a="http://schemas.openxmlformats.org/drawingml/2006/main">
          <a:r>
            <a:rPr lang="fr-FR" sz="1100" dirty="0" smtClean="0"/>
            <a:t>P</a:t>
          </a:r>
        </a:p>
        <a:p xmlns:a="http://schemas.openxmlformats.org/drawingml/2006/main">
          <a:r>
            <a:rPr lang="fr-FR" dirty="0" smtClean="0"/>
            <a:t>R</a:t>
          </a:r>
        </a:p>
        <a:p xmlns:a="http://schemas.openxmlformats.org/drawingml/2006/main">
          <a:r>
            <a:rPr lang="fr-FR" sz="1100" dirty="0" smtClean="0"/>
            <a:t>O</a:t>
          </a:r>
        </a:p>
        <a:p xmlns:a="http://schemas.openxmlformats.org/drawingml/2006/main">
          <a:r>
            <a:rPr lang="fr-FR" dirty="0" smtClean="0"/>
            <a:t>D</a:t>
          </a:r>
        </a:p>
        <a:p xmlns:a="http://schemas.openxmlformats.org/drawingml/2006/main">
          <a:r>
            <a:rPr lang="fr-FR" sz="1100" dirty="0" smtClean="0"/>
            <a:t>U</a:t>
          </a:r>
        </a:p>
        <a:p xmlns:a="http://schemas.openxmlformats.org/drawingml/2006/main">
          <a:r>
            <a:rPr lang="fr-FR" dirty="0" smtClean="0"/>
            <a:t>C</a:t>
          </a:r>
        </a:p>
        <a:p xmlns:a="http://schemas.openxmlformats.org/drawingml/2006/main">
          <a:r>
            <a:rPr lang="fr-FR" sz="1100" dirty="0" smtClean="0"/>
            <a:t>T</a:t>
          </a:r>
        </a:p>
        <a:p xmlns:a="http://schemas.openxmlformats.org/drawingml/2006/main">
          <a:r>
            <a:rPr lang="fr-FR" dirty="0" smtClean="0"/>
            <a:t>I</a:t>
          </a:r>
        </a:p>
        <a:p xmlns:a="http://schemas.openxmlformats.org/drawingml/2006/main">
          <a:r>
            <a:rPr lang="fr-FR" sz="1100" dirty="0" smtClean="0"/>
            <a:t>O</a:t>
          </a:r>
        </a:p>
        <a:p xmlns:a="http://schemas.openxmlformats.org/drawingml/2006/main">
          <a:r>
            <a:rPr lang="fr-FR" dirty="0"/>
            <a:t>N</a:t>
          </a:r>
          <a:endParaRPr lang="fr-FR"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0.04727</cdr:x>
      <cdr:y>0.06329</cdr:y>
    </cdr:from>
    <cdr:to>
      <cdr:x>0.96114</cdr:x>
      <cdr:y>0.13924</cdr:y>
    </cdr:to>
    <cdr:sp macro="" textlink="">
      <cdr:nvSpPr>
        <cdr:cNvPr id="2" name="ZoneTexte 1"/>
        <cdr:cNvSpPr txBox="1"/>
      </cdr:nvSpPr>
      <cdr:spPr>
        <a:xfrm xmlns:a="http://schemas.openxmlformats.org/drawingml/2006/main">
          <a:off x="214314" y="357190"/>
          <a:ext cx="4143404" cy="42862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fr-FR" sz="1100" dirty="0" smtClean="0"/>
            <a:t>Médias privés / Année Autorisation</a:t>
          </a:r>
          <a:endParaRPr lang="fr-FR"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0.83902</cdr:x>
      <cdr:y>0.83333</cdr:y>
    </cdr:from>
    <cdr:to>
      <cdr:x>0.94661</cdr:x>
      <cdr:y>0.90565</cdr:y>
    </cdr:to>
    <cdr:sp macro="" textlink="">
      <cdr:nvSpPr>
        <cdr:cNvPr id="2" name="ZoneTexte 1"/>
        <cdr:cNvSpPr txBox="1"/>
      </cdr:nvSpPr>
      <cdr:spPr>
        <a:xfrm xmlns:a="http://schemas.openxmlformats.org/drawingml/2006/main">
          <a:off x="7130836" y="4571795"/>
          <a:ext cx="914400" cy="39675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r-FR" sz="1100" dirty="0"/>
        </a:p>
      </cdr:txBody>
    </cdr:sp>
  </cdr:relSizeAnchor>
  <cdr:relSizeAnchor xmlns:cdr="http://schemas.openxmlformats.org/drawingml/2006/chartDrawing">
    <cdr:from>
      <cdr:x>0.07031</cdr:x>
      <cdr:y>0.89482</cdr:y>
    </cdr:from>
    <cdr:to>
      <cdr:x>0.92188</cdr:x>
      <cdr:y>0.93194</cdr:y>
    </cdr:to>
    <cdr:sp macro="" textlink="">
      <cdr:nvSpPr>
        <cdr:cNvPr id="3" name="ZoneTexte 2"/>
        <cdr:cNvSpPr txBox="1"/>
      </cdr:nvSpPr>
      <cdr:spPr>
        <a:xfrm xmlns:a="http://schemas.openxmlformats.org/drawingml/2006/main">
          <a:off x="642910" y="5166906"/>
          <a:ext cx="7786742" cy="2143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fr-FR" sz="1100" dirty="0"/>
        </a:p>
      </cdr:txBody>
    </cdr:sp>
  </cdr:relSizeAnchor>
  <cdr:relSizeAnchor xmlns:cdr="http://schemas.openxmlformats.org/drawingml/2006/chartDrawing">
    <cdr:from>
      <cdr:x>0</cdr:x>
      <cdr:y>0.89482</cdr:y>
    </cdr:from>
    <cdr:to>
      <cdr:x>0.94532</cdr:x>
      <cdr:y>0.93194</cdr:y>
    </cdr:to>
    <cdr:sp macro="" textlink="">
      <cdr:nvSpPr>
        <cdr:cNvPr id="4" name="ZoneTexte 3"/>
        <cdr:cNvSpPr txBox="1"/>
      </cdr:nvSpPr>
      <cdr:spPr>
        <a:xfrm xmlns:a="http://schemas.openxmlformats.org/drawingml/2006/main">
          <a:off x="0" y="5166906"/>
          <a:ext cx="8643966" cy="2143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100" dirty="0" smtClean="0"/>
            <a:t>                     Presse écrite                   Chaines privées               Plateformes                            Sites web                     Multimédias         Agences de production</a:t>
          </a:r>
          <a:endParaRPr lang="fr-FR" sz="1100" dirty="0"/>
        </a:p>
      </cdr:txBody>
    </cdr:sp>
  </cdr:relSizeAnchor>
  <cdr:relSizeAnchor xmlns:cdr="http://schemas.openxmlformats.org/drawingml/2006/chartDrawing">
    <cdr:from>
      <cdr:x>0.30469</cdr:x>
      <cdr:y>0.964</cdr:y>
    </cdr:from>
    <cdr:to>
      <cdr:x>0.69531</cdr:x>
      <cdr:y>1</cdr:y>
    </cdr:to>
    <cdr:sp macro="" textlink="">
      <cdr:nvSpPr>
        <cdr:cNvPr id="5" name="ZoneTexte 4"/>
        <cdr:cNvSpPr txBox="1"/>
      </cdr:nvSpPr>
      <cdr:spPr>
        <a:xfrm xmlns:a="http://schemas.openxmlformats.org/drawingml/2006/main">
          <a:off x="2786050" y="5809848"/>
          <a:ext cx="3571900" cy="2143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100" dirty="0" smtClean="0"/>
            <a:t>          </a:t>
          </a:r>
          <a:r>
            <a:rPr lang="fr-FR" dirty="0"/>
            <a:t>Sans </a:t>
          </a:r>
          <a:r>
            <a:rPr lang="fr-FR" dirty="0" smtClean="0"/>
            <a:t>siège                  Propriété </a:t>
          </a:r>
          <a:r>
            <a:rPr lang="fr-FR" dirty="0"/>
            <a:t>du média</a:t>
          </a:r>
          <a:r>
            <a:rPr lang="fr-FR" dirty="0" smtClean="0"/>
            <a:t>    </a:t>
          </a:r>
          <a:r>
            <a:rPr lang="fr-FR" dirty="0"/>
            <a:t> Siège loué</a:t>
          </a:r>
        </a:p>
        <a:p xmlns:a="http://schemas.openxmlformats.org/drawingml/2006/main">
          <a:endParaRPr lang="fr-FR" dirty="0"/>
        </a:p>
      </cdr:txBody>
    </cdr:sp>
  </cdr:relSizeAnchor>
</c:userShapes>
</file>

<file path=ppt/drawings/drawing7.xml><?xml version="1.0" encoding="utf-8"?>
<c:userShapes xmlns:c="http://schemas.openxmlformats.org/drawingml/2006/chart">
  <cdr:relSizeAnchor xmlns:cdr="http://schemas.openxmlformats.org/drawingml/2006/chartDrawing">
    <cdr:from>
      <cdr:x>0.06826</cdr:x>
      <cdr:y>0.47846</cdr:y>
    </cdr:from>
    <cdr:to>
      <cdr:x>0.33699</cdr:x>
      <cdr:y>1</cdr:y>
    </cdr:to>
    <cdr:sp macro="" textlink="">
      <cdr:nvSpPr>
        <cdr:cNvPr id="2" name="ZoneTexte 1"/>
        <cdr:cNvSpPr txBox="1"/>
      </cdr:nvSpPr>
      <cdr:spPr>
        <a:xfrm xmlns:a="http://schemas.openxmlformats.org/drawingml/2006/main" rot="17049263">
          <a:off x="-740729" y="3671587"/>
          <a:ext cx="2928967" cy="95985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ar-SA" sz="1800" b="1" dirty="0" smtClean="0">
              <a:latin typeface="Arial Unicode MS" pitchFamily="34" charset="-128"/>
              <a:ea typeface="Arial Unicode MS" pitchFamily="34" charset="-128"/>
              <a:cs typeface="Arial Unicode MS" pitchFamily="34" charset="-128"/>
            </a:rPr>
            <a:t>شهادة في الاعلام        </a:t>
          </a:r>
        </a:p>
        <a:p xmlns:a="http://schemas.openxmlformats.org/drawingml/2006/main">
          <a:r>
            <a:rPr lang="fr-FR" sz="1800" b="1" dirty="0" smtClean="0">
              <a:latin typeface="Arial Unicode MS" pitchFamily="34" charset="-128"/>
              <a:ea typeface="Arial Unicode MS" pitchFamily="34" charset="-128"/>
              <a:cs typeface="Arial Unicode MS" pitchFamily="34" charset="-128"/>
            </a:rPr>
            <a:t>Diplôme en journalisme 16%</a:t>
          </a:r>
          <a:endParaRPr lang="fr-FR" sz="1800" b="1" dirty="0">
            <a:latin typeface="Arial Unicode MS" pitchFamily="34" charset="-128"/>
            <a:ea typeface="Arial Unicode MS" pitchFamily="34" charset="-128"/>
            <a:cs typeface="Arial Unicode MS" pitchFamily="34" charset="-128"/>
          </a:endParaRPr>
        </a:p>
      </cdr:txBody>
    </cdr:sp>
  </cdr:relSizeAnchor>
  <cdr:relSizeAnchor xmlns:cdr="http://schemas.openxmlformats.org/drawingml/2006/chartDrawing">
    <cdr:from>
      <cdr:x>0.65505</cdr:x>
      <cdr:y>0.18817</cdr:y>
    </cdr:from>
    <cdr:to>
      <cdr:x>0.91105</cdr:x>
      <cdr:y>0.35099</cdr:y>
    </cdr:to>
    <cdr:sp macro="" textlink="">
      <cdr:nvSpPr>
        <cdr:cNvPr id="3" name="ZoneTexte 2"/>
        <cdr:cNvSpPr txBox="1"/>
      </cdr:nvSpPr>
      <cdr:spPr>
        <a:xfrm xmlns:a="http://schemas.openxmlformats.org/drawingml/2006/main">
          <a:off x="2339752" y="10567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r-FR" sz="1100" dirty="0"/>
        </a:p>
      </cdr:txBody>
    </cdr:sp>
  </cdr:relSizeAnchor>
  <cdr:relSizeAnchor xmlns:cdr="http://schemas.openxmlformats.org/drawingml/2006/chartDrawing">
    <cdr:from>
      <cdr:x>0.59989</cdr:x>
      <cdr:y>0.00352</cdr:y>
    </cdr:from>
    <cdr:to>
      <cdr:x>0.8559</cdr:x>
      <cdr:y>0.39041</cdr:y>
    </cdr:to>
    <cdr:sp macro="" textlink="">
      <cdr:nvSpPr>
        <cdr:cNvPr id="4" name="ZoneTexte 3"/>
        <cdr:cNvSpPr txBox="1"/>
      </cdr:nvSpPr>
      <cdr:spPr>
        <a:xfrm xmlns:a="http://schemas.openxmlformats.org/drawingml/2006/main" rot="17542224">
          <a:off x="1513571" y="648956"/>
          <a:ext cx="217274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r"/>
          <a:r>
            <a:rPr lang="ar-SA" sz="1600" b="1" dirty="0" smtClean="0">
              <a:latin typeface="Arial Unicode MS" pitchFamily="34" charset="-128"/>
              <a:ea typeface="Arial Unicode MS" pitchFamily="34" charset="-128"/>
              <a:cs typeface="Arial Unicode MS" pitchFamily="34" charset="-128"/>
            </a:rPr>
            <a:t>شهادة جامعية</a:t>
          </a:r>
          <a:endParaRPr lang="fr-FR" sz="1600" b="1" dirty="0" smtClean="0">
            <a:latin typeface="Arial Unicode MS" pitchFamily="34" charset="-128"/>
            <a:ea typeface="Arial Unicode MS" pitchFamily="34" charset="-128"/>
            <a:cs typeface="Arial Unicode MS" pitchFamily="34" charset="-128"/>
          </a:endParaRPr>
        </a:p>
        <a:p xmlns:a="http://schemas.openxmlformats.org/drawingml/2006/main">
          <a:r>
            <a:rPr lang="fr-FR" sz="1600" b="1" u="none" strike="noStrike" dirty="0" smtClean="0">
              <a:solidFill>
                <a:schemeClr val="tx1"/>
              </a:solidFill>
              <a:effectLst/>
              <a:latin typeface="Arial Unicode MS" pitchFamily="34" charset="-128"/>
              <a:ea typeface="Arial Unicode MS" pitchFamily="34" charset="-128"/>
              <a:cs typeface="Arial Unicode MS" pitchFamily="34" charset="-128"/>
            </a:rPr>
            <a:t>Diplôme universitaire</a:t>
          </a:r>
          <a:r>
            <a:rPr lang="ar-SA" sz="1600" b="1" dirty="0" smtClean="0">
              <a:latin typeface="Arial Unicode MS" pitchFamily="34" charset="-128"/>
              <a:ea typeface="Arial Unicode MS" pitchFamily="34" charset="-128"/>
              <a:cs typeface="Arial Unicode MS" pitchFamily="34" charset="-128"/>
            </a:rPr>
            <a:t> </a:t>
          </a:r>
        </a:p>
        <a:p xmlns:a="http://schemas.openxmlformats.org/drawingml/2006/main">
          <a:endParaRPr lang="fr-FR"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1A0F3-D78B-43D7-B78C-8C7A8586D2E6}" type="datetimeFigureOut">
              <a:rPr lang="fr-FR" smtClean="0"/>
              <a:pPr/>
              <a:t>25/06/2021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5044A-599C-42B1-8D20-691AF3EE5153}" type="slidenum">
              <a:rPr lang="fr-FR" smtClean="0"/>
              <a:pPr/>
              <a:t>‹N°›</a:t>
            </a:fld>
            <a:endParaRPr lang="fr-FR"/>
          </a:p>
        </p:txBody>
      </p:sp>
    </p:spTree>
    <p:extLst>
      <p:ext uri="{BB962C8B-B14F-4D97-AF65-F5344CB8AC3E}">
        <p14:creationId xmlns="" xmlns:p14="http://schemas.microsoft.com/office/powerpoint/2010/main" val="4017176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indent="0">
              <a:buNone/>
            </a:pPr>
            <a:r>
              <a:rPr lang="ar-AE" sz="1100" b="0" dirty="0"/>
              <a:t>10 دقائق</a:t>
            </a:r>
          </a:p>
          <a:p>
            <a:pPr marL="0" indent="0">
              <a:buNone/>
            </a:pPr>
            <a:endParaRPr lang="en-US" sz="1100" b="0" dirty="0"/>
          </a:p>
          <a:p>
            <a:pPr marL="0" indent="0">
              <a:buNone/>
            </a:pPr>
            <a:r>
              <a:rPr lang="ar-AE" sz="1100" b="1" dirty="0"/>
              <a:t>قل</a:t>
            </a:r>
            <a:r>
              <a:rPr lang="ar-AE" sz="1100" b="0" dirty="0"/>
              <a:t>: هذه </a:t>
            </a:r>
            <a:r>
              <a:rPr lang="ar-AE" sz="1100" b="0" baseline="0" dirty="0"/>
              <a:t>قائمة بكفاءات المشرف التي تعد ممارسات جيدة طبقًا لفرقة عمل إدارة الحالة (</a:t>
            </a:r>
            <a:r>
              <a:rPr lang="en-US" sz="1100" b="0" baseline="0" dirty="0"/>
              <a:t>CMTF</a:t>
            </a:r>
            <a:r>
              <a:rPr lang="ar-AE" sz="1100" b="0" baseline="0" dirty="0"/>
              <a:t>).</a:t>
            </a:r>
          </a:p>
          <a:p>
            <a:pPr marL="0" indent="0">
              <a:buNone/>
            </a:pPr>
            <a:endParaRPr lang="en-US" sz="1100" b="0" baseline="0" dirty="0"/>
          </a:p>
          <a:p>
            <a:pPr marL="0" indent="0">
              <a:buNone/>
            </a:pPr>
            <a:r>
              <a:rPr lang="ar-AE" sz="1100" b="1" baseline="0" dirty="0"/>
              <a:t>اسأل</a:t>
            </a:r>
            <a:r>
              <a:rPr lang="ar-AE" sz="1100" b="0" baseline="0" dirty="0"/>
              <a:t>: كيف نقارن هذه بالمهارات والمواقف / السلوكيات والمعرفة التي تفكرون بها؟</a:t>
            </a:r>
          </a:p>
          <a:p>
            <a:pPr marL="0" indent="0">
              <a:buNone/>
            </a:pPr>
            <a:endParaRPr lang="en-US" sz="1100" b="0" baseline="0" dirty="0"/>
          </a:p>
          <a:p>
            <a:pPr>
              <a:buNone/>
            </a:pPr>
            <a:r>
              <a:rPr lang="ar-AE" sz="1100" b="1" dirty="0"/>
              <a:t> الرسائل الرئيسية:</a:t>
            </a:r>
          </a:p>
          <a:p>
            <a:pPr marL="171450" indent="-171450">
              <a:buFont typeface="Arial" panose="020B0604020202020204" pitchFamily="34" charset="0"/>
              <a:buChar char="•"/>
            </a:pPr>
            <a:r>
              <a:rPr lang="ar-AE" sz="1100" dirty="0"/>
              <a:t>يستغرق الأمر سنوات لتطوير هذه الكفاءات. لا يوجد شخص كامل!</a:t>
            </a:r>
          </a:p>
          <a:p>
            <a:pPr marL="171450" indent="-171450">
              <a:buFont typeface="Arial" panose="020B0604020202020204" pitchFamily="34" charset="0"/>
              <a:buChar char="•"/>
            </a:pPr>
            <a:r>
              <a:rPr lang="ar-AE" sz="1100" dirty="0"/>
              <a:t>تتعلق هذه الوحدة بتطبيق الكفاءات على ممارسات الإشراف</a:t>
            </a:r>
          </a:p>
          <a:p>
            <a:pPr marL="0" marR="0" lvl="0" indent="0" algn="l" rtl="0">
              <a:spcBef>
                <a:spcPts val="0"/>
              </a:spcBef>
              <a:buSzPct val="25000"/>
              <a:buNone/>
            </a:pPr>
            <a:endParaRPr lang="en-US" sz="1100" dirty="0"/>
          </a:p>
          <a:p>
            <a:pPr marL="0" marR="0" lvl="0" indent="0" algn="r" rtl="1">
              <a:spcBef>
                <a:spcPts val="0"/>
              </a:spcBef>
              <a:buSzPct val="25000"/>
              <a:buNone/>
            </a:pPr>
            <a:r>
              <a:rPr lang="ar-AE" sz="1100" b="1" dirty="0"/>
              <a:t>وزِّع</a:t>
            </a:r>
            <a:r>
              <a:rPr lang="ar-AE" sz="1100" dirty="0"/>
              <a:t>: 3.2</a:t>
            </a:r>
            <a:r>
              <a:rPr lang="ar-AE" sz="1100" baseline="0" dirty="0"/>
              <a:t> نشرة كفاءات المشرف</a:t>
            </a:r>
          </a:p>
          <a:p>
            <a:pPr marL="0" marR="0" lvl="0" indent="0" algn="l" rtl="0">
              <a:spcBef>
                <a:spcPts val="0"/>
              </a:spcBef>
              <a:buSzPct val="25000"/>
              <a:buNone/>
            </a:pPr>
            <a:endParaRPr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7</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260098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a:t>5 دقائق</a:t>
            </a:r>
          </a:p>
          <a:p>
            <a:pPr>
              <a:buNone/>
            </a:pPr>
            <a:endParaRPr lang="en-US" sz="1100" dirty="0"/>
          </a:p>
          <a:p>
            <a:pPr>
              <a:buNone/>
            </a:pPr>
            <a:r>
              <a:rPr lang="ar-AE" sz="1100" b="1"/>
              <a:t>راجع</a:t>
            </a:r>
            <a:r>
              <a:rPr lang="ar-AE" sz="1100"/>
              <a:t> النقاط الموجودة في شريحة العرض وتحقق من فهمها قبل المتابعة</a:t>
            </a:r>
          </a:p>
          <a:p>
            <a:pPr>
              <a:buNone/>
            </a:pPr>
            <a:endParaRPr lang="en-US" sz="1100" dirty="0"/>
          </a:p>
          <a:p>
            <a:pPr>
              <a:buNone/>
            </a:pPr>
            <a:r>
              <a:rPr lang="ar-AE" sz="1100" b="1"/>
              <a:t>الرسالة الأساسية:</a:t>
            </a:r>
            <a:r>
              <a:rPr lang="ar-AE" sz="1100"/>
              <a:t> يجب أن تتركز التعقيبات</a:t>
            </a:r>
            <a:r>
              <a:rPr lang="ar-AE" sz="1100" baseline="0"/>
              <a:t> حول</a:t>
            </a:r>
            <a:r>
              <a:rPr lang="ar-AE" sz="110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31</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3271950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a:t>5 دقائق</a:t>
            </a:r>
          </a:p>
          <a:p>
            <a:pPr>
              <a:buNone/>
            </a:pPr>
            <a:endParaRPr lang="en-US" sz="1100" dirty="0"/>
          </a:p>
          <a:p>
            <a:pPr>
              <a:buNone/>
            </a:pPr>
            <a:r>
              <a:rPr lang="ar-AE" sz="1100" b="1"/>
              <a:t>راجع</a:t>
            </a:r>
            <a:r>
              <a:rPr lang="ar-AE" sz="1100"/>
              <a:t> النقاط الموجودة في شريحة العرض وتحقق من فهمها قبل المتابعة</a:t>
            </a:r>
          </a:p>
          <a:p>
            <a:pPr>
              <a:buNone/>
            </a:pPr>
            <a:endParaRPr lang="en-US" sz="1100" dirty="0"/>
          </a:p>
          <a:p>
            <a:pPr>
              <a:buNone/>
            </a:pPr>
            <a:r>
              <a:rPr lang="ar-AE" sz="1100" b="1"/>
              <a:t>الرسالة الأساسية:</a:t>
            </a:r>
            <a:r>
              <a:rPr lang="ar-AE" sz="1100"/>
              <a:t> يجب أن تتركز التعقيبات</a:t>
            </a:r>
            <a:r>
              <a:rPr lang="ar-AE" sz="1100" baseline="0"/>
              <a:t> حول</a:t>
            </a:r>
            <a:r>
              <a:rPr lang="ar-AE" sz="110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36</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1176495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a:t>5 دقائق</a:t>
            </a:r>
          </a:p>
          <a:p>
            <a:pPr>
              <a:buNone/>
            </a:pPr>
            <a:endParaRPr lang="en-US" sz="1100" dirty="0"/>
          </a:p>
          <a:p>
            <a:pPr>
              <a:buNone/>
            </a:pPr>
            <a:r>
              <a:rPr lang="ar-AE" sz="1100" b="1"/>
              <a:t>راجع</a:t>
            </a:r>
            <a:r>
              <a:rPr lang="ar-AE" sz="1100"/>
              <a:t> النقاط الموجودة في شريحة العرض وتحقق من فهمها قبل المتابعة</a:t>
            </a:r>
          </a:p>
          <a:p>
            <a:pPr>
              <a:buNone/>
            </a:pPr>
            <a:endParaRPr lang="en-US" sz="1100" dirty="0"/>
          </a:p>
          <a:p>
            <a:pPr>
              <a:buNone/>
            </a:pPr>
            <a:r>
              <a:rPr lang="ar-AE" sz="1100" b="1"/>
              <a:t>الرسالة الأساسية:</a:t>
            </a:r>
            <a:r>
              <a:rPr lang="ar-AE" sz="1100"/>
              <a:t> يجب أن تتركز التعقيبات</a:t>
            </a:r>
            <a:r>
              <a:rPr lang="ar-AE" sz="1100" baseline="0"/>
              <a:t> حول</a:t>
            </a:r>
            <a:r>
              <a:rPr lang="ar-AE" sz="110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37</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1311627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a:t>5 دقائق</a:t>
            </a:r>
          </a:p>
          <a:p>
            <a:pPr>
              <a:buNone/>
            </a:pPr>
            <a:endParaRPr lang="en-US" sz="1100" dirty="0"/>
          </a:p>
          <a:p>
            <a:pPr>
              <a:buNone/>
            </a:pPr>
            <a:r>
              <a:rPr lang="ar-AE" sz="1100" b="1"/>
              <a:t>راجع</a:t>
            </a:r>
            <a:r>
              <a:rPr lang="ar-AE" sz="1100"/>
              <a:t> النقاط الموجودة في شريحة العرض وتحقق من فهمها قبل المتابعة</a:t>
            </a:r>
          </a:p>
          <a:p>
            <a:pPr>
              <a:buNone/>
            </a:pPr>
            <a:endParaRPr lang="en-US" sz="1100" dirty="0"/>
          </a:p>
          <a:p>
            <a:pPr>
              <a:buNone/>
            </a:pPr>
            <a:r>
              <a:rPr lang="ar-AE" sz="1100" b="1"/>
              <a:t>الرسالة الأساسية:</a:t>
            </a:r>
            <a:r>
              <a:rPr lang="ar-AE" sz="1100"/>
              <a:t> يجب أن تتركز التعقيبات</a:t>
            </a:r>
            <a:r>
              <a:rPr lang="ar-AE" sz="1100" baseline="0"/>
              <a:t> حول</a:t>
            </a:r>
            <a:r>
              <a:rPr lang="ar-AE" sz="110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39</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3296319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a:t>5 دقائق</a:t>
            </a:r>
          </a:p>
          <a:p>
            <a:pPr>
              <a:buNone/>
            </a:pPr>
            <a:endParaRPr lang="en-US" sz="1100" dirty="0"/>
          </a:p>
          <a:p>
            <a:pPr>
              <a:buNone/>
            </a:pPr>
            <a:r>
              <a:rPr lang="ar-AE" sz="1100" b="1"/>
              <a:t>راجع</a:t>
            </a:r>
            <a:r>
              <a:rPr lang="ar-AE" sz="1100"/>
              <a:t> النقاط الموجودة في شريحة العرض وتحقق من فهمها قبل المتابعة</a:t>
            </a:r>
          </a:p>
          <a:p>
            <a:pPr>
              <a:buNone/>
            </a:pPr>
            <a:endParaRPr lang="en-US" sz="1100" dirty="0"/>
          </a:p>
          <a:p>
            <a:pPr>
              <a:buNone/>
            </a:pPr>
            <a:r>
              <a:rPr lang="ar-AE" sz="1100" b="1"/>
              <a:t>الرسالة الأساسية:</a:t>
            </a:r>
            <a:r>
              <a:rPr lang="ar-AE" sz="1100"/>
              <a:t> يجب أن تتركز التعقيبات</a:t>
            </a:r>
            <a:r>
              <a:rPr lang="ar-AE" sz="1100" baseline="0"/>
              <a:t> حول</a:t>
            </a:r>
            <a:r>
              <a:rPr lang="ar-AE" sz="110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10</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330415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a:t>5 دقائق</a:t>
            </a:r>
          </a:p>
          <a:p>
            <a:pPr>
              <a:buNone/>
            </a:pPr>
            <a:endParaRPr lang="en-US" sz="1100" dirty="0"/>
          </a:p>
          <a:p>
            <a:pPr>
              <a:buNone/>
            </a:pPr>
            <a:r>
              <a:rPr lang="ar-AE" sz="1100" b="1"/>
              <a:t>راجع</a:t>
            </a:r>
            <a:r>
              <a:rPr lang="ar-AE" sz="1100"/>
              <a:t> النقاط الموجودة في شريحة العرض وتحقق من فهمها قبل المتابعة</a:t>
            </a:r>
          </a:p>
          <a:p>
            <a:pPr>
              <a:buNone/>
            </a:pPr>
            <a:endParaRPr lang="en-US" sz="1100" dirty="0"/>
          </a:p>
          <a:p>
            <a:pPr>
              <a:buNone/>
            </a:pPr>
            <a:r>
              <a:rPr lang="ar-AE" sz="1100" b="1"/>
              <a:t>الرسالة الأساسية:</a:t>
            </a:r>
            <a:r>
              <a:rPr lang="ar-AE" sz="1100"/>
              <a:t> يجب أن تتركز التعقيبات</a:t>
            </a:r>
            <a:r>
              <a:rPr lang="ar-AE" sz="1100" baseline="0"/>
              <a:t> حول</a:t>
            </a:r>
            <a:r>
              <a:rPr lang="ar-AE" sz="110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13</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460083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dirty="0"/>
              <a:t>5 دقائق</a:t>
            </a:r>
          </a:p>
          <a:p>
            <a:pPr>
              <a:buNone/>
            </a:pPr>
            <a:endParaRPr lang="en-US" sz="1100" dirty="0"/>
          </a:p>
          <a:p>
            <a:pPr>
              <a:buNone/>
            </a:pPr>
            <a:r>
              <a:rPr lang="ar-AE" sz="1100" b="1" dirty="0"/>
              <a:t>راجع</a:t>
            </a:r>
            <a:r>
              <a:rPr lang="ar-AE" sz="1100" dirty="0"/>
              <a:t> النقاط الموجودة في شريحة العرض وتحقق من فهمها قبل المتابعة</a:t>
            </a:r>
          </a:p>
          <a:p>
            <a:pPr>
              <a:buNone/>
            </a:pPr>
            <a:endParaRPr lang="en-US" sz="1100" dirty="0"/>
          </a:p>
          <a:p>
            <a:pPr>
              <a:buNone/>
            </a:pPr>
            <a:r>
              <a:rPr lang="ar-AE" sz="1100" b="1" dirty="0"/>
              <a:t>الرسالة الأساسية:</a:t>
            </a:r>
            <a:r>
              <a:rPr lang="ar-AE" sz="1100" dirty="0"/>
              <a:t> يجب أن تتركز التعقيبات</a:t>
            </a:r>
            <a:r>
              <a:rPr lang="ar-AE" sz="1100" baseline="0" dirty="0"/>
              <a:t> حول</a:t>
            </a:r>
            <a:r>
              <a:rPr lang="ar-AE" sz="1100" dirty="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17</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3073263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dirty="0"/>
              <a:t>5 دقائق</a:t>
            </a:r>
          </a:p>
          <a:p>
            <a:pPr>
              <a:buNone/>
            </a:pPr>
            <a:endParaRPr lang="en-US" sz="1100" dirty="0"/>
          </a:p>
          <a:p>
            <a:pPr>
              <a:buNone/>
            </a:pPr>
            <a:r>
              <a:rPr lang="ar-AE" sz="1100" b="1" dirty="0"/>
              <a:t>راجع</a:t>
            </a:r>
            <a:r>
              <a:rPr lang="ar-AE" sz="1100" dirty="0"/>
              <a:t> النقاط الموجودة في شريحة العرض وتحقق من فهمها قبل المتابعة</a:t>
            </a:r>
          </a:p>
          <a:p>
            <a:pPr>
              <a:buNone/>
            </a:pPr>
            <a:endParaRPr lang="en-US" sz="1100" dirty="0"/>
          </a:p>
          <a:p>
            <a:pPr>
              <a:buNone/>
            </a:pPr>
            <a:r>
              <a:rPr lang="ar-AE" sz="1100" b="1" dirty="0"/>
              <a:t>الرسالة الأساسية:</a:t>
            </a:r>
            <a:r>
              <a:rPr lang="ar-AE" sz="1100" dirty="0"/>
              <a:t> يجب أن تتركز التعقيبات</a:t>
            </a:r>
            <a:r>
              <a:rPr lang="ar-AE" sz="1100" baseline="0" dirty="0"/>
              <a:t> حول</a:t>
            </a:r>
            <a:r>
              <a:rPr lang="ar-AE" sz="1100" dirty="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18</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35250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a:t>5 دقائق</a:t>
            </a:r>
          </a:p>
          <a:p>
            <a:pPr>
              <a:buNone/>
            </a:pPr>
            <a:endParaRPr lang="en-US" sz="1100" dirty="0"/>
          </a:p>
          <a:p>
            <a:pPr>
              <a:buNone/>
            </a:pPr>
            <a:r>
              <a:rPr lang="ar-AE" sz="1100" b="1"/>
              <a:t>راجع</a:t>
            </a:r>
            <a:r>
              <a:rPr lang="ar-AE" sz="1100"/>
              <a:t> النقاط الموجودة في شريحة العرض وتحقق من فهمها قبل المتابعة</a:t>
            </a:r>
          </a:p>
          <a:p>
            <a:pPr>
              <a:buNone/>
            </a:pPr>
            <a:endParaRPr lang="en-US" sz="1100" dirty="0"/>
          </a:p>
          <a:p>
            <a:pPr>
              <a:buNone/>
            </a:pPr>
            <a:r>
              <a:rPr lang="ar-AE" sz="1100" b="1"/>
              <a:t>الرسالة الأساسية:</a:t>
            </a:r>
            <a:r>
              <a:rPr lang="ar-AE" sz="1100"/>
              <a:t> يجب أن تتركز التعقيبات</a:t>
            </a:r>
            <a:r>
              <a:rPr lang="ar-AE" sz="1100" baseline="0"/>
              <a:t> حول</a:t>
            </a:r>
            <a:r>
              <a:rPr lang="ar-AE" sz="110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20</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3972666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a:t>5 دقائق</a:t>
            </a:r>
          </a:p>
          <a:p>
            <a:pPr>
              <a:buNone/>
            </a:pPr>
            <a:endParaRPr lang="en-US" sz="1100" dirty="0"/>
          </a:p>
          <a:p>
            <a:pPr>
              <a:buNone/>
            </a:pPr>
            <a:r>
              <a:rPr lang="ar-AE" sz="1100" b="1"/>
              <a:t>راجع</a:t>
            </a:r>
            <a:r>
              <a:rPr lang="ar-AE" sz="1100"/>
              <a:t> النقاط الموجودة في شريحة العرض وتحقق من فهمها قبل المتابعة</a:t>
            </a:r>
          </a:p>
          <a:p>
            <a:pPr>
              <a:buNone/>
            </a:pPr>
            <a:endParaRPr lang="en-US" sz="1100" dirty="0"/>
          </a:p>
          <a:p>
            <a:pPr>
              <a:buNone/>
            </a:pPr>
            <a:r>
              <a:rPr lang="ar-AE" sz="1100" b="1"/>
              <a:t>الرسالة الأساسية:</a:t>
            </a:r>
            <a:r>
              <a:rPr lang="ar-AE" sz="1100"/>
              <a:t> يجب أن تتركز التعقيبات</a:t>
            </a:r>
            <a:r>
              <a:rPr lang="ar-AE" sz="1100" baseline="0"/>
              <a:t> حول</a:t>
            </a:r>
            <a:r>
              <a:rPr lang="ar-AE" sz="110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21</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3999128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a:t>5 دقائق</a:t>
            </a:r>
          </a:p>
          <a:p>
            <a:pPr>
              <a:buNone/>
            </a:pPr>
            <a:endParaRPr lang="en-US" sz="1100" dirty="0"/>
          </a:p>
          <a:p>
            <a:pPr>
              <a:buNone/>
            </a:pPr>
            <a:r>
              <a:rPr lang="ar-AE" sz="1100" b="1"/>
              <a:t>راجع</a:t>
            </a:r>
            <a:r>
              <a:rPr lang="ar-AE" sz="1100"/>
              <a:t> النقاط الموجودة في شريحة العرض وتحقق من فهمها قبل المتابعة</a:t>
            </a:r>
          </a:p>
          <a:p>
            <a:pPr>
              <a:buNone/>
            </a:pPr>
            <a:endParaRPr lang="en-US" sz="1100" dirty="0"/>
          </a:p>
          <a:p>
            <a:pPr>
              <a:buNone/>
            </a:pPr>
            <a:r>
              <a:rPr lang="ar-AE" sz="1100" b="1"/>
              <a:t>الرسالة الأساسية:</a:t>
            </a:r>
            <a:r>
              <a:rPr lang="ar-AE" sz="1100"/>
              <a:t> يجب أن تتركز التعقيبات</a:t>
            </a:r>
            <a:r>
              <a:rPr lang="ar-AE" sz="1100" baseline="0"/>
              <a:t> حول</a:t>
            </a:r>
            <a:r>
              <a:rPr lang="ar-AE" sz="110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25</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460083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a:buNone/>
            </a:pPr>
            <a:r>
              <a:rPr lang="ar-AE" sz="1100"/>
              <a:t>5 دقائق</a:t>
            </a:r>
          </a:p>
          <a:p>
            <a:pPr>
              <a:buNone/>
            </a:pPr>
            <a:endParaRPr lang="en-US" sz="1100" dirty="0"/>
          </a:p>
          <a:p>
            <a:pPr>
              <a:buNone/>
            </a:pPr>
            <a:r>
              <a:rPr lang="ar-AE" sz="1100" b="1"/>
              <a:t>راجع</a:t>
            </a:r>
            <a:r>
              <a:rPr lang="ar-AE" sz="1100"/>
              <a:t> النقاط الموجودة في شريحة العرض وتحقق من فهمها قبل المتابعة</a:t>
            </a:r>
          </a:p>
          <a:p>
            <a:pPr>
              <a:buNone/>
            </a:pPr>
            <a:endParaRPr lang="en-US" sz="1100" dirty="0"/>
          </a:p>
          <a:p>
            <a:pPr>
              <a:buNone/>
            </a:pPr>
            <a:r>
              <a:rPr lang="ar-AE" sz="1100" b="1"/>
              <a:t>الرسالة الأساسية:</a:t>
            </a:r>
            <a:r>
              <a:rPr lang="ar-AE" sz="1100"/>
              <a:t> يجب أن تتركز التعقيبات</a:t>
            </a:r>
            <a:r>
              <a:rPr lang="ar-AE" sz="1100" baseline="0"/>
              <a:t> حول</a:t>
            </a:r>
            <a:r>
              <a:rPr lang="ar-AE" sz="1100"/>
              <a:t> تحسين الممارسة حتى يمكننا دعم الأطفال الضعفاء وحمايتهم بشكل أفضل.</a:t>
            </a:r>
          </a:p>
          <a:p>
            <a:pPr marL="0" marR="0" lvl="0" indent="0" algn="l" rtl="0">
              <a:spcBef>
                <a:spcPts val="0"/>
              </a:spcBef>
              <a:buSzPct val="25000"/>
              <a:buNone/>
            </a:pPr>
            <a:endParaRPr sz="1100" dirty="0"/>
          </a:p>
        </p:txBody>
      </p:sp>
      <p:sp>
        <p:nvSpPr>
          <p:cNvPr id="209" name="Shape 20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1">
              <a:spcBef>
                <a:spcPts val="0"/>
              </a:spcBef>
              <a:buSzPct val="25000"/>
              <a:buNone/>
            </a:pPr>
            <a:fld id="{00000000-1234-1234-1234-123412341234}" type="slidenum">
              <a:rPr lang="en-US" sz="1200">
                <a:solidFill>
                  <a:schemeClr val="dk1"/>
                </a:solidFill>
                <a:latin typeface="Calibri"/>
                <a:ea typeface="Calibri"/>
                <a:cs typeface="Calibri"/>
                <a:sym typeface="Calibri"/>
              </a:rPr>
              <a:pPr marL="0" marR="0" lvl="0" indent="0" algn="r" rtl="1">
                <a:spcBef>
                  <a:spcPts val="0"/>
                </a:spcBef>
                <a:buSzPct val="25000"/>
                <a:buNone/>
              </a:pPr>
              <a:t>26</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223121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AEF0F46-5561-4382-8D58-B0A534F022ED}" type="datetime1">
              <a:rPr lang="fr-FR" smtClean="0"/>
              <a:pPr/>
              <a:t>25/06/2021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DA5A2D85-ACF1-4B45-88E1-30DE5B53E68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A9A1E2-319B-4E97-B936-1A2BEDB91AAD}" type="datetime1">
              <a:rPr lang="fr-FR" smtClean="0"/>
              <a:pPr/>
              <a:t>25/06/2021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DA5A2D85-ACF1-4B45-88E1-30DE5B53E68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90B3CD-8B73-4E9E-B10F-357AD72EB849}" type="datetime1">
              <a:rPr lang="fr-FR" smtClean="0"/>
              <a:pPr/>
              <a:t>25/06/2021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DA5A2D85-ACF1-4B45-88E1-30DE5B53E68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3C97C9-3007-4985-B181-8BADE55C1D69}" type="datetime1">
              <a:rPr lang="fr-FR" smtClean="0"/>
              <a:pPr/>
              <a:t>25/06/2021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DA5A2D85-ACF1-4B45-88E1-30DE5B53E68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7AA7290-9F0B-4E19-AEB8-0047F0B864C8}" type="datetime1">
              <a:rPr lang="fr-FR" smtClean="0"/>
              <a:pPr/>
              <a:t>25/06/2021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DA5A2D85-ACF1-4B45-88E1-30DE5B53E68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D36E520-86FD-40BD-9EEF-9429387466DB}" type="datetime1">
              <a:rPr lang="fr-FR" smtClean="0"/>
              <a:pPr/>
              <a:t>25/06/2021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DA5A2D85-ACF1-4B45-88E1-30DE5B53E68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78A33D-F379-4C77-82A0-D120C6002922}" type="datetime1">
              <a:rPr lang="fr-FR" smtClean="0"/>
              <a:pPr/>
              <a:t>25/06/2021</a:t>
            </a:fld>
            <a:endParaRPr lang="fr-FR"/>
          </a:p>
        </p:txBody>
      </p:sp>
      <p:sp>
        <p:nvSpPr>
          <p:cNvPr id="8" name="Espace réservé du pied de page 7"/>
          <p:cNvSpPr>
            <a:spLocks noGrp="1"/>
          </p:cNvSpPr>
          <p:nvPr>
            <p:ph type="ftr" sz="quarter" idx="11"/>
          </p:nvPr>
        </p:nvSpPr>
        <p:spPr/>
        <p:txBody>
          <a:bodyPr/>
          <a:lstStyle/>
          <a:p>
            <a:r>
              <a:rPr lang="fr-FR" smtClean="0"/>
              <a:t>1</a:t>
            </a:r>
            <a:endParaRPr lang="fr-FR"/>
          </a:p>
        </p:txBody>
      </p:sp>
      <p:sp>
        <p:nvSpPr>
          <p:cNvPr id="9" name="Espace réservé du numéro de diapositive 8"/>
          <p:cNvSpPr>
            <a:spLocks noGrp="1"/>
          </p:cNvSpPr>
          <p:nvPr>
            <p:ph type="sldNum" sz="quarter" idx="12"/>
          </p:nvPr>
        </p:nvSpPr>
        <p:spPr/>
        <p:txBody>
          <a:bodyPr/>
          <a:lstStyle/>
          <a:p>
            <a:fld id="{DA5A2D85-ACF1-4B45-88E1-30DE5B53E68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2768D2A-BCAF-44FD-9EDA-C86382E56BDB}" type="datetime1">
              <a:rPr lang="fr-FR" smtClean="0"/>
              <a:pPr/>
              <a:t>25/06/2021</a:t>
            </a:fld>
            <a:endParaRPr lang="fr-FR"/>
          </a:p>
        </p:txBody>
      </p:sp>
      <p:sp>
        <p:nvSpPr>
          <p:cNvPr id="4" name="Espace réservé du pied de page 3"/>
          <p:cNvSpPr>
            <a:spLocks noGrp="1"/>
          </p:cNvSpPr>
          <p:nvPr>
            <p:ph type="ftr" sz="quarter" idx="11"/>
          </p:nvPr>
        </p:nvSpPr>
        <p:spPr/>
        <p:txBody>
          <a:bodyPr/>
          <a:lstStyle/>
          <a:p>
            <a:r>
              <a:rPr lang="fr-FR" smtClean="0"/>
              <a:t>1</a:t>
            </a:r>
            <a:endParaRPr lang="fr-FR"/>
          </a:p>
        </p:txBody>
      </p:sp>
      <p:sp>
        <p:nvSpPr>
          <p:cNvPr id="5" name="Espace réservé du numéro de diapositive 4"/>
          <p:cNvSpPr>
            <a:spLocks noGrp="1"/>
          </p:cNvSpPr>
          <p:nvPr>
            <p:ph type="sldNum" sz="quarter" idx="12"/>
          </p:nvPr>
        </p:nvSpPr>
        <p:spPr/>
        <p:txBody>
          <a:bodyPr/>
          <a:lstStyle/>
          <a:p>
            <a:fld id="{DA5A2D85-ACF1-4B45-88E1-30DE5B53E68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5D6413-4094-46F2-966B-2B6491032AC0}" type="datetime1">
              <a:rPr lang="fr-FR" smtClean="0"/>
              <a:pPr/>
              <a:t>25/06/2021</a:t>
            </a:fld>
            <a:endParaRPr lang="fr-FR"/>
          </a:p>
        </p:txBody>
      </p:sp>
      <p:sp>
        <p:nvSpPr>
          <p:cNvPr id="3" name="Espace réservé du pied de page 2"/>
          <p:cNvSpPr>
            <a:spLocks noGrp="1"/>
          </p:cNvSpPr>
          <p:nvPr>
            <p:ph type="ftr" sz="quarter" idx="11"/>
          </p:nvPr>
        </p:nvSpPr>
        <p:spPr/>
        <p:txBody>
          <a:bodyPr/>
          <a:lstStyle/>
          <a:p>
            <a:r>
              <a:rPr lang="fr-FR" smtClean="0"/>
              <a:t>1</a:t>
            </a:r>
            <a:endParaRPr lang="fr-FR"/>
          </a:p>
        </p:txBody>
      </p:sp>
      <p:sp>
        <p:nvSpPr>
          <p:cNvPr id="4" name="Espace réservé du numéro de diapositive 3"/>
          <p:cNvSpPr>
            <a:spLocks noGrp="1"/>
          </p:cNvSpPr>
          <p:nvPr>
            <p:ph type="sldNum" sz="quarter" idx="12"/>
          </p:nvPr>
        </p:nvSpPr>
        <p:spPr/>
        <p:txBody>
          <a:bodyPr/>
          <a:lstStyle/>
          <a:p>
            <a:fld id="{DA5A2D85-ACF1-4B45-88E1-30DE5B53E68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EBEA0DE-F6C0-4D8B-9EA0-1DA8A0B66A5B}" type="datetime1">
              <a:rPr lang="fr-FR" smtClean="0"/>
              <a:pPr/>
              <a:t>25/06/2021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DA5A2D85-ACF1-4B45-88E1-30DE5B53E68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2B7049F-9404-4384-AEEB-EDF949FFC15B}" type="datetime1">
              <a:rPr lang="fr-FR" smtClean="0"/>
              <a:pPr/>
              <a:t>25/06/2021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DA5A2D85-ACF1-4B45-88E1-30DE5B53E68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002A4-7491-4B9D-B5F6-D36C5B3CE142}" type="datetime1">
              <a:rPr lang="fr-FR" smtClean="0"/>
              <a:pPr/>
              <a:t>25/06/2021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1</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A2D85-ACF1-4B45-88E1-30DE5B53E68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eg"/><Relationship Id="rId2" Type="http://schemas.openxmlformats.org/officeDocument/2006/relationships/image" Target="../media/image1.jpe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jpeg"/><Relationship Id="rId10" Type="http://schemas.openxmlformats.org/officeDocument/2006/relationships/image" Target="../media/image9.jpeg"/><Relationship Id="rId19" Type="http://schemas.openxmlformats.org/officeDocument/2006/relationships/image" Target="../media/image18.pn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9.jpeg"/><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chart" Target="../charts/chart6.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9.jpeg"/><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chart" Target="../charts/chart8.xml"/><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9.jpeg"/><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chart" Target="../charts/chart11.xml"/><Relationship Id="rId4" Type="http://schemas.openxmlformats.org/officeDocument/2006/relationships/image" Target="../media/image21.png"/></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hart" Target="../charts/chart12.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21.png"/></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chart" Target="../charts/chart14.xml"/><Relationship Id="rId4" Type="http://schemas.openxmlformats.org/officeDocument/2006/relationships/image" Target="../media/image21.png"/></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chart" Target="../charts/chart1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9.jpeg"/><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chart" Target="../charts/chart17.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4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080609"/>
            <a:ext cx="9144000" cy="3262432"/>
          </a:xfrm>
          <a:prstGeom prst="rect">
            <a:avLst/>
          </a:prstGeom>
          <a:gradFill flip="none" rotWithShape="1">
            <a:gsLst>
              <a:gs pos="10000">
                <a:schemeClr val="accent3"/>
              </a:gs>
              <a:gs pos="39999">
                <a:srgbClr val="85C2FF"/>
              </a:gs>
              <a:gs pos="70000">
                <a:srgbClr val="C4D6EB"/>
              </a:gs>
              <a:gs pos="100000">
                <a:srgbClr val="FFEBFA"/>
              </a:gs>
            </a:gsLst>
            <a:lin ang="2700000" scaled="0"/>
            <a:tileRect/>
          </a:gradFill>
          <a:ln>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ln>
          <a:effectLst>
            <a:outerShdw blurRad="107950" dist="12700" dir="5400000" algn="ctr">
              <a:srgbClr val="000000"/>
            </a:outerShdw>
          </a:effectLst>
          <a:scene3d>
            <a:camera prst="orthographicFront">
              <a:rot lat="0" lon="0" rev="0"/>
            </a:camera>
            <a:lightRig rig="soft" dir="t">
              <a:rot lat="0" lon="0" rev="1800000"/>
            </a:lightRig>
          </a:scene3d>
          <a:sp3d prstMaterial="softEdge">
            <a:bevelT w="95250" h="88900" prst="divot"/>
            <a:contourClr>
              <a:srgbClr val="FFFFFF"/>
            </a:contourClr>
          </a:sp3d>
        </p:spPr>
        <p:txBody>
          <a:bodyPr vert="horz" wrap="square" lIns="144000" rIns="252000" rtlCol="0" anchor="ctr" anchorCtr="0">
            <a:spAutoFit/>
          </a:bodyPr>
          <a:lstStyle/>
          <a:p>
            <a:pPr algn="ctr">
              <a:defRPr/>
            </a:pPr>
            <a:r>
              <a:rPr lang="ar-SA" sz="4800" b="1" dirty="0" smtClean="0">
                <a:latin typeface="Arial Unicode MS" pitchFamily="34" charset="-128"/>
                <a:ea typeface="Arial Unicode MS" pitchFamily="34" charset="-128"/>
                <a:cs typeface="Arial Unicode MS" pitchFamily="34" charset="-128"/>
              </a:rPr>
              <a:t>المسح السنوي حول المشهد الإعلامي 2020</a:t>
            </a:r>
            <a:r>
              <a:rPr lang="ar-SA" sz="8000" b="1" dirty="0" smtClean="0">
                <a:latin typeface="Arial Unicode MS" pitchFamily="34" charset="-128"/>
                <a:ea typeface="Arial Unicode MS" pitchFamily="34" charset="-128"/>
                <a:cs typeface="Arial Unicode MS" pitchFamily="34" charset="-128"/>
              </a:rPr>
              <a:t> </a:t>
            </a:r>
            <a:endParaRPr lang="fr-FR" sz="8000" dirty="0" smtClean="0">
              <a:latin typeface="Arial Unicode MS" pitchFamily="34" charset="-128"/>
              <a:ea typeface="Arial Unicode MS" pitchFamily="34" charset="-128"/>
              <a:cs typeface="Arial Unicode MS" pitchFamily="34" charset="-128"/>
            </a:endParaRPr>
          </a:p>
          <a:p>
            <a:pPr algn="ctr"/>
            <a:r>
              <a:rPr lang="fr-FR" sz="3500" b="1" dirty="0" smtClean="0"/>
              <a:t>L’enquête annuelle sur la situation de la presse </a:t>
            </a:r>
            <a:r>
              <a:rPr lang="fr-FR" sz="4000" b="1" dirty="0" smtClean="0"/>
              <a:t>2020</a:t>
            </a:r>
            <a:endParaRPr lang="fr-FR" sz="4000" b="1" dirty="0"/>
          </a:p>
        </p:txBody>
      </p:sp>
      <p:pic>
        <p:nvPicPr>
          <p:cNvPr id="5"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r="89181"/>
          <a:stretch/>
        </p:blipFill>
        <p:spPr bwMode="auto">
          <a:xfrm>
            <a:off x="8215338" y="0"/>
            <a:ext cx="928662" cy="7329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4860032" y="0"/>
            <a:ext cx="3312368" cy="830997"/>
          </a:xfrm>
          <a:prstGeom prst="rect">
            <a:avLst/>
          </a:prstGeom>
          <a:scene3d>
            <a:camera prst="orthographicFront"/>
            <a:lightRig rig="threePt" dir="t"/>
          </a:scene3d>
          <a:sp3d prstMaterial="softEdge">
            <a:bevelT w="762000" h="317500"/>
          </a:sp3d>
        </p:spPr>
        <p:style>
          <a:lnRef idx="0">
            <a:scrgbClr r="0" g="0" b="0"/>
          </a:lnRef>
          <a:fillRef idx="1001">
            <a:schemeClr val="lt2"/>
          </a:fillRef>
          <a:effectRef idx="0">
            <a:scrgbClr r="0" g="0" b="0"/>
          </a:effectRef>
          <a:fontRef idx="major"/>
        </p:style>
        <p:txBody>
          <a:bodyPr wrap="square" rtlCol="0">
            <a:spAutoFit/>
          </a:bodyPr>
          <a:lstStyle/>
          <a:p>
            <a:pPr algn="r"/>
            <a:r>
              <a:rPr lang="ar-MA" sz="2400" b="1" dirty="0" smtClean="0">
                <a:solidFill>
                  <a:srgbClr val="016711"/>
                </a:solidFill>
                <a:latin typeface="Arial Unicode MS" pitchFamily="34" charset="-128"/>
                <a:ea typeface="Arial Unicode MS" pitchFamily="34" charset="-128"/>
                <a:cs typeface="Arial Unicode MS" pitchFamily="34" charset="-128"/>
              </a:rPr>
              <a:t>السلطة العليا للصحافة</a:t>
            </a:r>
          </a:p>
          <a:p>
            <a:pPr algn="r"/>
            <a:r>
              <a:rPr lang="ar-MA" sz="2400" b="1" dirty="0" smtClean="0">
                <a:solidFill>
                  <a:srgbClr val="016711"/>
                </a:solidFill>
                <a:latin typeface="Arial Unicode MS" pitchFamily="34" charset="-128"/>
                <a:ea typeface="Arial Unicode MS" pitchFamily="34" charset="-128"/>
                <a:cs typeface="Arial Unicode MS" pitchFamily="34" charset="-128"/>
              </a:rPr>
              <a:t>والسمعيات البصريـــة</a:t>
            </a:r>
            <a:endParaRPr lang="ar-MA" sz="2400" b="1" dirty="0">
              <a:solidFill>
                <a:srgbClr val="016711"/>
              </a:solidFill>
              <a:latin typeface="Arial Unicode MS" pitchFamily="34" charset="-128"/>
              <a:ea typeface="Arial Unicode MS" pitchFamily="34" charset="-128"/>
              <a:cs typeface="Arial Unicode MS" pitchFamily="34" charset="-128"/>
            </a:endParaRPr>
          </a:p>
        </p:txBody>
      </p:sp>
      <p:sp>
        <p:nvSpPr>
          <p:cNvPr id="7" name="Ellipse 6"/>
          <p:cNvSpPr/>
          <p:nvPr/>
        </p:nvSpPr>
        <p:spPr>
          <a:xfrm>
            <a:off x="3419872" y="260648"/>
            <a:ext cx="1008112" cy="720080"/>
          </a:xfrm>
          <a:prstGeom prst="ellipse">
            <a:avLst/>
          </a:prstGeom>
          <a:blipFill dpi="0" rotWithShape="1">
            <a:blip r:embed="rId3"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p:cNvSpPr txBox="1"/>
          <p:nvPr/>
        </p:nvSpPr>
        <p:spPr>
          <a:xfrm>
            <a:off x="2339752" y="0"/>
            <a:ext cx="3456384" cy="261610"/>
          </a:xfrm>
          <a:prstGeom prst="rect">
            <a:avLst/>
          </a:prstGeom>
          <a:noFill/>
        </p:spPr>
        <p:txBody>
          <a:bodyPr wrap="square" rtlCol="0">
            <a:spAutoFit/>
          </a:bodyPr>
          <a:lstStyle/>
          <a:p>
            <a:pPr algn="ctr"/>
            <a:r>
              <a:rPr lang="ar-MA" sz="1100" b="1" dirty="0" smtClean="0">
                <a:solidFill>
                  <a:schemeClr val="tx2">
                    <a:lumMod val="5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بسم الله الرحمن الرحيم</a:t>
            </a:r>
            <a:endParaRPr lang="fr-FR" sz="1100" b="1" dirty="0">
              <a:solidFill>
                <a:schemeClr val="tx2">
                  <a:lumMod val="5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grpSp>
        <p:nvGrpSpPr>
          <p:cNvPr id="2" name="Groupe 3"/>
          <p:cNvGrpSpPr/>
          <p:nvPr/>
        </p:nvGrpSpPr>
        <p:grpSpPr>
          <a:xfrm>
            <a:off x="6236352" y="4653136"/>
            <a:ext cx="2907648" cy="1986537"/>
            <a:chOff x="323528" y="1108790"/>
            <a:chExt cx="4357220" cy="4189295"/>
          </a:xfrm>
          <a:blipFill>
            <a:blip r:embed="rId4"/>
            <a:tile tx="0" ty="0" sx="100000" sy="100000" flip="none" algn="tl"/>
          </a:blipFill>
        </p:grpSpPr>
        <p:pic>
          <p:nvPicPr>
            <p:cNvPr id="10" name="Image 9"/>
            <p:cNvPicPr preferRelativeResize="0">
              <a:picLocks/>
            </p:cNvPicPr>
            <p:nvPr/>
          </p:nvPicPr>
          <p:blipFill rotWithShape="1">
            <a:blip r:embed="rId5" cstate="print">
              <a:extLst>
                <a:ext uri="{28A0092B-C50C-407E-A947-70E740481C1C}">
                  <a14:useLocalDpi xmlns="" xmlns:a14="http://schemas.microsoft.com/office/drawing/2010/main" val="0"/>
                </a:ext>
              </a:extLst>
            </a:blip>
            <a:srcRect l="38112" t="1834" r="37153" b="44817"/>
            <a:stretch/>
          </p:blipFill>
          <p:spPr>
            <a:xfrm>
              <a:off x="4320748" y="3196876"/>
              <a:ext cx="360000" cy="360000"/>
            </a:xfrm>
            <a:prstGeom prst="roundRect">
              <a:avLst>
                <a:gd name="adj" fmla="val 16667"/>
              </a:avLst>
            </a:prstGeom>
            <a:grpFill/>
            <a:ln>
              <a:noFill/>
            </a:ln>
            <a:effectLst>
              <a:glow rad="228600">
                <a:schemeClr val="accent3">
                  <a:satMod val="175000"/>
                  <a:alpha val="40000"/>
                </a:schemeClr>
              </a:glow>
              <a:outerShdw blurRad="76200" dist="38100" dir="7800000" algn="tl" rotWithShape="0">
                <a:srgbClr val="000000">
                  <a:alpha val="40000"/>
                </a:srgbClr>
              </a:outerShdw>
              <a:reflection blurRad="6350" stA="50000" endA="295" endPos="92000" dist="1016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11" name="Image 10"/>
            <p:cNvPicPr preferRelativeResize="0">
              <a:picLocks/>
            </p:cNvPicPr>
            <p:nvPr/>
          </p:nvPicPr>
          <p:blipFill>
            <a:blip r:embed="rId6" cstate="print">
              <a:extLst>
                <a:ext uri="{28A0092B-C50C-407E-A947-70E740481C1C}">
                  <a14:useLocalDpi xmlns="" xmlns:a14="http://schemas.microsoft.com/office/drawing/2010/main" val="0"/>
                </a:ext>
              </a:extLst>
            </a:blip>
            <a:stretch>
              <a:fillRect/>
            </a:stretch>
          </p:blipFill>
          <p:spPr>
            <a:xfrm rot="3149497">
              <a:off x="1289508" y="4642937"/>
              <a:ext cx="360000" cy="360000"/>
            </a:xfrm>
            <a:prstGeom prst="roundRect">
              <a:avLst>
                <a:gd name="adj" fmla="val 16667"/>
              </a:avLst>
            </a:prstGeom>
            <a:grpFill/>
            <a:ln>
              <a:noFill/>
            </a:ln>
            <a:effectLst>
              <a:glow rad="228600">
                <a:schemeClr val="accent3">
                  <a:satMod val="175000"/>
                  <a:alpha val="40000"/>
                </a:schemeClr>
              </a:glow>
              <a:outerShdw blurRad="76200" dist="38100" dir="7800000" algn="tl" rotWithShape="0">
                <a:srgbClr val="000000">
                  <a:alpha val="40000"/>
                </a:srgbClr>
              </a:outerShdw>
              <a:reflection blurRad="6350" stA="50000" endA="295" endPos="92000" dist="1016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12" name="Image 11"/>
            <p:cNvPicPr preferRelativeResize="0">
              <a:picLocks/>
            </p:cNvPicPr>
            <p:nvPr/>
          </p:nvPicPr>
          <p:blipFill rotWithShape="1">
            <a:blip r:embed="rId7" cstate="print">
              <a:extLst>
                <a:ext uri="{28A0092B-C50C-407E-A947-70E740481C1C}">
                  <a14:useLocalDpi xmlns="" xmlns:a14="http://schemas.microsoft.com/office/drawing/2010/main" val="0"/>
                </a:ext>
              </a:extLst>
            </a:blip>
            <a:srcRect l="15145" t="7613" r="4414" b="7652"/>
            <a:stretch/>
          </p:blipFill>
          <p:spPr>
            <a:xfrm rot="18417018">
              <a:off x="587771" y="3972362"/>
              <a:ext cx="360000" cy="360000"/>
            </a:xfrm>
            <a:prstGeom prst="roundRect">
              <a:avLst>
                <a:gd name="adj" fmla="val 16667"/>
              </a:avLst>
            </a:prstGeom>
            <a:grpFill/>
            <a:ln>
              <a:noFill/>
            </a:ln>
            <a:effectLst>
              <a:glow rad="228600">
                <a:schemeClr val="accent3">
                  <a:satMod val="175000"/>
                  <a:alpha val="40000"/>
                </a:schemeClr>
              </a:glow>
              <a:outerShdw blurRad="76200" dist="38100" dir="7800000" algn="tl" rotWithShape="0">
                <a:srgbClr val="000000">
                  <a:alpha val="40000"/>
                </a:srgbClr>
              </a:outerShdw>
              <a:reflection blurRad="6350" stA="50000" endA="295" endPos="92000" dist="1016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13" name="Image 12"/>
            <p:cNvPicPr preferRelativeResize="0">
              <a:picLocks/>
            </p:cNvPicPr>
            <p:nvPr/>
          </p:nvPicPr>
          <p:blipFill rotWithShape="1">
            <a:blip r:embed="rId8" cstate="print">
              <a:extLst>
                <a:ext uri="{28A0092B-C50C-407E-A947-70E740481C1C}">
                  <a14:useLocalDpi xmlns="" xmlns:a14="http://schemas.microsoft.com/office/drawing/2010/main" val="0"/>
                </a:ext>
              </a:extLst>
            </a:blip>
            <a:srcRect t="5240"/>
            <a:stretch/>
          </p:blipFill>
          <p:spPr>
            <a:xfrm rot="2186283">
              <a:off x="3166144" y="4797478"/>
              <a:ext cx="360000" cy="360000"/>
            </a:xfrm>
            <a:prstGeom prst="roundRect">
              <a:avLst>
                <a:gd name="adj" fmla="val 16667"/>
              </a:avLst>
            </a:prstGeom>
            <a:grpFill/>
            <a:ln>
              <a:noFill/>
            </a:ln>
            <a:effectLst>
              <a:glow rad="228600">
                <a:schemeClr val="accent3">
                  <a:satMod val="175000"/>
                  <a:alpha val="40000"/>
                </a:schemeClr>
              </a:glow>
              <a:outerShdw blurRad="76200" dist="38100" dir="7800000" algn="tl" rotWithShape="0">
                <a:srgbClr val="000000">
                  <a:alpha val="40000"/>
                </a:srgbClr>
              </a:outerShdw>
              <a:reflection blurRad="6350" stA="50000" endA="295" endPos="92000" dist="1016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14" name="Image 13"/>
            <p:cNvPicPr preferRelativeResize="0">
              <a:picLocks/>
            </p:cNvPicPr>
            <p:nvPr/>
          </p:nvPicPr>
          <p:blipFill>
            <a:blip r:embed="rId9" cstate="print">
              <a:extLst>
                <a:ext uri="{28A0092B-C50C-407E-A947-70E740481C1C}">
                  <a14:useLocalDpi xmlns="" xmlns:a14="http://schemas.microsoft.com/office/drawing/2010/main" val="0"/>
                </a:ext>
              </a:extLst>
            </a:blip>
            <a:stretch>
              <a:fillRect/>
            </a:stretch>
          </p:blipFill>
          <p:spPr>
            <a:xfrm>
              <a:off x="2321317" y="1108790"/>
              <a:ext cx="360000" cy="360000"/>
            </a:xfrm>
            <a:prstGeom prst="roundRect">
              <a:avLst>
                <a:gd name="adj" fmla="val 16667"/>
              </a:avLst>
            </a:prstGeom>
            <a:grpFill/>
            <a:ln>
              <a:noFill/>
            </a:ln>
            <a:effectLst>
              <a:glow rad="228600">
                <a:schemeClr val="accent3">
                  <a:satMod val="175000"/>
                  <a:alpha val="40000"/>
                </a:schemeClr>
              </a:glow>
              <a:outerShdw blurRad="76200" dist="38100" dir="7800000" algn="tl" rotWithShape="0">
                <a:srgbClr val="000000">
                  <a:alpha val="40000"/>
                </a:srgbClr>
              </a:outerShdw>
              <a:reflection blurRad="6350" stA="50000" endA="295" endPos="92000" dist="1016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15" name="Image 14"/>
            <p:cNvPicPr preferRelativeResize="0">
              <a:picLocks/>
            </p:cNvPicPr>
            <p:nvPr/>
          </p:nvPicPr>
          <p:blipFill>
            <a:blip r:embed="rId10" cstate="print">
              <a:extLst>
                <a:ext uri="{28A0092B-C50C-407E-A947-70E740481C1C}">
                  <a14:useLocalDpi xmlns="" xmlns:a14="http://schemas.microsoft.com/office/drawing/2010/main" val="0"/>
                </a:ext>
              </a:extLst>
            </a:blip>
            <a:stretch>
              <a:fillRect/>
            </a:stretch>
          </p:blipFill>
          <p:spPr>
            <a:xfrm rot="1684475">
              <a:off x="3977628" y="4119222"/>
              <a:ext cx="360000" cy="360000"/>
            </a:xfrm>
            <a:prstGeom prst="roundRect">
              <a:avLst>
                <a:gd name="adj" fmla="val 16667"/>
              </a:avLst>
            </a:prstGeom>
            <a:grpFill/>
            <a:ln>
              <a:noFill/>
            </a:ln>
            <a:effectLst>
              <a:glow rad="228600">
                <a:schemeClr val="accent3">
                  <a:satMod val="175000"/>
                  <a:alpha val="40000"/>
                </a:schemeClr>
              </a:glow>
              <a:outerShdw blurRad="76200" dist="38100" dir="7800000" algn="tl" rotWithShape="0">
                <a:srgbClr val="000000">
                  <a:alpha val="40000"/>
                </a:srgbClr>
              </a:outerShdw>
              <a:reflection blurRad="6350" stA="50000" endA="295" endPos="92000" dist="1016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16" name="Image 15"/>
            <p:cNvPicPr preferRelativeResize="0">
              <a:picLocks/>
            </p:cNvPicPr>
            <p:nvPr/>
          </p:nvPicPr>
          <p:blipFill>
            <a:blip r:embed="rId11" cstate="print">
              <a:extLst>
                <a:ext uri="{28A0092B-C50C-407E-A947-70E740481C1C}">
                  <a14:useLocalDpi xmlns="" xmlns:a14="http://schemas.microsoft.com/office/drawing/2010/main" val="0"/>
                </a:ext>
              </a:extLst>
            </a:blip>
            <a:stretch>
              <a:fillRect/>
            </a:stretch>
          </p:blipFill>
          <p:spPr>
            <a:xfrm rot="2855814">
              <a:off x="2221562" y="4938085"/>
              <a:ext cx="360000" cy="360000"/>
            </a:xfrm>
            <a:prstGeom prst="roundRect">
              <a:avLst>
                <a:gd name="adj" fmla="val 16667"/>
              </a:avLst>
            </a:prstGeom>
            <a:grpFill/>
            <a:ln>
              <a:noFill/>
            </a:ln>
            <a:effectLst>
              <a:glow rad="228600">
                <a:schemeClr val="accent3">
                  <a:satMod val="175000"/>
                  <a:alpha val="40000"/>
                </a:schemeClr>
              </a:glow>
              <a:outerShdw blurRad="76200" dist="38100" dir="7800000" algn="tl" rotWithShape="0">
                <a:srgbClr val="000000">
                  <a:alpha val="40000"/>
                </a:srgbClr>
              </a:outerShdw>
              <a:reflection blurRad="6350" stA="50000" endA="295" endPos="92000" dist="1016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17" name="Image 16"/>
            <p:cNvPicPr preferRelativeResize="0">
              <a:picLocks/>
            </p:cNvPicPr>
            <p:nvPr/>
          </p:nvPicPr>
          <p:blipFill>
            <a:blip r:embed="rId12" cstate="print">
              <a:extLst>
                <a:ext uri="{28A0092B-C50C-407E-A947-70E740481C1C}">
                  <a14:useLocalDpi xmlns="" xmlns:a14="http://schemas.microsoft.com/office/drawing/2010/main" val="0"/>
                </a:ext>
              </a:extLst>
            </a:blip>
            <a:stretch>
              <a:fillRect/>
            </a:stretch>
          </p:blipFill>
          <p:spPr>
            <a:xfrm rot="1333659">
              <a:off x="3397435" y="1383782"/>
              <a:ext cx="360000" cy="360000"/>
            </a:xfrm>
            <a:prstGeom prst="roundRect">
              <a:avLst>
                <a:gd name="adj" fmla="val 16667"/>
              </a:avLst>
            </a:prstGeom>
            <a:grpFill/>
            <a:ln>
              <a:noFill/>
            </a:ln>
            <a:effectLst>
              <a:glow rad="228600">
                <a:schemeClr val="accent3">
                  <a:satMod val="175000"/>
                  <a:alpha val="40000"/>
                </a:schemeClr>
              </a:glow>
              <a:outerShdw blurRad="76200" dist="38100" dir="7800000" algn="tl" rotWithShape="0">
                <a:srgbClr val="000000">
                  <a:alpha val="40000"/>
                </a:srgbClr>
              </a:outerShdw>
              <a:reflection blurRad="6350" stA="50000" endA="295" endPos="92000" dist="1016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18" name="Image 17"/>
            <p:cNvPicPr preferRelativeResize="0">
              <a:picLocks/>
            </p:cNvPicPr>
            <p:nvPr/>
          </p:nvPicPr>
          <p:blipFill rotWithShape="1">
            <a:blip r:embed="rId13" cstate="print">
              <a:extLst>
                <a:ext uri="{28A0092B-C50C-407E-A947-70E740481C1C}">
                  <a14:useLocalDpi xmlns="" xmlns:a14="http://schemas.microsoft.com/office/drawing/2010/main" val="0"/>
                </a:ext>
              </a:extLst>
            </a:blip>
            <a:srcRect l="16581" r="14767"/>
            <a:stretch/>
          </p:blipFill>
          <p:spPr>
            <a:xfrm rot="899948">
              <a:off x="1321442" y="1329242"/>
              <a:ext cx="360000" cy="360000"/>
            </a:xfrm>
            <a:prstGeom prst="roundRect">
              <a:avLst>
                <a:gd name="adj" fmla="val 16667"/>
              </a:avLst>
            </a:prstGeom>
            <a:grpFill/>
            <a:ln>
              <a:noFill/>
            </a:ln>
            <a:effectLst>
              <a:glow rad="228600">
                <a:schemeClr val="accent3">
                  <a:satMod val="175000"/>
                  <a:alpha val="40000"/>
                </a:schemeClr>
              </a:glow>
              <a:outerShdw blurRad="76200" dist="38100" dir="7800000" algn="tl" rotWithShape="0">
                <a:srgbClr val="000000">
                  <a:alpha val="40000"/>
                </a:srgbClr>
              </a:outerShdw>
              <a:reflection blurRad="6350" stA="50000" endA="295" endPos="92000" dist="1016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19" name="Image 18"/>
            <p:cNvPicPr preferRelativeResize="0">
              <a:picLocks/>
            </p:cNvPicPr>
            <p:nvPr/>
          </p:nvPicPr>
          <p:blipFill>
            <a:blip r:embed="rId14" cstate="print">
              <a:extLst>
                <a:ext uri="{28A0092B-C50C-407E-A947-70E740481C1C}">
                  <a14:useLocalDpi xmlns="" xmlns:a14="http://schemas.microsoft.com/office/drawing/2010/main" val="0"/>
                </a:ext>
              </a:extLst>
            </a:blip>
            <a:stretch>
              <a:fillRect/>
            </a:stretch>
          </p:blipFill>
          <p:spPr>
            <a:xfrm rot="20025415">
              <a:off x="323528" y="2996326"/>
              <a:ext cx="360000" cy="360000"/>
            </a:xfrm>
            <a:prstGeom prst="roundRect">
              <a:avLst>
                <a:gd name="adj" fmla="val 16667"/>
              </a:avLst>
            </a:prstGeom>
            <a:grpFill/>
            <a:ln>
              <a:noFill/>
            </a:ln>
            <a:effectLst>
              <a:glow rad="228600">
                <a:schemeClr val="accent3">
                  <a:satMod val="175000"/>
                  <a:alpha val="40000"/>
                </a:schemeClr>
              </a:glow>
              <a:outerShdw blurRad="76200" dist="38100" dir="7800000" algn="tl" rotWithShape="0">
                <a:srgbClr val="000000">
                  <a:alpha val="40000"/>
                </a:srgbClr>
              </a:outerShdw>
              <a:reflection blurRad="6350" stA="50000" endA="295" endPos="92000" dist="1016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20" name="Image 19"/>
            <p:cNvPicPr>
              <a:picLocks noChangeAspect="1"/>
            </p:cNvPicPr>
            <p:nvPr/>
          </p:nvPicPr>
          <p:blipFill>
            <a:blip r:embed="rId15" cstate="print">
              <a:extLst>
                <a:ext uri="{28A0092B-C50C-407E-A947-70E740481C1C}">
                  <a14:useLocalDpi xmlns="" xmlns:a14="http://schemas.microsoft.com/office/drawing/2010/main" val="0"/>
                </a:ext>
              </a:extLst>
            </a:blip>
            <a:stretch>
              <a:fillRect/>
            </a:stretch>
          </p:blipFill>
          <p:spPr>
            <a:xfrm>
              <a:off x="4157628" y="2118156"/>
              <a:ext cx="360000" cy="296319"/>
            </a:xfrm>
            <a:prstGeom prst="roundRect">
              <a:avLst>
                <a:gd name="adj" fmla="val 8594"/>
              </a:avLst>
            </a:prstGeom>
            <a:grpFill/>
            <a:ln>
              <a:noFill/>
            </a:ln>
            <a:effectLst>
              <a:glow rad="228600">
                <a:schemeClr val="accent3">
                  <a:satMod val="175000"/>
                  <a:alpha val="40000"/>
                </a:schemeClr>
              </a:glow>
              <a:reflection blurRad="12700" stA="38000" endPos="28000" dist="5000" dir="5400000" sy="-100000" algn="bl" rotWithShape="0"/>
            </a:effectLst>
          </p:spPr>
        </p:pic>
        <p:pic>
          <p:nvPicPr>
            <p:cNvPr id="21" name="Image 20"/>
            <p:cNvPicPr>
              <a:picLocks noChangeAspect="1"/>
            </p:cNvPicPr>
            <p:nvPr/>
          </p:nvPicPr>
          <p:blipFill>
            <a:blip r:embed="rId16" cstate="print">
              <a:extLst>
                <a:ext uri="{28A0092B-C50C-407E-A947-70E740481C1C}">
                  <a14:useLocalDpi xmlns="" xmlns:a14="http://schemas.microsoft.com/office/drawing/2010/main" val="0"/>
                </a:ext>
              </a:extLst>
            </a:blip>
            <a:stretch>
              <a:fillRect/>
            </a:stretch>
          </p:blipFill>
          <p:spPr>
            <a:xfrm>
              <a:off x="515720" y="2054475"/>
              <a:ext cx="360000" cy="360000"/>
            </a:xfrm>
            <a:prstGeom prst="roundRect">
              <a:avLst>
                <a:gd name="adj" fmla="val 8594"/>
              </a:avLst>
            </a:prstGeom>
            <a:grpFill/>
            <a:ln>
              <a:noFill/>
            </a:ln>
            <a:effectLst>
              <a:glow rad="228600">
                <a:schemeClr val="accent3">
                  <a:satMod val="175000"/>
                  <a:alpha val="40000"/>
                </a:schemeClr>
              </a:glow>
              <a:reflection blurRad="12700" stA="38000" endPos="28000" dist="5000" dir="5400000" sy="-100000" algn="bl" rotWithShape="0"/>
            </a:effectLst>
          </p:spPr>
        </p:pic>
      </p:grpSp>
      <p:pic>
        <p:nvPicPr>
          <p:cNvPr id="1026" name="Picture 2"/>
          <p:cNvPicPr>
            <a:picLocks noChangeAspect="1" noChangeArrowheads="1"/>
          </p:cNvPicPr>
          <p:nvPr/>
        </p:nvPicPr>
        <p:blipFill>
          <a:blip r:embed="rId17" cstate="print"/>
          <a:srcRect/>
          <a:stretch>
            <a:fillRect/>
          </a:stretch>
        </p:blipFill>
        <p:spPr bwMode="auto">
          <a:xfrm>
            <a:off x="3419872" y="4653136"/>
            <a:ext cx="2917375" cy="2016000"/>
          </a:xfrm>
          <a:prstGeom prst="ellipse">
            <a:avLst/>
          </a:prstGeom>
          <a:ln>
            <a:noFill/>
          </a:ln>
          <a:effectLst>
            <a:softEdge rad="112500"/>
          </a:effectLst>
        </p:spPr>
      </p:pic>
      <p:pic>
        <p:nvPicPr>
          <p:cNvPr id="1027" name="Picture 3"/>
          <p:cNvPicPr>
            <a:picLocks noChangeAspect="1" noChangeArrowheads="1"/>
          </p:cNvPicPr>
          <p:nvPr/>
        </p:nvPicPr>
        <p:blipFill>
          <a:blip r:embed="rId18" cstate="print"/>
          <a:srcRect/>
          <a:stretch>
            <a:fillRect/>
          </a:stretch>
        </p:blipFill>
        <p:spPr bwMode="auto">
          <a:xfrm>
            <a:off x="-1" y="4653135"/>
            <a:ext cx="3650250" cy="1944000"/>
          </a:xfrm>
          <a:prstGeom prst="ellipse">
            <a:avLst/>
          </a:prstGeom>
          <a:ln>
            <a:noFill/>
          </a:ln>
          <a:effectLst>
            <a:softEdge rad="112500"/>
          </a:effectLst>
        </p:spPr>
      </p:pic>
      <p:pic>
        <p:nvPicPr>
          <p:cNvPr id="24" name="Picture 2" descr="C:\Users\centresuivi\Pictures\001.PNG"/>
          <p:cNvPicPr>
            <a:picLocks noChangeAspect="1" noChangeArrowheads="1"/>
          </p:cNvPicPr>
          <p:nvPr/>
        </p:nvPicPr>
        <p:blipFill>
          <a:blip r:embed="rId19" cstate="print"/>
          <a:srcRect/>
          <a:stretch>
            <a:fillRect/>
          </a:stretch>
        </p:blipFill>
        <p:spPr bwMode="auto">
          <a:xfrm>
            <a:off x="-1" y="6419850"/>
            <a:ext cx="1831304" cy="540000"/>
          </a:xfrm>
          <a:prstGeom prst="rect">
            <a:avLst/>
          </a:prstGeom>
          <a:noFill/>
        </p:spPr>
      </p:pic>
      <p:sp>
        <p:nvSpPr>
          <p:cNvPr id="25" name="Espace réservé du numéro de diapositive 24"/>
          <p:cNvSpPr>
            <a:spLocks noGrp="1"/>
          </p:cNvSpPr>
          <p:nvPr>
            <p:ph type="sldNum" sz="quarter" idx="12"/>
          </p:nvPr>
        </p:nvSpPr>
        <p:spPr/>
        <p:txBody>
          <a:bodyPr/>
          <a:lstStyle/>
          <a:p>
            <a:fld id="{DA5A2D85-ACF1-4B45-88E1-30DE5B53E683}"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2" name="Group 9"/>
          <p:cNvGrpSpPr/>
          <p:nvPr/>
        </p:nvGrpSpPr>
        <p:grpSpPr>
          <a:xfrm>
            <a:off x="89452" y="-118221"/>
            <a:ext cx="9144001" cy="971661"/>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sp>
        <p:nvSpPr>
          <p:cNvPr id="7" name="Shape 170"/>
          <p:cNvSpPr txBox="1">
            <a:spLocks noGrp="1"/>
          </p:cNvSpPr>
          <p:nvPr>
            <p:ph type="title"/>
          </p:nvPr>
        </p:nvSpPr>
        <p:spPr>
          <a:xfrm>
            <a:off x="0" y="-11402"/>
            <a:ext cx="9144000" cy="580746"/>
          </a:xfrm>
          <a:prstGeom prst="rect">
            <a:avLst/>
          </a:prstGeom>
        </p:spPr>
        <p:style>
          <a:lnRef idx="1">
            <a:schemeClr val="accent3"/>
          </a:lnRef>
          <a:fillRef idx="2">
            <a:schemeClr val="accent3"/>
          </a:fillRef>
          <a:effectRef idx="1">
            <a:schemeClr val="accent3"/>
          </a:effectRef>
          <a:fontRef idx="minor">
            <a:schemeClr val="dk1"/>
          </a:fontRef>
        </p:style>
        <p:txBody>
          <a:bodyPr lIns="91425" tIns="91425" rIns="91425" bIns="91425" anchor="t" anchorCtr="0">
            <a:noAutofit/>
          </a:bodyPr>
          <a:lstStyle/>
          <a:p>
            <a:pPr algn="r" rtl="1"/>
            <a:r>
              <a:rPr lang="ar-SA" sz="2800" b="1" dirty="0" smtClean="0">
                <a:solidFill>
                  <a:schemeClr val="tx1"/>
                </a:solidFill>
                <a:latin typeface="Arial Unicode MS" pitchFamily="34" charset="-128"/>
                <a:ea typeface="Arial Unicode MS" pitchFamily="34" charset="-128"/>
                <a:cs typeface="Arial Unicode MS" pitchFamily="34" charset="-128"/>
              </a:rPr>
              <a:t> </a:t>
            </a:r>
            <a:r>
              <a:rPr lang="ar-SA" sz="2000" b="1" dirty="0" smtClean="0">
                <a:solidFill>
                  <a:schemeClr val="tx1"/>
                </a:solidFill>
                <a:latin typeface="Arial Unicode MS" pitchFamily="34" charset="-128"/>
                <a:ea typeface="Arial Unicode MS" pitchFamily="34" charset="-128"/>
                <a:cs typeface="Arial Unicode MS" pitchFamily="34" charset="-128"/>
              </a:rPr>
              <a:t>المؤسسات التي شملها المسح   </a:t>
            </a:r>
            <a:r>
              <a:rPr lang="fr-FR" sz="2000" b="1" dirty="0" smtClean="0">
                <a:solidFill>
                  <a:schemeClr val="tx1"/>
                </a:solidFill>
                <a:latin typeface="Arial Unicode MS" pitchFamily="34" charset="-128"/>
                <a:ea typeface="Arial Unicode MS" pitchFamily="34" charset="-128"/>
                <a:cs typeface="Arial Unicode MS" pitchFamily="34" charset="-128"/>
              </a:rPr>
              <a:t>           </a:t>
            </a:r>
            <a:r>
              <a:rPr lang="ar-SA" sz="2000" b="1" dirty="0" smtClean="0">
                <a:solidFill>
                  <a:schemeClr val="tx1"/>
                </a:solidFill>
                <a:latin typeface="Arial Unicode MS" pitchFamily="34" charset="-128"/>
                <a:ea typeface="Arial Unicode MS" pitchFamily="34" charset="-128"/>
                <a:cs typeface="Arial Unicode MS" pitchFamily="34" charset="-128"/>
              </a:rPr>
              <a:t>      </a:t>
            </a:r>
            <a:r>
              <a:rPr lang="fr-FR" sz="2000" b="1" dirty="0" smtClean="0">
                <a:solidFill>
                  <a:schemeClr val="tx1"/>
                </a:solidFill>
                <a:latin typeface="Arial Unicode MS" pitchFamily="34" charset="-128"/>
                <a:ea typeface="Arial Unicode MS" pitchFamily="34" charset="-128"/>
                <a:cs typeface="Arial Unicode MS" pitchFamily="34" charset="-128"/>
              </a:rPr>
              <a:t> </a:t>
            </a:r>
            <a:r>
              <a:rPr lang="ar-SA" sz="2000" b="1" dirty="0" smtClean="0">
                <a:solidFill>
                  <a:schemeClr val="tx1"/>
                </a:solidFill>
                <a:latin typeface="Arial Unicode MS" pitchFamily="34" charset="-128"/>
                <a:ea typeface="Arial Unicode MS" pitchFamily="34" charset="-128"/>
                <a:cs typeface="Arial Unicode MS" pitchFamily="34" charset="-128"/>
              </a:rPr>
              <a:t>  </a:t>
            </a:r>
            <a:r>
              <a:rPr lang="fr-FR" sz="2000" b="1" dirty="0" smtClean="0">
                <a:solidFill>
                  <a:schemeClr val="tx1"/>
                </a:solidFill>
                <a:latin typeface="Arial Unicode MS" pitchFamily="34" charset="-128"/>
                <a:ea typeface="Arial Unicode MS" pitchFamily="34" charset="-128"/>
                <a:cs typeface="Arial Unicode MS" pitchFamily="34" charset="-128"/>
              </a:rPr>
              <a:t> </a:t>
            </a:r>
            <a:r>
              <a:rPr lang="ar-SA" sz="2000" b="1" dirty="0" smtClean="0">
                <a:solidFill>
                  <a:schemeClr val="tx1"/>
                </a:solidFill>
                <a:latin typeface="Arial Unicode MS" pitchFamily="34" charset="-128"/>
                <a:ea typeface="Arial Unicode MS" pitchFamily="34" charset="-128"/>
                <a:cs typeface="Arial Unicode MS" pitchFamily="34" charset="-128"/>
              </a:rPr>
              <a:t>    </a:t>
            </a:r>
            <a:r>
              <a:rPr lang="fr-FR" sz="2000" b="1" dirty="0" smtClean="0">
                <a:solidFill>
                  <a:schemeClr val="tx1"/>
                </a:solidFill>
                <a:latin typeface="Arial Unicode MS" pitchFamily="34" charset="-128"/>
                <a:ea typeface="Arial Unicode MS" pitchFamily="34" charset="-128"/>
                <a:cs typeface="Arial Unicode MS" pitchFamily="34" charset="-128"/>
              </a:rPr>
              <a:t> </a:t>
            </a:r>
            <a:r>
              <a:rPr lang="fr-FR" sz="2000" b="1" dirty="0" smtClean="0">
                <a:latin typeface="Times New Roman" pitchFamily="18" charset="0"/>
                <a:cs typeface="Times New Roman" pitchFamily="18" charset="0"/>
              </a:rPr>
              <a:t>Les organes couverts par l’enquête </a:t>
            </a:r>
            <a:r>
              <a:rPr lang="fr-FR" sz="2000" dirty="0" smtClean="0"/>
              <a:t/>
            </a:r>
            <a:br>
              <a:rPr lang="fr-FR" sz="2000" dirty="0" smtClean="0"/>
            </a:br>
            <a:r>
              <a:rPr lang="ar-AE" sz="4000" b="1" dirty="0">
                <a:solidFill>
                  <a:srgbClr val="016794"/>
                </a:solidFill>
                <a:latin typeface="Arial" panose="020B0604020202020204" pitchFamily="34" charset="0"/>
                <a:cs typeface="Arial" panose="020B0604020202020204" pitchFamily="34" charset="0"/>
              </a:rPr>
              <a:t/>
            </a:r>
            <a:br>
              <a:rPr lang="ar-AE" sz="4000" b="1" dirty="0">
                <a:solidFill>
                  <a:srgbClr val="016794"/>
                </a:solidFill>
                <a:latin typeface="Arial" panose="020B0604020202020204" pitchFamily="34" charset="0"/>
                <a:cs typeface="Arial" panose="020B0604020202020204" pitchFamily="34" charset="0"/>
              </a:rPr>
            </a:br>
            <a:endParaRPr lang="ar-AE" sz="4000" b="1" dirty="0">
              <a:solidFill>
                <a:srgbClr val="016794"/>
              </a:solidFill>
              <a:latin typeface="Arial" panose="020B0604020202020204" pitchFamily="34" charset="0"/>
              <a:cs typeface="Arial" panose="020B0604020202020204" pitchFamily="34" charset="0"/>
            </a:endParaRPr>
          </a:p>
        </p:txBody>
      </p:sp>
      <p:sp>
        <p:nvSpPr>
          <p:cNvPr id="10" name="Ellipse 9"/>
          <p:cNvSpPr/>
          <p:nvPr/>
        </p:nvSpPr>
        <p:spPr>
          <a:xfrm>
            <a:off x="4857752" y="0"/>
            <a:ext cx="576064" cy="476672"/>
          </a:xfrm>
          <a:prstGeom prst="ellipse">
            <a:avLst/>
          </a:prstGeom>
          <a:blipFill dpi="0" rotWithShape="1">
            <a:blip r:embed="rId5"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space réservé du numéro de diapositive 13"/>
          <p:cNvSpPr>
            <a:spLocks noGrp="1"/>
          </p:cNvSpPr>
          <p:nvPr>
            <p:ph type="sldNum" sz="quarter" idx="12"/>
          </p:nvPr>
        </p:nvSpPr>
        <p:spPr/>
        <p:txBody>
          <a:bodyPr/>
          <a:lstStyle/>
          <a:p>
            <a:fld id="{DA5A2D85-ACF1-4B45-88E1-30DE5B53E683}" type="slidenum">
              <a:rPr lang="fr-FR" smtClean="0"/>
              <a:pPr/>
              <a:t>10</a:t>
            </a:fld>
            <a:endParaRPr lang="fr-FR"/>
          </a:p>
        </p:txBody>
      </p:sp>
      <p:sp>
        <p:nvSpPr>
          <p:cNvPr id="13" name="Organigramme : Alternative 12"/>
          <p:cNvSpPr/>
          <p:nvPr/>
        </p:nvSpPr>
        <p:spPr>
          <a:xfrm>
            <a:off x="0" y="620688"/>
            <a:ext cx="4932040" cy="6237312"/>
          </a:xfrm>
          <a:prstGeom prst="flowChartAlternateProcess">
            <a:avLst/>
          </a:prstGeom>
          <a:scene3d>
            <a:camera prst="orthographicFront"/>
            <a:lightRig rig="threePt" dir="t"/>
          </a:scene3d>
          <a:sp3d>
            <a:bevelT w="444500" h="317500"/>
          </a:sp3d>
        </p:spPr>
        <p:style>
          <a:lnRef idx="1">
            <a:schemeClr val="accent3"/>
          </a:lnRef>
          <a:fillRef idx="2">
            <a:schemeClr val="accent3"/>
          </a:fillRef>
          <a:effectRef idx="1">
            <a:schemeClr val="accent3"/>
          </a:effectRef>
          <a:fontRef idx="minor">
            <a:schemeClr val="dk1"/>
          </a:fontRef>
        </p:style>
        <p:txBody>
          <a:bodyPr rtlCol="0" anchor="ctr"/>
          <a:lstStyle/>
          <a:p>
            <a:r>
              <a:rPr lang="fr-FR" b="1" dirty="0" smtClean="0">
                <a:solidFill>
                  <a:srgbClr val="C00000"/>
                </a:solidFill>
              </a:rPr>
              <a:t>L'enquête a porté sur 237 médias et organisations de presse répartis comme suit: </a:t>
            </a:r>
          </a:p>
          <a:p>
            <a:r>
              <a:rPr lang="fr-FR" b="1" dirty="0" smtClean="0"/>
              <a:t>- </a:t>
            </a:r>
            <a:r>
              <a:rPr lang="fr-FR" sz="1900" b="1" dirty="0" smtClean="0"/>
              <a:t>03 médias publics</a:t>
            </a:r>
          </a:p>
          <a:p>
            <a:r>
              <a:rPr lang="fr-FR" sz="1900" b="1" dirty="0" smtClean="0"/>
              <a:t>- 08 chaînes audiovisuelles privées</a:t>
            </a:r>
          </a:p>
          <a:p>
            <a:r>
              <a:rPr lang="fr-FR" sz="1900" b="1" dirty="0" smtClean="0"/>
              <a:t>-51 Médias multimédias (c'est-à-dire qui possèdent au moins un site Web et un journal, et peuvent inclure une station radio, une chaîne ou une agence de production.</a:t>
            </a:r>
          </a:p>
          <a:p>
            <a:r>
              <a:rPr lang="fr-FR" sz="1900" b="1" dirty="0" smtClean="0"/>
              <a:t>- 122 sites Web</a:t>
            </a:r>
          </a:p>
          <a:p>
            <a:r>
              <a:rPr lang="fr-FR" sz="1900" b="1" dirty="0" smtClean="0"/>
              <a:t>- 22 journaux papier</a:t>
            </a:r>
          </a:p>
          <a:p>
            <a:r>
              <a:rPr lang="fr-FR" sz="1900" b="1" dirty="0" smtClean="0"/>
              <a:t>- 19 organismes de presse</a:t>
            </a:r>
          </a:p>
          <a:p>
            <a:r>
              <a:rPr lang="fr-FR" sz="1900" b="1" dirty="0" smtClean="0"/>
              <a:t>- 08 agences de production audiovisuelle</a:t>
            </a:r>
          </a:p>
          <a:p>
            <a:r>
              <a:rPr lang="fr-FR" sz="1900" b="1" dirty="0" smtClean="0"/>
              <a:t>- 04 plateformes électroniques</a:t>
            </a:r>
          </a:p>
          <a:p>
            <a:r>
              <a:rPr lang="fr-FR" sz="1900" b="1" dirty="0" smtClean="0"/>
              <a:t>- 41 correspondants internationaux</a:t>
            </a:r>
          </a:p>
          <a:p>
            <a:r>
              <a:rPr lang="fr-FR" sz="1900" b="1" dirty="0" smtClean="0"/>
              <a:t>02 Représentations d’agences d'accès conditionnel</a:t>
            </a:r>
          </a:p>
        </p:txBody>
      </p:sp>
      <p:sp>
        <p:nvSpPr>
          <p:cNvPr id="15" name="Organigramme : Alternative 14"/>
          <p:cNvSpPr/>
          <p:nvPr/>
        </p:nvSpPr>
        <p:spPr>
          <a:xfrm>
            <a:off x="4932040" y="548680"/>
            <a:ext cx="4211960" cy="6309320"/>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algn="r" rtl="1">
              <a:defRPr/>
            </a:pPr>
            <a:r>
              <a:rPr lang="ar-SA" sz="2000" b="1" dirty="0" smtClean="0">
                <a:solidFill>
                  <a:srgbClr val="C00000"/>
                </a:solidFill>
                <a:latin typeface="Arial Unicode MS" pitchFamily="34" charset="-128"/>
                <a:ea typeface="Arial Unicode MS" pitchFamily="34" charset="-128"/>
                <a:cs typeface="Arial Unicode MS" pitchFamily="34" charset="-128"/>
              </a:rPr>
              <a:t>شمل المسح 237 وسيلة إعلام و هيئة صحفية موزعة </a:t>
            </a:r>
            <a:r>
              <a:rPr lang="ar-SA" sz="2000" b="1" dirty="0" err="1" smtClean="0">
                <a:solidFill>
                  <a:srgbClr val="C00000"/>
                </a:solidFill>
                <a:latin typeface="Arial Unicode MS" pitchFamily="34" charset="-128"/>
                <a:ea typeface="Arial Unicode MS" pitchFamily="34" charset="-128"/>
                <a:cs typeface="Arial Unicode MS" pitchFamily="34" charset="-128"/>
              </a:rPr>
              <a:t>كالتالي :</a:t>
            </a:r>
            <a:endParaRPr lang="ar-SA" sz="2000" b="1" dirty="0" smtClean="0">
              <a:solidFill>
                <a:srgbClr val="000000"/>
              </a:solidFill>
              <a:latin typeface="Arial Unicode MS" pitchFamily="34" charset="-128"/>
              <a:ea typeface="Arial Unicode MS" pitchFamily="34" charset="-128"/>
              <a:cs typeface="Arial Unicode MS" pitchFamily="34" charset="-128"/>
            </a:endParaRPr>
          </a:p>
          <a:p>
            <a:pPr algn="r" rtl="1">
              <a:defRPr/>
            </a:pPr>
            <a:r>
              <a:rPr lang="ar-SA" sz="2000" b="1" dirty="0" smtClean="0">
                <a:solidFill>
                  <a:srgbClr val="000000"/>
                </a:solidFill>
                <a:latin typeface="Arial Unicode MS" pitchFamily="34" charset="-128"/>
                <a:ea typeface="Arial Unicode MS" pitchFamily="34" charset="-128"/>
                <a:cs typeface="Arial Unicode MS" pitchFamily="34" charset="-128"/>
              </a:rPr>
              <a:t>- 03  مؤسسات إعلامية عمومية</a:t>
            </a:r>
          </a:p>
          <a:p>
            <a:pPr algn="r" rtl="1">
              <a:defRPr/>
            </a:pPr>
            <a:r>
              <a:rPr lang="ar-SA" sz="2000" b="1" dirty="0" smtClean="0">
                <a:solidFill>
                  <a:srgbClr val="000000"/>
                </a:solidFill>
                <a:latin typeface="Arial Unicode MS" pitchFamily="34" charset="-128"/>
                <a:ea typeface="Arial Unicode MS" pitchFamily="34" charset="-128"/>
                <a:cs typeface="Arial Unicode MS" pitchFamily="34" charset="-128"/>
              </a:rPr>
              <a:t>- 08 قنوات سمعية بصرية خاصة </a:t>
            </a:r>
          </a:p>
          <a:p>
            <a:pPr algn="r" rtl="1">
              <a:defRPr/>
            </a:pPr>
            <a:r>
              <a:rPr lang="ar-SA" sz="2000" b="1" dirty="0" smtClean="0">
                <a:solidFill>
                  <a:srgbClr val="000000"/>
                </a:solidFill>
                <a:latin typeface="Arial Unicode MS" pitchFamily="34" charset="-128"/>
                <a:ea typeface="Arial Unicode MS" pitchFamily="34" charset="-128"/>
                <a:cs typeface="Arial Unicode MS" pitchFamily="34" charset="-128"/>
              </a:rPr>
              <a:t>- 51 وسيلة إعلامية متعددة الوسائط( أي التي تشمل على الأقل موقعا وجريدة وقد تضم إلى جانبهما إذاعة أو قناة أو وكالة </a:t>
            </a:r>
            <a:r>
              <a:rPr lang="ar-SA" sz="2000" b="1" dirty="0" err="1" smtClean="0">
                <a:solidFill>
                  <a:srgbClr val="000000"/>
                </a:solidFill>
                <a:latin typeface="Arial Unicode MS" pitchFamily="34" charset="-128"/>
                <a:ea typeface="Arial Unicode MS" pitchFamily="34" charset="-128"/>
                <a:cs typeface="Arial Unicode MS" pitchFamily="34" charset="-128"/>
              </a:rPr>
              <a:t>إنتاج.</a:t>
            </a:r>
            <a:r>
              <a:rPr lang="ar-SA" sz="2000" b="1" dirty="0" smtClean="0">
                <a:solidFill>
                  <a:srgbClr val="000000"/>
                </a:solidFill>
                <a:latin typeface="Arial Unicode MS" pitchFamily="34" charset="-128"/>
                <a:ea typeface="Arial Unicode MS" pitchFamily="34" charset="-128"/>
                <a:cs typeface="Arial Unicode MS" pitchFamily="34" charset="-128"/>
              </a:rPr>
              <a:t> </a:t>
            </a:r>
            <a:r>
              <a:rPr lang="ar-SA" sz="2000" b="1" dirty="0" err="1" smtClean="0">
                <a:solidFill>
                  <a:srgbClr val="000000"/>
                </a:solidFill>
                <a:latin typeface="Arial Unicode MS" pitchFamily="34" charset="-128"/>
                <a:ea typeface="Arial Unicode MS" pitchFamily="34" charset="-128"/>
                <a:cs typeface="Arial Unicode MS" pitchFamily="34" charset="-128"/>
              </a:rPr>
              <a:t>.</a:t>
            </a:r>
            <a:r>
              <a:rPr lang="ar-SA" sz="2000" b="1" dirty="0" smtClean="0">
                <a:solidFill>
                  <a:srgbClr val="000000"/>
                </a:solidFill>
                <a:latin typeface="Arial Unicode MS" pitchFamily="34" charset="-128"/>
                <a:ea typeface="Arial Unicode MS" pitchFamily="34" charset="-128"/>
                <a:cs typeface="Arial Unicode MS" pitchFamily="34" charset="-128"/>
              </a:rPr>
              <a:t> </a:t>
            </a:r>
            <a:r>
              <a:rPr lang="ar-SA" sz="2000" b="1" dirty="0" err="1" smtClean="0">
                <a:solidFill>
                  <a:srgbClr val="000000"/>
                </a:solidFill>
                <a:latin typeface="Arial Unicode MS" pitchFamily="34" charset="-128"/>
                <a:ea typeface="Arial Unicode MS" pitchFamily="34" charset="-128"/>
                <a:cs typeface="Arial Unicode MS" pitchFamily="34" charset="-128"/>
              </a:rPr>
              <a:t>)</a:t>
            </a:r>
            <a:endParaRPr lang="ar-SA" sz="2000" b="1" dirty="0" smtClean="0">
              <a:solidFill>
                <a:srgbClr val="000000"/>
              </a:solidFill>
              <a:latin typeface="Arial Unicode MS" pitchFamily="34" charset="-128"/>
              <a:ea typeface="Arial Unicode MS" pitchFamily="34" charset="-128"/>
              <a:cs typeface="Arial Unicode MS" pitchFamily="34" charset="-128"/>
            </a:endParaRPr>
          </a:p>
          <a:p>
            <a:pPr algn="r" rtl="1">
              <a:defRPr/>
            </a:pPr>
            <a:r>
              <a:rPr lang="ar-SA" sz="2000" b="1" dirty="0" smtClean="0">
                <a:solidFill>
                  <a:srgbClr val="000000"/>
                </a:solidFill>
                <a:latin typeface="Arial Unicode MS" pitchFamily="34" charset="-128"/>
                <a:ea typeface="Arial Unicode MS" pitchFamily="34" charset="-128"/>
                <a:cs typeface="Arial Unicode MS" pitchFamily="34" charset="-128"/>
              </a:rPr>
              <a:t>- 122 موقعا إلكترونيا</a:t>
            </a:r>
          </a:p>
          <a:p>
            <a:pPr marL="457200" indent="-457200" algn="r" rtl="1">
              <a:defRPr/>
            </a:pPr>
            <a:r>
              <a:rPr lang="ar-SA" sz="2000" b="1" dirty="0" smtClean="0">
                <a:solidFill>
                  <a:srgbClr val="000000"/>
                </a:solidFill>
                <a:latin typeface="Arial Unicode MS" pitchFamily="34" charset="-128"/>
                <a:ea typeface="Arial Unicode MS" pitchFamily="34" charset="-128"/>
                <a:cs typeface="Arial Unicode MS" pitchFamily="34" charset="-128"/>
              </a:rPr>
              <a:t>- 22 صحيفة ورقية </a:t>
            </a:r>
          </a:p>
          <a:p>
            <a:pPr marL="457200" indent="-457200" algn="r" rtl="1">
              <a:defRPr/>
            </a:pPr>
            <a:r>
              <a:rPr lang="ar-SA" sz="2000" b="1" dirty="0" smtClean="0">
                <a:solidFill>
                  <a:srgbClr val="000000"/>
                </a:solidFill>
                <a:latin typeface="Arial Unicode MS" pitchFamily="34" charset="-128"/>
                <a:ea typeface="Arial Unicode MS" pitchFamily="34" charset="-128"/>
                <a:cs typeface="Arial Unicode MS" pitchFamily="34" charset="-128"/>
              </a:rPr>
              <a:t>- 19 هيئة صحفية </a:t>
            </a:r>
          </a:p>
          <a:p>
            <a:pPr marL="457200" indent="-457200" algn="r" rtl="1">
              <a:defRPr/>
            </a:pPr>
            <a:r>
              <a:rPr lang="ar-SA" sz="2000" b="1" dirty="0" smtClean="0">
                <a:solidFill>
                  <a:srgbClr val="000000"/>
                </a:solidFill>
                <a:latin typeface="Arial Unicode MS" pitchFamily="34" charset="-128"/>
                <a:ea typeface="Arial Unicode MS" pitchFamily="34" charset="-128"/>
                <a:cs typeface="Arial Unicode MS" pitchFamily="34" charset="-128"/>
              </a:rPr>
              <a:t>- 08 وكالات إنتاج سمعي بصري </a:t>
            </a:r>
          </a:p>
          <a:p>
            <a:pPr marL="457200" indent="-457200" algn="r" rtl="1">
              <a:defRPr/>
            </a:pPr>
            <a:r>
              <a:rPr lang="ar-SA" sz="2000" b="1" dirty="0" smtClean="0">
                <a:solidFill>
                  <a:srgbClr val="000000"/>
                </a:solidFill>
                <a:latin typeface="Arial Unicode MS" pitchFamily="34" charset="-128"/>
                <a:ea typeface="Arial Unicode MS" pitchFamily="34" charset="-128"/>
                <a:cs typeface="Arial Unicode MS" pitchFamily="34" charset="-128"/>
              </a:rPr>
              <a:t>- 04 منصات الكترونية</a:t>
            </a:r>
          </a:p>
          <a:p>
            <a:pPr marL="457200" indent="-457200" algn="r" rtl="1">
              <a:defRPr/>
            </a:pPr>
            <a:r>
              <a:rPr lang="ar-SA" sz="2000" b="1" dirty="0" smtClean="0">
                <a:solidFill>
                  <a:srgbClr val="000000"/>
                </a:solidFill>
                <a:latin typeface="Arial Unicode MS" pitchFamily="34" charset="-128"/>
                <a:ea typeface="Arial Unicode MS" pitchFamily="34" charset="-128"/>
                <a:cs typeface="Arial Unicode MS" pitchFamily="34" charset="-128"/>
              </a:rPr>
              <a:t>- 41 مراسلا دوليا</a:t>
            </a:r>
            <a:endParaRPr lang="fr-FR" sz="2000" b="1" dirty="0" smtClean="0">
              <a:solidFill>
                <a:srgbClr val="000000"/>
              </a:solidFill>
              <a:latin typeface="Arial Unicode MS" pitchFamily="34" charset="-128"/>
              <a:ea typeface="Arial Unicode MS" pitchFamily="34" charset="-128"/>
              <a:cs typeface="Arial Unicode MS" pitchFamily="34" charset="-128"/>
            </a:endParaRPr>
          </a:p>
          <a:p>
            <a:pPr algn="r" rtl="1">
              <a:buFontTx/>
              <a:buChar char="-"/>
              <a:defRPr/>
            </a:pPr>
            <a:r>
              <a:rPr lang="ar-SA" sz="2000" b="1" dirty="0" smtClean="0">
                <a:solidFill>
                  <a:srgbClr val="000000"/>
                </a:solidFill>
                <a:latin typeface="Arial Unicode MS" pitchFamily="34" charset="-128"/>
                <a:ea typeface="Arial Unicode MS" pitchFamily="34" charset="-128"/>
                <a:cs typeface="Arial Unicode MS" pitchFamily="34" charset="-128"/>
              </a:rPr>
              <a:t>02 </a:t>
            </a:r>
            <a:r>
              <a:rPr lang="ar-SA" sz="2000" b="1" dirty="0" err="1" smtClean="0">
                <a:solidFill>
                  <a:srgbClr val="000000"/>
                </a:solidFill>
                <a:latin typeface="Arial Unicode MS" pitchFamily="34" charset="-128"/>
                <a:ea typeface="Arial Unicode MS" pitchFamily="34" charset="-128"/>
                <a:cs typeface="Arial Unicode MS" pitchFamily="34" charset="-128"/>
              </a:rPr>
              <a:t>ممثلية</a:t>
            </a:r>
            <a:r>
              <a:rPr lang="ar-SA" sz="2000" b="1" dirty="0" smtClean="0">
                <a:solidFill>
                  <a:srgbClr val="000000"/>
                </a:solidFill>
                <a:latin typeface="Arial Unicode MS" pitchFamily="34" charset="-128"/>
                <a:ea typeface="Arial Unicode MS" pitchFamily="34" charset="-128"/>
                <a:cs typeface="Arial Unicode MS" pitchFamily="34" charset="-128"/>
              </a:rPr>
              <a:t> وكالات النفاذ المشروط</a:t>
            </a:r>
            <a:endParaRPr lang="fr-FR" sz="2000" b="1" dirty="0" smtClean="0">
              <a:solidFill>
                <a:srgbClr val="000000"/>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 xmlns:p14="http://schemas.microsoft.com/office/powerpoint/2010/main" val="341633139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276872"/>
            <a:ext cx="9143999"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rtl="1"/>
            <a:r>
              <a:rPr lang="ar-SA" sz="6000" b="1" dirty="0"/>
              <a:t>نتائج </a:t>
            </a:r>
            <a:r>
              <a:rPr lang="ar-SA" sz="6000" b="1" dirty="0" smtClean="0"/>
              <a:t>المسح</a:t>
            </a:r>
          </a:p>
          <a:p>
            <a:pPr algn="ctr" rtl="1"/>
            <a:r>
              <a:rPr lang="fr-FR" sz="6000" b="1" dirty="0" smtClean="0"/>
              <a:t>Résultats de </a:t>
            </a:r>
            <a:r>
              <a:rPr lang="fr-FR" sz="6000" b="1" dirty="0"/>
              <a:t>l’enquête</a:t>
            </a:r>
            <a:endParaRPr lang="fr-FR" sz="6000" dirty="0"/>
          </a:p>
          <a:p>
            <a:pPr algn="ctr" rtl="1"/>
            <a:r>
              <a:rPr lang="ar-SA" sz="6000" b="1" dirty="0" smtClean="0"/>
              <a:t> </a:t>
            </a:r>
            <a:endParaRPr lang="fr-FR" sz="6000" b="1" dirty="0"/>
          </a:p>
        </p:txBody>
      </p:sp>
      <p:pic>
        <p:nvPicPr>
          <p:cNvPr id="3" name="Picture 2" descr="C:\Users\centresuivi\Pictures\001.PNG"/>
          <p:cNvPicPr>
            <a:picLocks noChangeAspect="1" noChangeArrowheads="1"/>
          </p:cNvPicPr>
          <p:nvPr/>
        </p:nvPicPr>
        <p:blipFill>
          <a:blip r:embed="rId2" cstate="print"/>
          <a:srcRect/>
          <a:stretch>
            <a:fillRect/>
          </a:stretch>
        </p:blipFill>
        <p:spPr bwMode="auto">
          <a:xfrm>
            <a:off x="0" y="6237312"/>
            <a:ext cx="2123728" cy="620688"/>
          </a:xfrm>
          <a:prstGeom prst="rect">
            <a:avLst/>
          </a:prstGeom>
          <a:noFill/>
        </p:spPr>
      </p:pic>
      <p:sp>
        <p:nvSpPr>
          <p:cNvPr id="5" name="Espace réservé du numéro de diapositive 4"/>
          <p:cNvSpPr>
            <a:spLocks noGrp="1"/>
          </p:cNvSpPr>
          <p:nvPr>
            <p:ph type="sldNum" sz="quarter" idx="12"/>
          </p:nvPr>
        </p:nvSpPr>
        <p:spPr/>
        <p:txBody>
          <a:bodyPr/>
          <a:lstStyle/>
          <a:p>
            <a:fld id="{DA5A2D85-ACF1-4B45-88E1-30DE5B53E683}" type="slidenum">
              <a:rPr lang="fr-FR" smtClean="0"/>
              <a:pPr/>
              <a:t>11</a:t>
            </a:fld>
            <a:endParaRPr lang="fr-FR"/>
          </a:p>
        </p:txBody>
      </p:sp>
    </p:spTree>
    <p:extLst>
      <p:ext uri="{BB962C8B-B14F-4D97-AF65-F5344CB8AC3E}">
        <p14:creationId xmlns="" xmlns:p14="http://schemas.microsoft.com/office/powerpoint/2010/main" val="2250907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rtl="1">
              <a:spcBef>
                <a:spcPct val="0"/>
              </a:spcBef>
            </a:pPr>
            <a:r>
              <a:rPr lang="ar-SA" altLang="fr-FR" sz="2000" b="1" dirty="0" smtClean="0"/>
              <a:t>المجموع الكلي للعمال في قطاع الإعلام</a:t>
            </a:r>
            <a:r>
              <a:rPr lang="fr-FR" altLang="fr-FR" sz="2000" b="1" dirty="0" smtClean="0"/>
              <a:t> </a:t>
            </a:r>
            <a:r>
              <a:rPr lang="ar-SA" altLang="fr-FR" sz="2000" b="1" dirty="0" smtClean="0"/>
              <a:t>    </a:t>
            </a:r>
            <a:r>
              <a:rPr lang="fr-FR" altLang="fr-FR" sz="2000" b="1" dirty="0" smtClean="0"/>
              <a:t>        </a:t>
            </a:r>
            <a:r>
              <a:rPr lang="ar-SA" altLang="fr-FR" sz="2000" b="1" dirty="0" smtClean="0"/>
              <a:t> </a:t>
            </a:r>
            <a:r>
              <a:rPr lang="fr-FR" sz="2000" b="1" dirty="0" smtClean="0">
                <a:latin typeface="Times New Roman" pitchFamily="18" charset="0"/>
                <a:cs typeface="Times New Roman" pitchFamily="18" charset="0"/>
              </a:rPr>
              <a:t>Total des employés dans le secteur des media</a:t>
            </a:r>
            <a:r>
              <a:rPr lang="fr-FR" sz="2200" b="1" dirty="0" smtClean="0">
                <a:latin typeface="Times New Roman" pitchFamily="18" charset="0"/>
                <a:cs typeface="Times New Roman" pitchFamily="18" charset="0"/>
              </a:rPr>
              <a:t>s</a:t>
            </a:r>
            <a:r>
              <a:rPr lang="ar-SA" altLang="fr-FR" sz="2400" b="1" dirty="0" smtClean="0">
                <a:latin typeface="Times New Roman" pitchFamily="18" charset="0"/>
                <a:cs typeface="Times New Roman" pitchFamily="18" charset="0"/>
              </a:rPr>
              <a:t>     </a:t>
            </a:r>
            <a:endParaRPr lang="fr-FR" altLang="fr-FR" sz="2400" b="1" dirty="0">
              <a:latin typeface="Times New Roman" pitchFamily="18" charset="0"/>
              <a:cs typeface="Times New Roman" pitchFamily="18" charset="0"/>
            </a:endParaRPr>
          </a:p>
        </p:txBody>
      </p:sp>
      <p:graphicFrame>
        <p:nvGraphicFramePr>
          <p:cNvPr id="5" name="Tableau 4"/>
          <p:cNvGraphicFramePr>
            <a:graphicFrameLocks noGrp="1"/>
          </p:cNvGraphicFramePr>
          <p:nvPr/>
        </p:nvGraphicFramePr>
        <p:xfrm>
          <a:off x="5292081" y="500042"/>
          <a:ext cx="3851919" cy="6120680"/>
        </p:xfrm>
        <a:graphic>
          <a:graphicData uri="http://schemas.openxmlformats.org/drawingml/2006/table">
            <a:tbl>
              <a:tblPr>
                <a:tableStyleId>{69C7853C-536D-4A76-A0AE-DD22124D55A5}</a:tableStyleId>
              </a:tblPr>
              <a:tblGrid>
                <a:gridCol w="1283973"/>
                <a:gridCol w="1164297"/>
                <a:gridCol w="1403649"/>
              </a:tblGrid>
              <a:tr h="1231560">
                <a:tc>
                  <a:txBody>
                    <a:bodyPr/>
                    <a:lstStyle/>
                    <a:p>
                      <a:pPr algn="ctr" rtl="1" fontAlgn="b"/>
                      <a:r>
                        <a:rPr lang="ar-SA" sz="1400" b="1" u="none" strike="noStrike" dirty="0" smtClean="0">
                          <a:latin typeface="Arial Unicode MS" pitchFamily="34" charset="-128"/>
                          <a:ea typeface="Arial Unicode MS" pitchFamily="34" charset="-128"/>
                          <a:cs typeface="Arial Unicode MS" pitchFamily="34" charset="-128"/>
                        </a:rPr>
                        <a:t>النسبة</a:t>
                      </a:r>
                      <a:endParaRPr lang="fr-FR" sz="1400" b="1" u="none" strike="noStrike" dirty="0" smtClean="0">
                        <a:latin typeface="Arial Unicode MS" pitchFamily="34" charset="-128"/>
                        <a:ea typeface="Arial Unicode MS" pitchFamily="34" charset="-128"/>
                        <a:cs typeface="Arial Unicode MS" pitchFamily="34" charset="-128"/>
                      </a:endParaRPr>
                    </a:p>
                    <a:p>
                      <a:pPr algn="ctr" rtl="1" fontAlgn="b"/>
                      <a:r>
                        <a:rPr lang="fr-FR" sz="1400" b="1" u="none" strike="noStrike" dirty="0" smtClean="0">
                          <a:latin typeface="Arial Unicode MS" pitchFamily="34" charset="-128"/>
                          <a:ea typeface="Arial Unicode MS" pitchFamily="34" charset="-128"/>
                          <a:cs typeface="Arial Unicode MS" pitchFamily="34" charset="-128"/>
                        </a:rPr>
                        <a:t>  %</a:t>
                      </a:r>
                    </a:p>
                    <a:p>
                      <a:pPr algn="ctr" rtl="1" fontAlgn="b"/>
                      <a:r>
                        <a:rPr lang="ar-SA" sz="1400" b="1" u="none" strike="noStrike" dirty="0" smtClean="0">
                          <a:latin typeface="Arial Unicode MS" pitchFamily="34" charset="-128"/>
                          <a:ea typeface="Arial Unicode MS" pitchFamily="34" charset="-128"/>
                          <a:cs typeface="Arial Unicode MS" pitchFamily="34" charset="-128"/>
                        </a:rPr>
                        <a:t> </a:t>
                      </a:r>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a:solidFill>
                            <a:srgbClr val="FF0000"/>
                          </a:solidFill>
                          <a:latin typeface="Arial Unicode MS" pitchFamily="34" charset="-128"/>
                          <a:ea typeface="Arial Unicode MS" pitchFamily="34" charset="-128"/>
                          <a:cs typeface="Arial Unicode MS" pitchFamily="34" charset="-128"/>
                        </a:rPr>
                        <a:t>عدد العمال </a:t>
                      </a:r>
                      <a:endParaRPr lang="fr-FR" sz="1800" b="1" u="none" strike="noStrike" dirty="0" smtClean="0">
                        <a:solidFill>
                          <a:srgbClr val="FF0000"/>
                        </a:solidFill>
                        <a:latin typeface="Arial Unicode MS" pitchFamily="34" charset="-128"/>
                        <a:ea typeface="Arial Unicode MS" pitchFamily="34" charset="-128"/>
                        <a:cs typeface="Arial Unicode MS" pitchFamily="34" charset="-128"/>
                      </a:endParaRPr>
                    </a:p>
                    <a:p>
                      <a:pPr algn="ctr" rtl="1" fontAlgn="b"/>
                      <a:r>
                        <a:rPr lang="fr-FR" sz="1800" b="1" i="0" u="none" strike="noStrike" dirty="0" smtClean="0">
                          <a:solidFill>
                            <a:srgbClr val="FF0000"/>
                          </a:solidFill>
                          <a:latin typeface="Arial Unicode MS" pitchFamily="34" charset="-128"/>
                          <a:ea typeface="Arial Unicode MS" pitchFamily="34" charset="-128"/>
                          <a:cs typeface="Arial Unicode MS" pitchFamily="34" charset="-128"/>
                        </a:rPr>
                        <a:t>Nombre employés</a:t>
                      </a:r>
                      <a:endParaRPr lang="ar-SA" sz="1800" b="1" i="0" u="none" strike="noStrike" dirty="0">
                        <a:solidFill>
                          <a:srgbClr val="FF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400" b="1" u="none" strike="noStrike" dirty="0">
                          <a:latin typeface="Arial Unicode MS" pitchFamily="34" charset="-128"/>
                          <a:ea typeface="Arial Unicode MS" pitchFamily="34" charset="-128"/>
                          <a:cs typeface="Arial Unicode MS" pitchFamily="34" charset="-128"/>
                        </a:rPr>
                        <a:t> القطاع </a:t>
                      </a:r>
                      <a:endParaRPr lang="fr-FR" sz="1400" b="1" u="none" strike="noStrike" dirty="0" smtClean="0">
                        <a:latin typeface="Arial Unicode MS" pitchFamily="34" charset="-128"/>
                        <a:ea typeface="Arial Unicode MS" pitchFamily="34" charset="-128"/>
                        <a:cs typeface="Arial Unicode MS" pitchFamily="34" charset="-128"/>
                      </a:endParaRPr>
                    </a:p>
                    <a:p>
                      <a:pPr algn="ctr" rtl="1" fontAlgn="b"/>
                      <a:r>
                        <a:rPr lang="fr-FR" sz="1400" b="1" i="0" u="none" strike="noStrike" dirty="0" smtClean="0">
                          <a:solidFill>
                            <a:srgbClr val="000000"/>
                          </a:solidFill>
                          <a:latin typeface="Arial Unicode MS" pitchFamily="34" charset="-128"/>
                          <a:ea typeface="Arial Unicode MS" pitchFamily="34" charset="-128"/>
                          <a:cs typeface="Arial Unicode MS" pitchFamily="34" charset="-128"/>
                        </a:rPr>
                        <a:t>Secteur </a:t>
                      </a:r>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598386">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fr-FR" sz="1400" b="1" u="none" strike="noStrike" dirty="0" smtClean="0">
                        <a:latin typeface="Arial Unicode MS" pitchFamily="34" charset="-128"/>
                        <a:ea typeface="Arial Unicode MS" pitchFamily="34" charset="-128"/>
                        <a:cs typeface="Arial Unicode MS" pitchFamily="34" charset="-128"/>
                      </a:endParaRPr>
                    </a:p>
                    <a:p>
                      <a:pPr marL="0" marR="0" indent="0" algn="ctr" defTabSz="914400" rtl="0" eaLnBrk="1" fontAlgn="b" latinLnBrk="0" hangingPunct="1">
                        <a:lnSpc>
                          <a:spcPct val="100000"/>
                        </a:lnSpc>
                        <a:spcBef>
                          <a:spcPts val="0"/>
                        </a:spcBef>
                        <a:spcAft>
                          <a:spcPts val="0"/>
                        </a:spcAft>
                        <a:buClrTx/>
                        <a:buSzTx/>
                        <a:buFontTx/>
                        <a:buNone/>
                        <a:tabLst/>
                        <a:defRPr/>
                      </a:pPr>
                      <a:r>
                        <a:rPr lang="fr-FR" sz="1400" b="1" u="none" strike="noStrike" dirty="0" smtClean="0">
                          <a:latin typeface="Arial Unicode MS" pitchFamily="34" charset="-128"/>
                          <a:ea typeface="Arial Unicode MS" pitchFamily="34" charset="-128"/>
                          <a:cs typeface="Arial Unicode MS" pitchFamily="34" charset="-128"/>
                        </a:rPr>
                        <a:t>54%</a:t>
                      </a:r>
                      <a:endParaRPr lang="fr-FR" sz="14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400" b="1" u="none" strike="noStrike" dirty="0" smtClean="0">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endParaRPr lang="ar-SA" sz="1800" b="1" u="none" strike="noStrike" dirty="0" smtClean="0">
                        <a:solidFill>
                          <a:srgbClr val="FF0000"/>
                        </a:solidFill>
                        <a:latin typeface="Arial Unicode MS" pitchFamily="34" charset="-128"/>
                        <a:ea typeface="Arial Unicode MS" pitchFamily="34" charset="-128"/>
                        <a:cs typeface="Arial Unicode MS" pitchFamily="34" charset="-128"/>
                      </a:endParaRPr>
                    </a:p>
                    <a:p>
                      <a:pPr algn="ctr" fontAlgn="b"/>
                      <a:r>
                        <a:rPr lang="fr-FR" sz="1800" b="1" u="none" strike="noStrike" dirty="0" smtClean="0">
                          <a:solidFill>
                            <a:srgbClr val="FF0000"/>
                          </a:solidFill>
                          <a:latin typeface="Arial Unicode MS" pitchFamily="34" charset="-128"/>
                          <a:ea typeface="Arial Unicode MS" pitchFamily="34" charset="-128"/>
                          <a:cs typeface="Arial Unicode MS" pitchFamily="34" charset="-128"/>
                        </a:rPr>
                        <a:t>1548</a:t>
                      </a:r>
                      <a:endParaRPr lang="ar-SA" sz="1800" b="1" u="none" strike="noStrike" dirty="0" smtClean="0">
                        <a:solidFill>
                          <a:srgbClr val="FF0000"/>
                        </a:solidFill>
                        <a:latin typeface="Arial Unicode MS" pitchFamily="34" charset="-128"/>
                        <a:ea typeface="Arial Unicode MS" pitchFamily="34" charset="-128"/>
                        <a:cs typeface="Arial Unicode MS" pitchFamily="34" charset="-128"/>
                      </a:endParaRPr>
                    </a:p>
                    <a:p>
                      <a:pPr algn="ctr" fontAlgn="b"/>
                      <a:r>
                        <a:rPr lang="ar-SA" sz="1800" b="1" u="none" strike="noStrike" dirty="0" smtClean="0">
                          <a:solidFill>
                            <a:srgbClr val="FF0000"/>
                          </a:solidFill>
                          <a:latin typeface="Arial Unicode MS" pitchFamily="34" charset="-128"/>
                          <a:ea typeface="Arial Unicode MS" pitchFamily="34" charset="-128"/>
                          <a:cs typeface="Arial Unicode MS" pitchFamily="34" charset="-128"/>
                        </a:rPr>
                        <a:t>   </a:t>
                      </a:r>
                      <a:endParaRPr lang="fr-FR" sz="1800" b="1" i="0" u="none" strike="noStrike" dirty="0">
                        <a:solidFill>
                          <a:srgbClr val="FF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400" b="1" u="none" strike="noStrike" dirty="0" smtClean="0">
                          <a:latin typeface="Arial Unicode MS" pitchFamily="34" charset="-128"/>
                          <a:ea typeface="Arial Unicode MS" pitchFamily="34" charset="-128"/>
                          <a:cs typeface="Arial Unicode MS" pitchFamily="34" charset="-128"/>
                        </a:rPr>
                        <a:t>القطاع</a:t>
                      </a:r>
                      <a:r>
                        <a:rPr lang="fr-FR" sz="1400" b="1" u="none" strike="noStrike" dirty="0" smtClean="0">
                          <a:latin typeface="Arial Unicode MS" pitchFamily="34" charset="-128"/>
                          <a:ea typeface="Arial Unicode MS" pitchFamily="34" charset="-128"/>
                          <a:cs typeface="Arial Unicode MS" pitchFamily="34" charset="-128"/>
                        </a:rPr>
                        <a:t> </a:t>
                      </a:r>
                      <a:r>
                        <a:rPr lang="ar-SA" sz="1400" b="1" u="none" strike="noStrike" dirty="0" smtClean="0">
                          <a:latin typeface="Arial Unicode MS" pitchFamily="34" charset="-128"/>
                          <a:ea typeface="Arial Unicode MS" pitchFamily="34" charset="-128"/>
                          <a:cs typeface="Arial Unicode MS" pitchFamily="34" charset="-128"/>
                        </a:rPr>
                        <a:t>العام </a:t>
                      </a:r>
                    </a:p>
                    <a:p>
                      <a:pPr algn="ctr" rtl="1" fontAlgn="b"/>
                      <a:endParaRPr lang="ar-SA" sz="1400" b="1" u="none" strike="noStrike" dirty="0" smtClean="0">
                        <a:latin typeface="Arial Unicode MS" pitchFamily="34" charset="-128"/>
                        <a:ea typeface="Arial Unicode MS" pitchFamily="34" charset="-128"/>
                        <a:cs typeface="Arial Unicode MS" pitchFamily="34" charset="-128"/>
                      </a:endParaRPr>
                    </a:p>
                    <a:p>
                      <a:pPr algn="ctr" rtl="1" fontAlgn="b"/>
                      <a:r>
                        <a:rPr lang="fr-FR" sz="1400" b="1" u="none" strike="noStrike" dirty="0" smtClean="0">
                          <a:latin typeface="Arial Unicode MS" pitchFamily="34" charset="-128"/>
                          <a:ea typeface="Arial Unicode MS" pitchFamily="34" charset="-128"/>
                          <a:cs typeface="Arial Unicode MS" pitchFamily="34" charset="-128"/>
                        </a:rPr>
                        <a:t>Secteur Public</a:t>
                      </a:r>
                      <a:endParaRPr lang="ar-SA" sz="1400" b="1" u="none" strike="noStrike" dirty="0" smtClean="0">
                        <a:latin typeface="Arial Unicode MS" pitchFamily="34" charset="-128"/>
                        <a:ea typeface="Arial Unicode MS" pitchFamily="34" charset="-128"/>
                        <a:cs typeface="Arial Unicode MS" pitchFamily="34" charset="-128"/>
                      </a:endParaRPr>
                    </a:p>
                    <a:p>
                      <a:pPr algn="ctr" rtl="1" fontAlgn="b"/>
                      <a:endParaRPr lang="ar-SA" sz="14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15955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400" b="1" u="none" strike="noStrike" dirty="0" smtClean="0">
                          <a:latin typeface="Arial Unicode MS" pitchFamily="34" charset="-128"/>
                          <a:ea typeface="Arial Unicode MS" pitchFamily="34" charset="-128"/>
                          <a:cs typeface="Arial Unicode MS" pitchFamily="34" charset="-128"/>
                        </a:rPr>
                        <a:t>46%</a:t>
                      </a:r>
                      <a:endParaRPr lang="ar-SA" sz="1400" b="1" u="none" strike="noStrike" dirty="0" smtClean="0">
                        <a:latin typeface="Arial Unicode MS" pitchFamily="34" charset="-128"/>
                        <a:ea typeface="Arial Unicode MS" pitchFamily="34" charset="-128"/>
                        <a:cs typeface="Arial Unicode MS" pitchFamily="34" charset="-128"/>
                      </a:endParaRPr>
                    </a:p>
                    <a:p>
                      <a:pPr marL="0" marR="0" indent="0" algn="ctr" defTabSz="914400" rtl="0" eaLnBrk="1" fontAlgn="b" latinLnBrk="0" hangingPunct="1">
                        <a:lnSpc>
                          <a:spcPct val="100000"/>
                        </a:lnSpc>
                        <a:spcBef>
                          <a:spcPts val="0"/>
                        </a:spcBef>
                        <a:spcAft>
                          <a:spcPts val="0"/>
                        </a:spcAft>
                        <a:buClrTx/>
                        <a:buSzTx/>
                        <a:buFontTx/>
                        <a:buNone/>
                        <a:tabLst/>
                        <a:defRPr/>
                      </a:pPr>
                      <a:endParaRPr lang="fr-FR" sz="14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400" b="1" u="none" strike="noStrike" dirty="0" smtClean="0">
                        <a:latin typeface="Arial Unicode MS" pitchFamily="34" charset="-128"/>
                        <a:ea typeface="Arial Unicode MS" pitchFamily="34" charset="-128"/>
                        <a:cs typeface="Arial Unicode MS" pitchFamily="34" charset="-128"/>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800" b="1" u="none" strike="noStrike" dirty="0" smtClean="0">
                          <a:solidFill>
                            <a:srgbClr val="FF0000"/>
                          </a:solidFill>
                          <a:latin typeface="Arial Unicode MS" pitchFamily="34" charset="-128"/>
                          <a:ea typeface="Arial Unicode MS" pitchFamily="34" charset="-128"/>
                          <a:cs typeface="Arial Unicode MS" pitchFamily="34" charset="-128"/>
                        </a:rPr>
                        <a:t>1293</a:t>
                      </a:r>
                      <a:endParaRPr lang="ar-SA" sz="1800" b="1" u="none" strike="noStrike" dirty="0" smtClean="0">
                        <a:solidFill>
                          <a:srgbClr val="FF0000"/>
                        </a:solidFill>
                        <a:latin typeface="Arial Unicode MS" pitchFamily="34" charset="-128"/>
                        <a:ea typeface="Arial Unicode MS" pitchFamily="34" charset="-128"/>
                        <a:cs typeface="Arial Unicode MS" pitchFamily="34" charset="-128"/>
                      </a:endParaRPr>
                    </a:p>
                    <a:p>
                      <a:pPr marL="0" marR="0" indent="0" algn="ctr" defTabSz="914400" rtl="0" eaLnBrk="1" fontAlgn="b" latinLnBrk="0" hangingPunct="1">
                        <a:lnSpc>
                          <a:spcPct val="100000"/>
                        </a:lnSpc>
                        <a:spcBef>
                          <a:spcPts val="0"/>
                        </a:spcBef>
                        <a:spcAft>
                          <a:spcPts val="0"/>
                        </a:spcAft>
                        <a:buClrTx/>
                        <a:buSzTx/>
                        <a:buFontTx/>
                        <a:buNone/>
                        <a:tabLst/>
                        <a:defRPr/>
                      </a:pPr>
                      <a:endParaRPr lang="fr-FR" sz="1800" b="1" i="0" u="none" strike="noStrike" dirty="0" smtClean="0">
                        <a:solidFill>
                          <a:srgbClr val="FF0000"/>
                        </a:solidFill>
                        <a:latin typeface="Arial Unicode MS" pitchFamily="34" charset="-128"/>
                        <a:ea typeface="Arial Unicode MS" pitchFamily="34" charset="-128"/>
                        <a:cs typeface="Arial Unicode MS" pitchFamily="34" charset="-128"/>
                      </a:endParaRPr>
                    </a:p>
                    <a:p>
                      <a:pPr algn="ctr" fontAlgn="b"/>
                      <a:endParaRPr lang="fr-FR" sz="1800" b="1" i="0" u="none" strike="noStrike" dirty="0">
                        <a:solidFill>
                          <a:srgbClr val="FF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0" fontAlgn="b"/>
                      <a:r>
                        <a:rPr lang="ar-SA" sz="1400" b="1" u="none" strike="noStrike" dirty="0">
                          <a:latin typeface="Arial Unicode MS" pitchFamily="34" charset="-128"/>
                          <a:ea typeface="Arial Unicode MS" pitchFamily="34" charset="-128"/>
                          <a:cs typeface="Arial Unicode MS" pitchFamily="34" charset="-128"/>
                        </a:rPr>
                        <a:t>القطاع </a:t>
                      </a:r>
                      <a:r>
                        <a:rPr lang="ar-SA" sz="1400" b="1" u="none" strike="noStrike" dirty="0" smtClean="0">
                          <a:latin typeface="Arial Unicode MS" pitchFamily="34" charset="-128"/>
                          <a:ea typeface="Arial Unicode MS" pitchFamily="34" charset="-128"/>
                          <a:cs typeface="Arial Unicode MS" pitchFamily="34" charset="-128"/>
                        </a:rPr>
                        <a:t>الخاص</a:t>
                      </a:r>
                      <a:r>
                        <a:rPr lang="fr-FR" sz="1400" b="1" u="none" strike="noStrike" dirty="0" smtClean="0">
                          <a:latin typeface="Arial Unicode MS" pitchFamily="34" charset="-128"/>
                          <a:ea typeface="Arial Unicode MS" pitchFamily="34" charset="-128"/>
                          <a:cs typeface="Arial Unicode MS" pitchFamily="34" charset="-128"/>
                        </a:rPr>
                        <a:t> Secteur</a:t>
                      </a:r>
                      <a:r>
                        <a:rPr lang="ar-SA" sz="1400" b="1" u="none" strike="noStrike" dirty="0" smtClean="0">
                          <a:latin typeface="Arial Unicode MS" pitchFamily="34" charset="-128"/>
                          <a:ea typeface="Arial Unicode MS" pitchFamily="34" charset="-128"/>
                          <a:cs typeface="Arial Unicode MS" pitchFamily="34" charset="-128"/>
                        </a:rPr>
                        <a:t> </a:t>
                      </a:r>
                      <a:r>
                        <a:rPr lang="fr-FR" sz="1400" b="1" u="none" strike="noStrike" dirty="0" smtClean="0">
                          <a:latin typeface="Arial Unicode MS" pitchFamily="34" charset="-128"/>
                          <a:ea typeface="Arial Unicode MS" pitchFamily="34" charset="-128"/>
                          <a:cs typeface="Arial Unicode MS" pitchFamily="34" charset="-128"/>
                        </a:rPr>
                        <a:t>privé</a:t>
                      </a:r>
                      <a:r>
                        <a:rPr lang="ar-SA" sz="1400" b="1" u="none" strike="noStrike" dirty="0" smtClean="0">
                          <a:latin typeface="Arial Unicode MS" pitchFamily="34" charset="-128"/>
                          <a:ea typeface="Arial Unicode MS" pitchFamily="34" charset="-128"/>
                          <a:cs typeface="Arial Unicode MS" pitchFamily="34" charset="-128"/>
                        </a:rPr>
                        <a:t> </a:t>
                      </a:r>
                    </a:p>
                    <a:p>
                      <a:pPr algn="ctr" rtl="0" fontAlgn="b"/>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213118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fr-FR" sz="1400" b="1" u="none" strike="noStrike" dirty="0" smtClean="0">
                        <a:latin typeface="Arial Unicode MS" pitchFamily="34" charset="-128"/>
                        <a:ea typeface="Arial Unicode MS" pitchFamily="34" charset="-128"/>
                        <a:cs typeface="Arial Unicode MS" pitchFamily="34" charset="-128"/>
                      </a:endParaRPr>
                    </a:p>
                    <a:p>
                      <a:pPr marL="0" marR="0" indent="0" algn="ctr" defTabSz="914400" rtl="0" eaLnBrk="1" fontAlgn="b" latinLnBrk="0" hangingPunct="1">
                        <a:lnSpc>
                          <a:spcPct val="100000"/>
                        </a:lnSpc>
                        <a:spcBef>
                          <a:spcPts val="0"/>
                        </a:spcBef>
                        <a:spcAft>
                          <a:spcPts val="0"/>
                        </a:spcAft>
                        <a:buClrTx/>
                        <a:buSzTx/>
                        <a:buFontTx/>
                        <a:buNone/>
                        <a:tabLst/>
                        <a:defRPr/>
                      </a:pPr>
                      <a:r>
                        <a:rPr lang="fr-FR" sz="1400" b="1" u="none" strike="noStrike" dirty="0" smtClean="0">
                          <a:latin typeface="Arial Unicode MS" pitchFamily="34" charset="-128"/>
                          <a:ea typeface="Arial Unicode MS" pitchFamily="34" charset="-128"/>
                          <a:cs typeface="Arial Unicode MS" pitchFamily="34" charset="-128"/>
                        </a:rPr>
                        <a:t>100%</a:t>
                      </a:r>
                      <a:endParaRPr lang="fr-FR" sz="14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400" b="1" u="none" strike="noStrike" dirty="0" smtClean="0">
                        <a:latin typeface="Arial Unicode MS" pitchFamily="34" charset="-128"/>
                        <a:ea typeface="Arial Unicode MS" pitchFamily="34" charset="-128"/>
                        <a:cs typeface="Arial Unicode MS" pitchFamily="34" charset="-128"/>
                      </a:endParaRPr>
                    </a:p>
                    <a:p>
                      <a:pPr algn="ctr" fontAlgn="b"/>
                      <a:endParaRPr lang="fr-FR" sz="1400" b="1" u="none" strike="noStrike" dirty="0" smtClean="0">
                        <a:latin typeface="Arial Unicode MS" pitchFamily="34" charset="-128"/>
                        <a:ea typeface="Arial Unicode MS" pitchFamily="34" charset="-128"/>
                        <a:cs typeface="Arial Unicode MS" pitchFamily="34" charset="-128"/>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800" b="1" u="none" strike="noStrike" dirty="0" smtClean="0">
                          <a:solidFill>
                            <a:srgbClr val="FF0000"/>
                          </a:solidFill>
                          <a:latin typeface="Arial Unicode MS" pitchFamily="34" charset="-128"/>
                          <a:ea typeface="Arial Unicode MS" pitchFamily="34" charset="-128"/>
                          <a:cs typeface="Arial Unicode MS" pitchFamily="34" charset="-128"/>
                        </a:rPr>
                        <a:t> </a:t>
                      </a:r>
                    </a:p>
                    <a:p>
                      <a:pPr marL="0" marR="0" indent="0" algn="ctr" defTabSz="914400" rtl="0" eaLnBrk="1" fontAlgn="b" latinLnBrk="0" hangingPunct="1">
                        <a:lnSpc>
                          <a:spcPct val="100000"/>
                        </a:lnSpc>
                        <a:spcBef>
                          <a:spcPts val="0"/>
                        </a:spcBef>
                        <a:spcAft>
                          <a:spcPts val="0"/>
                        </a:spcAft>
                        <a:buClrTx/>
                        <a:buSzTx/>
                        <a:buFontTx/>
                        <a:buNone/>
                        <a:tabLst/>
                        <a:defRPr/>
                      </a:pPr>
                      <a:r>
                        <a:rPr lang="fr-FR" sz="1800" b="1" u="none" strike="noStrike" dirty="0" smtClean="0">
                          <a:solidFill>
                            <a:srgbClr val="FF0000"/>
                          </a:solidFill>
                          <a:latin typeface="Arial Unicode MS" pitchFamily="34" charset="-128"/>
                          <a:ea typeface="Arial Unicode MS" pitchFamily="34" charset="-128"/>
                          <a:cs typeface="Arial Unicode MS" pitchFamily="34" charset="-128"/>
                        </a:rPr>
                        <a:t>2841</a:t>
                      </a:r>
                    </a:p>
                    <a:p>
                      <a:pPr marL="0" marR="0" indent="0" algn="ctr" defTabSz="914400" rtl="0" eaLnBrk="1" fontAlgn="b" latinLnBrk="0" hangingPunct="1">
                        <a:lnSpc>
                          <a:spcPct val="100000"/>
                        </a:lnSpc>
                        <a:spcBef>
                          <a:spcPts val="0"/>
                        </a:spcBef>
                        <a:spcAft>
                          <a:spcPts val="0"/>
                        </a:spcAft>
                        <a:buClrTx/>
                        <a:buSzTx/>
                        <a:buFontTx/>
                        <a:buNone/>
                        <a:tabLst/>
                        <a:defRPr/>
                      </a:pPr>
                      <a:endParaRPr lang="fr-FR" sz="1800" b="1" i="0" u="none" strike="noStrike" dirty="0" smtClean="0">
                        <a:solidFill>
                          <a:srgbClr val="FF0000"/>
                        </a:solidFill>
                        <a:latin typeface="Arial Unicode MS" pitchFamily="34" charset="-128"/>
                        <a:ea typeface="Arial Unicode MS" pitchFamily="34" charset="-128"/>
                        <a:cs typeface="Arial Unicode MS" pitchFamily="34" charset="-128"/>
                      </a:endParaRPr>
                    </a:p>
                    <a:p>
                      <a:pPr algn="ctr" fontAlgn="b"/>
                      <a:endParaRPr lang="fr-FR" sz="1800" b="1" i="0" u="none" strike="noStrike" dirty="0" smtClean="0">
                        <a:solidFill>
                          <a:srgbClr val="FF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400" b="1" u="none" strike="noStrike" dirty="0" smtClean="0">
                          <a:latin typeface="Arial Unicode MS" pitchFamily="34" charset="-128"/>
                          <a:ea typeface="Arial Unicode MS" pitchFamily="34" charset="-128"/>
                          <a:cs typeface="Arial Unicode MS" pitchFamily="34" charset="-128"/>
                        </a:rPr>
                        <a:t>المجموع</a:t>
                      </a:r>
                      <a:endParaRPr lang="fr-FR" sz="1400" b="1" u="none" strike="noStrike" dirty="0" smtClean="0">
                        <a:latin typeface="Arial Unicode MS" pitchFamily="34" charset="-128"/>
                        <a:ea typeface="Arial Unicode MS" pitchFamily="34" charset="-128"/>
                        <a:cs typeface="Arial Unicode MS" pitchFamily="34" charset="-128"/>
                      </a:endParaRPr>
                    </a:p>
                    <a:p>
                      <a:pPr algn="ctr" rtl="1" fontAlgn="b"/>
                      <a:r>
                        <a:rPr lang="ar-SA" sz="1400" b="1" u="none" strike="noStrike" dirty="0" smtClean="0">
                          <a:latin typeface="Arial Unicode MS" pitchFamily="34" charset="-128"/>
                          <a:ea typeface="Arial Unicode MS" pitchFamily="34" charset="-128"/>
                          <a:cs typeface="Arial Unicode MS" pitchFamily="34" charset="-128"/>
                        </a:rPr>
                        <a:t> </a:t>
                      </a:r>
                      <a:r>
                        <a:rPr lang="fr-FR" sz="1400" b="1" u="none" strike="noStrike" dirty="0" smtClean="0">
                          <a:latin typeface="Arial Unicode MS" pitchFamily="34" charset="-128"/>
                          <a:ea typeface="Arial Unicode MS" pitchFamily="34" charset="-128"/>
                          <a:cs typeface="Arial Unicode MS" pitchFamily="34" charset="-128"/>
                        </a:rPr>
                        <a:t>Total</a:t>
                      </a:r>
                      <a:endParaRPr lang="ar-SA" sz="1400" b="1" u="none" strike="noStrike" dirty="0" smtClean="0">
                        <a:latin typeface="Arial Unicode MS" pitchFamily="34" charset="-128"/>
                        <a:ea typeface="Arial Unicode MS" pitchFamily="34" charset="-128"/>
                        <a:cs typeface="Arial Unicode MS" pitchFamily="34" charset="-128"/>
                      </a:endParaRPr>
                    </a:p>
                    <a:p>
                      <a:pPr algn="ctr" rtl="1" fontAlgn="b"/>
                      <a:endParaRPr lang="ar-SA" sz="14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bl>
          </a:graphicData>
        </a:graphic>
      </p:graphicFrame>
      <p:graphicFrame>
        <p:nvGraphicFramePr>
          <p:cNvPr id="6" name="Graphique 5"/>
          <p:cNvGraphicFramePr/>
          <p:nvPr/>
        </p:nvGraphicFramePr>
        <p:xfrm>
          <a:off x="-180528" y="620688"/>
          <a:ext cx="5472608" cy="5832648"/>
        </p:xfrm>
        <a:graphic>
          <a:graphicData uri="http://schemas.openxmlformats.org/drawingml/2006/chart">
            <c:chart xmlns:c="http://schemas.openxmlformats.org/drawingml/2006/chart" xmlns:r="http://schemas.openxmlformats.org/officeDocument/2006/relationships" r:id="rId2"/>
          </a:graphicData>
        </a:graphic>
      </p:graphicFrame>
      <p:sp>
        <p:nvSpPr>
          <p:cNvPr id="7" name="Ellipse 6"/>
          <p:cNvSpPr/>
          <p:nvPr/>
        </p:nvSpPr>
        <p:spPr>
          <a:xfrm>
            <a:off x="5143504" y="0"/>
            <a:ext cx="576064" cy="476672"/>
          </a:xfrm>
          <a:prstGeom prst="ellipse">
            <a:avLst/>
          </a:prstGeom>
          <a:blipFill dpi="0" rotWithShape="1">
            <a:blip r:embed="rId3"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Picture 2" descr="C:\Users\centresuivi\Pictures\001.PNG"/>
          <p:cNvPicPr>
            <a:picLocks noChangeAspect="1" noChangeArrowheads="1"/>
          </p:cNvPicPr>
          <p:nvPr/>
        </p:nvPicPr>
        <p:blipFill>
          <a:blip r:embed="rId4" cstate="print"/>
          <a:srcRect/>
          <a:stretch>
            <a:fillRect/>
          </a:stretch>
        </p:blipFill>
        <p:spPr bwMode="auto">
          <a:xfrm>
            <a:off x="0" y="6237312"/>
            <a:ext cx="2123728" cy="620688"/>
          </a:xfrm>
          <a:prstGeom prst="rect">
            <a:avLst/>
          </a:prstGeom>
          <a:noFill/>
        </p:spPr>
      </p:pic>
      <p:sp>
        <p:nvSpPr>
          <p:cNvPr id="10" name="Espace réservé du numéro de diapositive 9"/>
          <p:cNvSpPr>
            <a:spLocks noGrp="1"/>
          </p:cNvSpPr>
          <p:nvPr>
            <p:ph type="sldNum" sz="quarter" idx="12"/>
          </p:nvPr>
        </p:nvSpPr>
        <p:spPr/>
        <p:txBody>
          <a:bodyPr/>
          <a:lstStyle/>
          <a:p>
            <a:fld id="{DA5A2D85-ACF1-4B45-88E1-30DE5B53E683}"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3" name="Group 9"/>
          <p:cNvGrpSpPr/>
          <p:nvPr/>
        </p:nvGrpSpPr>
        <p:grpSpPr>
          <a:xfrm>
            <a:off x="89452" y="-118220"/>
            <a:ext cx="9144001" cy="971661"/>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sp>
        <p:nvSpPr>
          <p:cNvPr id="2" name="ZoneTexte 1"/>
          <p:cNvSpPr txBox="1"/>
          <p:nvPr/>
        </p:nvSpPr>
        <p:spPr>
          <a:xfrm>
            <a:off x="0" y="2636912"/>
            <a:ext cx="9144000" cy="193899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SA" sz="6000" b="1" dirty="0" err="1" smtClean="0">
                <a:latin typeface="Arial Unicode MS" pitchFamily="34" charset="-128"/>
                <a:ea typeface="Arial Unicode MS" pitchFamily="34" charset="-128"/>
                <a:cs typeface="Arial Unicode MS" pitchFamily="34" charset="-128"/>
              </a:rPr>
              <a:t>أولا </a:t>
            </a:r>
            <a:r>
              <a:rPr lang="ar-SA" sz="6000" b="1" dirty="0" smtClean="0">
                <a:latin typeface="Arial Unicode MS" pitchFamily="34" charset="-128"/>
                <a:ea typeface="Arial Unicode MS" pitchFamily="34" charset="-128"/>
                <a:cs typeface="Arial Unicode MS" pitchFamily="34" charset="-128"/>
              </a:rPr>
              <a:t>: الإعلام العمومي</a:t>
            </a:r>
          </a:p>
          <a:p>
            <a:pPr marL="1143000" indent="-1143000" algn="ctr">
              <a:buFont typeface="+mj-lt"/>
              <a:buAutoNum type="romanUcPeriod"/>
            </a:pPr>
            <a:r>
              <a:rPr lang="fr-FR" sz="6000" b="1" dirty="0" smtClean="0">
                <a:latin typeface="Times New Roman" pitchFamily="18" charset="0"/>
                <a:ea typeface="Arial Unicode MS" pitchFamily="34" charset="-128"/>
                <a:cs typeface="Times New Roman" pitchFamily="18" charset="0"/>
              </a:rPr>
              <a:t>Les medias publics</a:t>
            </a:r>
            <a:r>
              <a:rPr lang="ar-SA" sz="6000" b="1" dirty="0" smtClean="0">
                <a:latin typeface="Times New Roman" pitchFamily="18" charset="0"/>
                <a:ea typeface="Arial Unicode MS" pitchFamily="34" charset="-128"/>
                <a:cs typeface="Times New Roman" pitchFamily="18" charset="0"/>
              </a:rPr>
              <a:t> </a:t>
            </a:r>
            <a:endParaRPr lang="fr-FR" sz="6000" b="1" dirty="0">
              <a:latin typeface="Times New Roman" pitchFamily="18" charset="0"/>
              <a:ea typeface="Arial Unicode MS" pitchFamily="34" charset="-128"/>
              <a:cs typeface="Times New Roman" pitchFamily="18" charset="0"/>
            </a:endParaRPr>
          </a:p>
        </p:txBody>
      </p:sp>
      <p:sp>
        <p:nvSpPr>
          <p:cNvPr id="6" name="Ellipse 5"/>
          <p:cNvSpPr/>
          <p:nvPr/>
        </p:nvSpPr>
        <p:spPr>
          <a:xfrm>
            <a:off x="3571868" y="0"/>
            <a:ext cx="1933386" cy="1143008"/>
          </a:xfrm>
          <a:prstGeom prst="ellipse">
            <a:avLst/>
          </a:prstGeom>
          <a:blipFill dpi="0" rotWithShape="1">
            <a:blip r:embed="rId5"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numéro de diapositive 7"/>
          <p:cNvSpPr>
            <a:spLocks noGrp="1"/>
          </p:cNvSpPr>
          <p:nvPr>
            <p:ph type="sldNum" sz="quarter" idx="12"/>
          </p:nvPr>
        </p:nvSpPr>
        <p:spPr/>
        <p:txBody>
          <a:bodyPr/>
          <a:lstStyle/>
          <a:p>
            <a:fld id="{DA5A2D85-ACF1-4B45-88E1-30DE5B53E683}" type="slidenum">
              <a:rPr lang="fr-FR" smtClean="0"/>
              <a:pPr/>
              <a:t>13</a:t>
            </a:fld>
            <a:endParaRPr lang="fr-FR"/>
          </a:p>
        </p:txBody>
      </p:sp>
    </p:spTree>
    <p:extLst>
      <p:ext uri="{BB962C8B-B14F-4D97-AF65-F5344CB8AC3E}">
        <p14:creationId xmlns="" xmlns:p14="http://schemas.microsoft.com/office/powerpoint/2010/main" val="214728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phique 2"/>
          <p:cNvGraphicFramePr/>
          <p:nvPr/>
        </p:nvGraphicFramePr>
        <p:xfrm>
          <a:off x="214282" y="857232"/>
          <a:ext cx="5000660" cy="56436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Espace réservé du contenu 4"/>
          <p:cNvGraphicFramePr>
            <a:graphicFrameLocks/>
          </p:cNvGraphicFramePr>
          <p:nvPr>
            <p:extLst>
              <p:ext uri="{D42A27DB-BD31-4B8C-83A1-F6EECF244321}">
                <p14:modId xmlns="" xmlns:p14="http://schemas.microsoft.com/office/powerpoint/2010/main" val="756417421"/>
              </p:ext>
            </p:extLst>
          </p:nvPr>
        </p:nvGraphicFramePr>
        <p:xfrm>
          <a:off x="4788024" y="928646"/>
          <a:ext cx="4176000" cy="5929354"/>
        </p:xfrm>
        <a:graphic>
          <a:graphicData uri="http://schemas.openxmlformats.org/drawingml/2006/chart">
            <c:chart xmlns:c="http://schemas.openxmlformats.org/drawingml/2006/chart" xmlns:r="http://schemas.openxmlformats.org/officeDocument/2006/relationships" r:id="rId3"/>
          </a:graphicData>
        </a:graphic>
      </p:graphicFrame>
      <p:sp>
        <p:nvSpPr>
          <p:cNvPr id="5" name="ZoneTexte 61"/>
          <p:cNvSpPr txBox="1">
            <a:spLocks noChangeArrowheads="1"/>
          </p:cNvSpPr>
          <p:nvPr/>
        </p:nvSpPr>
        <p:spPr bwMode="auto">
          <a:xfrm>
            <a:off x="0" y="0"/>
            <a:ext cx="9144000" cy="584775"/>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rtl="1">
              <a:lnSpc>
                <a:spcPct val="100000"/>
              </a:lnSpc>
              <a:spcBef>
                <a:spcPct val="0"/>
              </a:spcBef>
              <a:buNone/>
            </a:pPr>
            <a:r>
              <a:rPr lang="ar-SA" altLang="fr-FR" sz="1600" b="1" dirty="0"/>
              <a:t>المجموع الكلي للعمال في قطاع </a:t>
            </a:r>
            <a:r>
              <a:rPr lang="ar-SA" altLang="fr-FR" sz="1600" b="1" dirty="0" smtClean="0"/>
              <a:t>الإعلام العمومي     </a:t>
            </a:r>
            <a:r>
              <a:rPr lang="fr-FR" altLang="fr-FR" sz="1600" b="1" dirty="0" smtClean="0"/>
              <a:t>       </a:t>
            </a:r>
            <a:r>
              <a:rPr lang="ar-SA" altLang="fr-FR" sz="1600" b="1" dirty="0" smtClean="0"/>
              <a:t> </a:t>
            </a:r>
            <a:r>
              <a:rPr lang="fr-FR" sz="1600" b="1" dirty="0" smtClean="0">
                <a:latin typeface="Times New Roman" pitchFamily="18" charset="0"/>
                <a:cs typeface="Times New Roman" pitchFamily="18" charset="0"/>
              </a:rPr>
              <a:t>Le nombre des employés dans le secteur des medias publics </a:t>
            </a:r>
            <a:r>
              <a:rPr lang="ar-SA" altLang="fr-FR" sz="1600" b="1" dirty="0" smtClean="0">
                <a:latin typeface="Times New Roman" pitchFamily="18" charset="0"/>
                <a:cs typeface="Times New Roman" pitchFamily="18" charset="0"/>
              </a:rPr>
              <a:t>       </a:t>
            </a:r>
            <a:endParaRPr lang="fr-FR" altLang="fr-FR" sz="1600" b="1" dirty="0">
              <a:latin typeface="Times New Roman" pitchFamily="18" charset="0"/>
              <a:cs typeface="Times New Roman" pitchFamily="18" charset="0"/>
            </a:endParaRPr>
          </a:p>
        </p:txBody>
      </p:sp>
      <p:sp>
        <p:nvSpPr>
          <p:cNvPr id="6" name="Ellipse 5"/>
          <p:cNvSpPr/>
          <p:nvPr/>
        </p:nvSpPr>
        <p:spPr>
          <a:xfrm>
            <a:off x="5004048" y="0"/>
            <a:ext cx="576079" cy="442923"/>
          </a:xfrm>
          <a:prstGeom prst="ellipse">
            <a:avLst/>
          </a:prstGeom>
          <a:blipFill dpi="0" rotWithShape="1">
            <a:blip r:embed="rId4" cstate="print">
              <a:extLst>
                <a:ext uri="{28A0092B-C50C-407E-A947-70E740481C1C}">
                  <a14:useLocalDpi xmlns:lc="http://schemas.openxmlformats.org/drawingml/2006/lockedCanvas" xmlns="" xmlns:a14="http://schemas.microsoft.com/office/drawing/2010/main" xmlns:cdr="http://schemas.openxmlformats.org/drawingml/2006/chartDrawing" xmlns:c="http://schemas.openxmlformats.org/drawingml/2006/chart" val="0"/>
                </a:ext>
              </a:extLst>
            </a:blip>
            <a:srcRect/>
            <a:stretch>
              <a:fillRect/>
            </a:stretch>
          </a:blipFill>
          <a:ln w="25400" cap="flat" cmpd="sng" algn="ctr">
            <a:solidFill>
              <a:srgbClr val="FFFF00"/>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fr-FR"/>
          </a:p>
        </p:txBody>
      </p:sp>
      <p:sp>
        <p:nvSpPr>
          <p:cNvPr id="7" name="Espace réservé du numéro de diapositive 6"/>
          <p:cNvSpPr>
            <a:spLocks noGrp="1"/>
          </p:cNvSpPr>
          <p:nvPr>
            <p:ph type="sldNum" sz="quarter" idx="12"/>
          </p:nvPr>
        </p:nvSpPr>
        <p:spPr/>
        <p:txBody>
          <a:bodyPr/>
          <a:lstStyle/>
          <a:p>
            <a:fld id="{DA5A2D85-ACF1-4B45-88E1-30DE5B53E683}"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4929191" y="1071546"/>
          <a:ext cx="4071965" cy="4877734"/>
        </p:xfrm>
        <a:graphic>
          <a:graphicData uri="http://schemas.openxmlformats.org/drawingml/2006/table">
            <a:tbl>
              <a:tblPr>
                <a:tableStyleId>{69C7853C-536D-4A76-A0AE-DD22124D55A5}</a:tableStyleId>
              </a:tblPr>
              <a:tblGrid>
                <a:gridCol w="1071569"/>
                <a:gridCol w="1357322"/>
                <a:gridCol w="1643074"/>
              </a:tblGrid>
              <a:tr h="1361883">
                <a:tc>
                  <a:txBody>
                    <a:bodyPr/>
                    <a:lstStyle/>
                    <a:p>
                      <a:pPr algn="ctr" rtl="1" fontAlgn="b"/>
                      <a:endParaRPr lang="ar-SA" sz="1800" b="1" u="none" strike="noStrike" dirty="0" smtClean="0">
                        <a:latin typeface="Arial Unicode MS" pitchFamily="34" charset="-128"/>
                        <a:ea typeface="Arial Unicode MS" pitchFamily="34" charset="-128"/>
                        <a:cs typeface="Arial Unicode MS" pitchFamily="34" charset="-128"/>
                      </a:endParaRPr>
                    </a:p>
                    <a:p>
                      <a:pPr algn="ctr" rtl="1" fontAlgn="b"/>
                      <a:endParaRPr lang="ar-SA" sz="1800" b="1" u="none" strike="noStrike" dirty="0" smtClean="0">
                        <a:latin typeface="Arial Unicode MS" pitchFamily="34" charset="-128"/>
                        <a:ea typeface="Arial Unicode MS" pitchFamily="34" charset="-128"/>
                        <a:cs typeface="Arial Unicode MS" pitchFamily="34" charset="-128"/>
                      </a:endParaRPr>
                    </a:p>
                    <a:p>
                      <a:pPr algn="ctr" rtl="1" fontAlgn="b"/>
                      <a:r>
                        <a:rPr lang="ar-SA" sz="1800" b="1" u="none" strike="noStrike" dirty="0" smtClean="0">
                          <a:latin typeface="Arial Unicode MS" pitchFamily="34" charset="-128"/>
                          <a:ea typeface="Arial Unicode MS" pitchFamily="34" charset="-128"/>
                          <a:cs typeface="Arial Unicode MS" pitchFamily="34" charset="-128"/>
                        </a:rPr>
                        <a:t>النسبة </a:t>
                      </a:r>
                      <a:r>
                        <a:rPr lang="fr-FR" sz="1800" b="1" u="none" strike="noStrike" dirty="0" smtClean="0">
                          <a:latin typeface="Arial Unicode MS" pitchFamily="34" charset="-128"/>
                          <a:ea typeface="Arial Unicode MS" pitchFamily="34" charset="-128"/>
                          <a:cs typeface="Arial Unicode MS" pitchFamily="34" charset="-128"/>
                        </a:rPr>
                        <a:t>%</a:t>
                      </a:r>
                      <a:endParaRPr lang="ar-SA" sz="1800" b="1" u="none" strike="noStrike" dirty="0" smtClean="0">
                        <a:latin typeface="Arial Unicode MS" pitchFamily="34" charset="-128"/>
                        <a:ea typeface="Arial Unicode MS" pitchFamily="34" charset="-128"/>
                        <a:cs typeface="Arial Unicode MS" pitchFamily="34" charset="-128"/>
                      </a:endParaRPr>
                    </a:p>
                    <a:p>
                      <a:pPr algn="ctr" rtl="1" fontAlgn="b"/>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latin typeface="Arial Unicode MS" pitchFamily="34" charset="-128"/>
                          <a:ea typeface="Arial Unicode MS" pitchFamily="34" charset="-128"/>
                          <a:cs typeface="Arial Unicode MS" pitchFamily="34" charset="-128"/>
                        </a:rPr>
                        <a:t>العدد</a:t>
                      </a:r>
                    </a:p>
                    <a:p>
                      <a:pPr algn="ctr" rtl="1" fontAlgn="b"/>
                      <a:r>
                        <a:rPr lang="ar-SA" sz="1800" b="1" u="none" strike="noStrike" dirty="0" smtClean="0">
                          <a:latin typeface="Arial Unicode MS" pitchFamily="34" charset="-128"/>
                          <a:ea typeface="Arial Unicode MS" pitchFamily="34" charset="-128"/>
                          <a:cs typeface="Arial Unicode MS" pitchFamily="34" charset="-128"/>
                        </a:rPr>
                        <a:t> </a:t>
                      </a:r>
                      <a:r>
                        <a:rPr lang="fr-FR" sz="1800" b="1" u="none" strike="noStrike" dirty="0" smtClean="0">
                          <a:latin typeface="Arial Unicode MS" pitchFamily="34" charset="-128"/>
                          <a:ea typeface="Arial Unicode MS" pitchFamily="34" charset="-128"/>
                          <a:cs typeface="Arial Unicode MS" pitchFamily="34" charset="-128"/>
                        </a:rPr>
                        <a:t>Nombre</a:t>
                      </a:r>
                    </a:p>
                    <a:p>
                      <a:pPr algn="ctr" rtl="1" fontAlgn="b"/>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latin typeface="Arial Unicode MS" pitchFamily="34" charset="-128"/>
                          <a:ea typeface="Arial Unicode MS" pitchFamily="34" charset="-128"/>
                          <a:cs typeface="Arial Unicode MS" pitchFamily="34" charset="-128"/>
                        </a:rPr>
                        <a:t>العمال</a:t>
                      </a:r>
                      <a:endParaRPr lang="fr-FR" sz="1800" b="1" u="none" strike="noStrike" dirty="0" smtClean="0">
                        <a:latin typeface="Arial Unicode MS" pitchFamily="34" charset="-128"/>
                        <a:ea typeface="Arial Unicode MS" pitchFamily="34" charset="-128"/>
                        <a:cs typeface="Arial Unicode MS" pitchFamily="34" charset="-128"/>
                      </a:endParaRPr>
                    </a:p>
                    <a:p>
                      <a:pPr algn="ctr" rtl="1" fontAlgn="b"/>
                      <a:r>
                        <a:rPr lang="ar-SA" sz="1800" b="1" u="none" strike="noStrike" dirty="0" smtClean="0">
                          <a:latin typeface="Arial Unicode MS" pitchFamily="34" charset="-128"/>
                          <a:ea typeface="Arial Unicode MS" pitchFamily="34" charset="-128"/>
                          <a:cs typeface="Arial Unicode MS" pitchFamily="34" charset="-128"/>
                        </a:rPr>
                        <a:t> </a:t>
                      </a:r>
                      <a:r>
                        <a:rPr lang="fr-FR" sz="1800" b="1" u="none" strike="noStrike" dirty="0" smtClean="0">
                          <a:latin typeface="Arial Unicode MS" pitchFamily="34" charset="-128"/>
                          <a:ea typeface="Arial Unicode MS" pitchFamily="34" charset="-128"/>
                          <a:cs typeface="Arial Unicode MS" pitchFamily="34" charset="-128"/>
                        </a:rPr>
                        <a:t>Employés</a:t>
                      </a:r>
                      <a:endParaRPr lang="ar-SA" sz="1800" b="1" u="none" strike="noStrike" dirty="0" smtClean="0">
                        <a:latin typeface="Arial Unicode MS" pitchFamily="34" charset="-128"/>
                        <a:ea typeface="Arial Unicode MS" pitchFamily="34" charset="-128"/>
                        <a:cs typeface="Arial Unicode MS" pitchFamily="34" charset="-128"/>
                      </a:endParaRPr>
                    </a:p>
                    <a:p>
                      <a:pPr algn="ctr" rtl="1" fontAlgn="b"/>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152644">
                <a:tc>
                  <a:txBody>
                    <a:bodyPr/>
                    <a:lstStyle/>
                    <a:p>
                      <a:pPr algn="ctr" fontAlgn="b"/>
                      <a:r>
                        <a:rPr lang="fr-FR" sz="1600" b="1" u="none" strike="noStrike" dirty="0">
                          <a:latin typeface="Arial Unicode MS" pitchFamily="34" charset="-128"/>
                          <a:ea typeface="Arial Unicode MS" pitchFamily="34" charset="-128"/>
                          <a:cs typeface="Arial Unicode MS" pitchFamily="34" charset="-128"/>
                        </a:rPr>
                        <a:t>67</a:t>
                      </a:r>
                      <a:r>
                        <a:rPr lang="fr-FR" sz="1600" b="1" u="none" strike="noStrike" dirty="0" smtClean="0">
                          <a:latin typeface="Arial Unicode MS" pitchFamily="34" charset="-128"/>
                          <a:ea typeface="Arial Unicode MS" pitchFamily="34" charset="-128"/>
                          <a:cs typeface="Arial Unicode MS" pitchFamily="34" charset="-128"/>
                        </a:rPr>
                        <a:t>%</a:t>
                      </a:r>
                    </a:p>
                    <a:p>
                      <a:pPr algn="ctr" fontAlgn="b"/>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600" b="1" u="none" strike="noStrike" dirty="0" smtClean="0">
                          <a:latin typeface="Arial Unicode MS" pitchFamily="34" charset="-128"/>
                          <a:ea typeface="Arial Unicode MS" pitchFamily="34" charset="-128"/>
                          <a:cs typeface="Arial Unicode MS" pitchFamily="34" charset="-128"/>
                        </a:rPr>
                        <a:t>761</a:t>
                      </a:r>
                    </a:p>
                    <a:p>
                      <a:pPr algn="ctr" fontAlgn="b"/>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600" b="1" u="none" strike="noStrike" dirty="0" smtClean="0">
                          <a:latin typeface="Arial Unicode MS" pitchFamily="34" charset="-128"/>
                          <a:ea typeface="Arial Unicode MS" pitchFamily="34" charset="-128"/>
                          <a:cs typeface="Arial Unicode MS" pitchFamily="34" charset="-128"/>
                        </a:rPr>
                        <a:t>الصحفيون </a:t>
                      </a:r>
                      <a:endParaRPr lang="fr-FR" sz="1600" b="1" u="none" strike="noStrike" dirty="0" smtClean="0">
                        <a:latin typeface="Arial Unicode MS" pitchFamily="34" charset="-128"/>
                        <a:ea typeface="Arial Unicode MS" pitchFamily="34" charset="-128"/>
                        <a:cs typeface="Arial Unicode MS" pitchFamily="34" charset="-128"/>
                      </a:endParaRPr>
                    </a:p>
                    <a:p>
                      <a:pPr algn="ctr" rtl="1" fontAlgn="b"/>
                      <a:r>
                        <a:rPr lang="fr-FR" sz="1600" b="1" i="0" u="none" strike="noStrike" dirty="0" smtClean="0">
                          <a:solidFill>
                            <a:srgbClr val="000000"/>
                          </a:solidFill>
                          <a:latin typeface="Arial Unicode MS" pitchFamily="34" charset="-128"/>
                          <a:ea typeface="Arial Unicode MS" pitchFamily="34" charset="-128"/>
                          <a:cs typeface="Arial Unicode MS" pitchFamily="34" charset="-128"/>
                        </a:rPr>
                        <a:t>Journalistes</a:t>
                      </a:r>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210563">
                <a:tc>
                  <a:txBody>
                    <a:bodyPr/>
                    <a:lstStyle/>
                    <a:p>
                      <a:pPr algn="ctr" fontAlgn="b"/>
                      <a:r>
                        <a:rPr lang="fr-FR" sz="1800" b="1" u="none" strike="noStrike" dirty="0">
                          <a:solidFill>
                            <a:srgbClr val="FF0000"/>
                          </a:solidFill>
                          <a:latin typeface="Arial Unicode MS" pitchFamily="34" charset="-128"/>
                          <a:ea typeface="Arial Unicode MS" pitchFamily="34" charset="-128"/>
                          <a:cs typeface="Arial Unicode MS" pitchFamily="34" charset="-128"/>
                        </a:rPr>
                        <a:t>33</a:t>
                      </a:r>
                      <a:r>
                        <a:rPr lang="fr-FR" sz="1800" b="1" u="none" strike="noStrike" dirty="0" smtClean="0">
                          <a:solidFill>
                            <a:srgbClr val="FF0000"/>
                          </a:solidFill>
                          <a:latin typeface="Arial Unicode MS" pitchFamily="34" charset="-128"/>
                          <a:ea typeface="Arial Unicode MS" pitchFamily="34" charset="-128"/>
                          <a:cs typeface="Arial Unicode MS" pitchFamily="34" charset="-128"/>
                        </a:rPr>
                        <a:t>%</a:t>
                      </a:r>
                    </a:p>
                    <a:p>
                      <a:pPr algn="ctr" fontAlgn="b"/>
                      <a:endParaRPr lang="fr-FR" sz="1800" b="1" i="0" u="none" strike="noStrike" dirty="0" smtClean="0">
                        <a:solidFill>
                          <a:srgbClr val="FF0000"/>
                        </a:solidFill>
                        <a:latin typeface="Arial Unicode MS" pitchFamily="34" charset="-128"/>
                        <a:ea typeface="Arial Unicode MS" pitchFamily="34" charset="-128"/>
                        <a:cs typeface="Arial Unicode MS" pitchFamily="34" charset="-128"/>
                      </a:endParaRPr>
                    </a:p>
                    <a:p>
                      <a:pPr algn="ctr" fontAlgn="b"/>
                      <a:endParaRPr lang="fr-FR" sz="1800" b="1" i="0" u="none" strike="noStrike" dirty="0">
                        <a:solidFill>
                          <a:srgbClr val="FF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smtClean="0">
                          <a:solidFill>
                            <a:srgbClr val="FF0000"/>
                          </a:solidFill>
                          <a:latin typeface="Arial Unicode MS" pitchFamily="34" charset="-128"/>
                          <a:ea typeface="Arial Unicode MS" pitchFamily="34" charset="-128"/>
                          <a:cs typeface="Arial Unicode MS" pitchFamily="34" charset="-128"/>
                        </a:rPr>
                        <a:t> </a:t>
                      </a:r>
                    </a:p>
                    <a:p>
                      <a:pPr algn="ctr" fontAlgn="b"/>
                      <a:r>
                        <a:rPr lang="fr-FR" sz="1800" b="1" u="none" strike="noStrike" dirty="0" smtClean="0">
                          <a:solidFill>
                            <a:srgbClr val="FF0000"/>
                          </a:solidFill>
                          <a:latin typeface="Arial Unicode MS" pitchFamily="34" charset="-128"/>
                          <a:ea typeface="Arial Unicode MS" pitchFamily="34" charset="-128"/>
                          <a:cs typeface="Arial Unicode MS" pitchFamily="34" charset="-128"/>
                        </a:rPr>
                        <a:t>369</a:t>
                      </a:r>
                    </a:p>
                    <a:p>
                      <a:pPr algn="ctr" fontAlgn="b"/>
                      <a:endParaRPr lang="fr-FR" sz="1800" b="1" i="0" u="none" strike="noStrike" dirty="0" smtClean="0">
                        <a:solidFill>
                          <a:srgbClr val="FF0000"/>
                        </a:solidFill>
                        <a:latin typeface="Arial Unicode MS" pitchFamily="34" charset="-128"/>
                        <a:ea typeface="Arial Unicode MS" pitchFamily="34" charset="-128"/>
                        <a:cs typeface="Arial Unicode MS" pitchFamily="34" charset="-128"/>
                      </a:endParaRPr>
                    </a:p>
                    <a:p>
                      <a:pPr algn="ctr" fontAlgn="b"/>
                      <a:endParaRPr lang="fr-FR" sz="1800" b="1" i="0" u="none" strike="noStrike" dirty="0">
                        <a:solidFill>
                          <a:srgbClr val="FF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600" b="1" u="none" strike="noStrike" dirty="0">
                          <a:latin typeface="Arial Unicode MS" pitchFamily="34" charset="-128"/>
                          <a:ea typeface="Arial Unicode MS" pitchFamily="34" charset="-128"/>
                          <a:cs typeface="Arial Unicode MS" pitchFamily="34" charset="-128"/>
                        </a:rPr>
                        <a:t>الصحفيات </a:t>
                      </a:r>
                      <a:endParaRPr lang="fr-FR" sz="1600" b="1" u="none" strike="noStrike" dirty="0" smtClean="0">
                        <a:latin typeface="Arial Unicode MS" pitchFamily="34" charset="-128"/>
                        <a:ea typeface="Arial Unicode MS" pitchFamily="34" charset="-128"/>
                        <a:cs typeface="Arial Unicode MS" pitchFamily="34" charset="-128"/>
                      </a:endParaRPr>
                    </a:p>
                    <a:p>
                      <a:pPr algn="ctr" rtl="1" fontAlgn="b"/>
                      <a:r>
                        <a:rPr lang="fr-FR" sz="1600" b="1" i="0" u="none" strike="noStrike" dirty="0" smtClean="0">
                          <a:solidFill>
                            <a:srgbClr val="000000"/>
                          </a:solidFill>
                          <a:latin typeface="Arial Unicode MS" pitchFamily="34" charset="-128"/>
                          <a:ea typeface="Arial Unicode MS" pitchFamily="34" charset="-128"/>
                          <a:cs typeface="Arial Unicode MS" pitchFamily="34" charset="-128"/>
                        </a:rPr>
                        <a:t>Journalistes femmes</a:t>
                      </a:r>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152644">
                <a:tc>
                  <a:txBody>
                    <a:bodyPr/>
                    <a:lstStyle/>
                    <a:p>
                      <a:pPr algn="ctr" fontAlgn="b"/>
                      <a:r>
                        <a:rPr lang="fr-FR" sz="1600" b="1" u="none" strike="noStrike" dirty="0">
                          <a:latin typeface="Arial Unicode MS" pitchFamily="34" charset="-128"/>
                          <a:ea typeface="Arial Unicode MS" pitchFamily="34" charset="-128"/>
                          <a:cs typeface="Arial Unicode MS" pitchFamily="34" charset="-128"/>
                        </a:rPr>
                        <a:t>100</a:t>
                      </a:r>
                      <a:r>
                        <a:rPr lang="fr-FR" sz="1600" b="1" u="none" strike="noStrike" dirty="0" smtClean="0">
                          <a:latin typeface="Arial Unicode MS" pitchFamily="34" charset="-128"/>
                          <a:ea typeface="Arial Unicode MS" pitchFamily="34" charset="-128"/>
                          <a:cs typeface="Arial Unicode MS" pitchFamily="34" charset="-128"/>
                        </a:rPr>
                        <a:t>%</a:t>
                      </a:r>
                    </a:p>
                    <a:p>
                      <a:pPr algn="ctr" fontAlgn="b"/>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600" b="1" u="none" strike="noStrike" dirty="0" smtClean="0">
                          <a:latin typeface="Arial Unicode MS" pitchFamily="34" charset="-128"/>
                          <a:ea typeface="Arial Unicode MS" pitchFamily="34" charset="-128"/>
                          <a:cs typeface="Arial Unicode MS" pitchFamily="34" charset="-128"/>
                        </a:rPr>
                        <a:t>1130</a:t>
                      </a:r>
                    </a:p>
                    <a:p>
                      <a:pPr algn="ctr" fontAlgn="b"/>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600" b="1" u="none" strike="noStrike" dirty="0">
                          <a:latin typeface="Arial Unicode MS" pitchFamily="34" charset="-128"/>
                          <a:ea typeface="Arial Unicode MS" pitchFamily="34" charset="-128"/>
                          <a:cs typeface="Arial Unicode MS" pitchFamily="34" charset="-128"/>
                        </a:rPr>
                        <a:t>المجموع </a:t>
                      </a:r>
                      <a:endParaRPr lang="fr-FR" sz="1600" b="1" u="none" strike="noStrike" dirty="0" smtClean="0">
                        <a:latin typeface="Arial Unicode MS" pitchFamily="34" charset="-128"/>
                        <a:ea typeface="Arial Unicode MS" pitchFamily="34" charset="-128"/>
                        <a:cs typeface="Arial Unicode MS" pitchFamily="34" charset="-128"/>
                      </a:endParaRPr>
                    </a:p>
                    <a:p>
                      <a:pPr algn="ctr" rtl="1" fontAlgn="b"/>
                      <a:r>
                        <a:rPr lang="fr-FR" sz="1600" b="1" i="0" u="none" strike="noStrike" dirty="0" smtClean="0">
                          <a:solidFill>
                            <a:srgbClr val="000000"/>
                          </a:solidFill>
                          <a:latin typeface="Arial Unicode MS" pitchFamily="34" charset="-128"/>
                          <a:ea typeface="Arial Unicode MS" pitchFamily="34" charset="-128"/>
                          <a:cs typeface="Arial Unicode MS" pitchFamily="34" charset="-128"/>
                        </a:rPr>
                        <a:t>Total</a:t>
                      </a:r>
                    </a:p>
                    <a:p>
                      <a:pPr algn="ctr" rtl="1" fontAlgn="b"/>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bl>
          </a:graphicData>
        </a:graphic>
      </p:graphicFrame>
      <p:graphicFrame>
        <p:nvGraphicFramePr>
          <p:cNvPr id="4" name="Graphique 3"/>
          <p:cNvGraphicFramePr/>
          <p:nvPr/>
        </p:nvGraphicFramePr>
        <p:xfrm>
          <a:off x="428596" y="1052736"/>
          <a:ext cx="4500562" cy="5162346"/>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61"/>
          <p:cNvSpPr txBox="1">
            <a:spLocks noChangeArrowheads="1"/>
          </p:cNvSpPr>
          <p:nvPr/>
        </p:nvSpPr>
        <p:spPr bwMode="auto">
          <a:xfrm>
            <a:off x="0" y="0"/>
            <a:ext cx="9144000" cy="584775"/>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rtl="1">
              <a:lnSpc>
                <a:spcPct val="100000"/>
              </a:lnSpc>
              <a:spcBef>
                <a:spcPct val="0"/>
              </a:spcBef>
              <a:buNone/>
            </a:pPr>
            <a:r>
              <a:rPr lang="ar-SA" altLang="fr-FR" sz="1600" b="1" dirty="0"/>
              <a:t>المجموع الكلي للعمال في قطاع </a:t>
            </a:r>
            <a:r>
              <a:rPr lang="ar-SA" altLang="fr-FR" sz="1600" b="1" dirty="0" smtClean="0"/>
              <a:t>الإعلام العمومي     </a:t>
            </a:r>
            <a:r>
              <a:rPr lang="fr-FR" altLang="fr-FR" sz="1600" b="1" dirty="0" smtClean="0"/>
              <a:t>       </a:t>
            </a:r>
            <a:r>
              <a:rPr lang="ar-SA" altLang="fr-FR" sz="1600" b="1" dirty="0" smtClean="0"/>
              <a:t> </a:t>
            </a:r>
            <a:r>
              <a:rPr lang="fr-FR" sz="1600" b="1" dirty="0" smtClean="0">
                <a:latin typeface="Times New Roman" pitchFamily="18" charset="0"/>
                <a:cs typeface="Times New Roman" pitchFamily="18" charset="0"/>
              </a:rPr>
              <a:t>Le nombre des employés dans le secteur des medias publics </a:t>
            </a:r>
            <a:r>
              <a:rPr lang="ar-SA" altLang="fr-FR" sz="1600" b="1" dirty="0" smtClean="0">
                <a:latin typeface="Times New Roman" pitchFamily="18" charset="0"/>
                <a:cs typeface="Times New Roman" pitchFamily="18" charset="0"/>
              </a:rPr>
              <a:t>       </a:t>
            </a:r>
            <a:endParaRPr lang="fr-FR" altLang="fr-FR" sz="1600" b="1" dirty="0">
              <a:latin typeface="Times New Roman" pitchFamily="18" charset="0"/>
              <a:cs typeface="Times New Roman" pitchFamily="18" charset="0"/>
            </a:endParaRPr>
          </a:p>
        </p:txBody>
      </p:sp>
      <p:sp>
        <p:nvSpPr>
          <p:cNvPr id="6" name="ZoneTexte 5"/>
          <p:cNvSpPr txBox="1"/>
          <p:nvPr/>
        </p:nvSpPr>
        <p:spPr>
          <a:xfrm>
            <a:off x="0" y="642918"/>
            <a:ext cx="9144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b="1" dirty="0" smtClean="0"/>
              <a:t>النوع في الإعلام العمومي</a:t>
            </a:r>
            <a:r>
              <a:rPr lang="fr-FR" b="1" dirty="0" smtClean="0"/>
              <a:t> </a:t>
            </a:r>
            <a:r>
              <a:rPr lang="fr-FR" b="1" dirty="0" smtClean="0">
                <a:latin typeface="Times New Roman" pitchFamily="18" charset="0"/>
                <a:cs typeface="Times New Roman" pitchFamily="18" charset="0"/>
              </a:rPr>
              <a:t>Genre dans les medias publics                                                                     </a:t>
            </a:r>
            <a:r>
              <a:rPr lang="fr-FR" b="1" dirty="0" smtClean="0"/>
              <a:t> </a:t>
            </a:r>
            <a:r>
              <a:rPr lang="ar-SA" b="1" dirty="0" smtClean="0"/>
              <a:t>  </a:t>
            </a:r>
            <a:endParaRPr lang="fr-FR" b="1" dirty="0"/>
          </a:p>
        </p:txBody>
      </p:sp>
      <p:sp>
        <p:nvSpPr>
          <p:cNvPr id="7" name="Espace réservé du numéro de diapositive 6"/>
          <p:cNvSpPr>
            <a:spLocks noGrp="1"/>
          </p:cNvSpPr>
          <p:nvPr>
            <p:ph type="sldNum" sz="quarter" idx="12"/>
          </p:nvPr>
        </p:nvSpPr>
        <p:spPr/>
        <p:txBody>
          <a:bodyPr/>
          <a:lstStyle/>
          <a:p>
            <a:fld id="{DA5A2D85-ACF1-4B45-88E1-30DE5B53E683}"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89255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fr-FR" sz="2800" b="1" dirty="0" smtClean="0"/>
              <a:t>1</a:t>
            </a:r>
            <a:r>
              <a:rPr lang="ar-SA" sz="2400" b="1" dirty="0" smtClean="0"/>
              <a:t>. الوكالة الموريتانية للأنباء</a:t>
            </a:r>
            <a:r>
              <a:rPr lang="fr-FR" sz="2400" b="1" dirty="0" smtClean="0"/>
              <a:t> </a:t>
            </a:r>
            <a:r>
              <a:rPr lang="ar-SA" sz="2400" b="1" dirty="0" smtClean="0"/>
              <a:t> </a:t>
            </a:r>
            <a:r>
              <a:rPr lang="fr-FR" sz="2400" b="1" dirty="0" smtClean="0"/>
              <a:t> </a:t>
            </a:r>
            <a:r>
              <a:rPr lang="fr-FR" sz="2400" b="1" dirty="0" smtClean="0">
                <a:latin typeface="Times New Roman" pitchFamily="18" charset="0"/>
                <a:cs typeface="Times New Roman" pitchFamily="18" charset="0"/>
              </a:rPr>
              <a:t>Agence Mauritanienne d’information                  </a:t>
            </a:r>
            <a:r>
              <a:rPr lang="ar-SA"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DA5A2D85-ACF1-4B45-88E1-30DE5B53E683}" type="slidenum">
              <a:rPr lang="fr-FR" smtClean="0"/>
              <a:pPr/>
              <a:t>16</a:t>
            </a:fld>
            <a:endParaRPr lang="fr-FR"/>
          </a:p>
        </p:txBody>
      </p:sp>
      <p:sp>
        <p:nvSpPr>
          <p:cNvPr id="6" name="Organigramme : Alternative 5"/>
          <p:cNvSpPr/>
          <p:nvPr/>
        </p:nvSpPr>
        <p:spPr>
          <a:xfrm>
            <a:off x="0" y="908720"/>
            <a:ext cx="4536000" cy="5949280"/>
          </a:xfrm>
          <a:prstGeom prst="flowChartAlternateProcess">
            <a:avLst/>
          </a:prstGeom>
          <a:scene3d>
            <a:camera prst="orthographicFront"/>
            <a:lightRig rig="threePt" dir="t"/>
          </a:scene3d>
          <a:sp3d>
            <a:bevelT w="762000" h="317500"/>
          </a:sp3d>
        </p:spPr>
        <p:style>
          <a:lnRef idx="1">
            <a:schemeClr val="accent3"/>
          </a:lnRef>
          <a:fillRef idx="2">
            <a:schemeClr val="accent3"/>
          </a:fillRef>
          <a:effectRef idx="1">
            <a:schemeClr val="accent3"/>
          </a:effectRef>
          <a:fontRef idx="minor">
            <a:schemeClr val="dk1"/>
          </a:fontRef>
        </p:style>
        <p:txBody>
          <a:bodyPr rtlCol="0" anchor="ctr"/>
          <a:lstStyle/>
          <a:p>
            <a:r>
              <a:rPr lang="fr-FR" sz="2000" b="1" dirty="0" smtClean="0"/>
              <a:t>L'agence dispose des bureaux régionaux dans toutes les capitales des wilayas intérieures et une équipe de rédacteurs et de reporters dans divers départements gouvernementaux.</a:t>
            </a:r>
          </a:p>
          <a:p>
            <a:r>
              <a:rPr lang="fr-FR" sz="2000" b="1" dirty="0" smtClean="0"/>
              <a:t>Les deux quotidiens « Horizons » sont édités par l'agence, avec un tirage de 1 000 exemplaires chacun.</a:t>
            </a:r>
          </a:p>
          <a:p>
            <a:r>
              <a:rPr lang="fr-FR" sz="2000" b="1" dirty="0" smtClean="0"/>
              <a:t>  L'agence édite un mensuel en couleurs, possède un site d'actualités sur Internet et des pages sur les réseaux sociaux.</a:t>
            </a:r>
          </a:p>
        </p:txBody>
      </p:sp>
      <p:sp>
        <p:nvSpPr>
          <p:cNvPr id="7" name="Organigramme : Alternative 6"/>
          <p:cNvSpPr/>
          <p:nvPr/>
        </p:nvSpPr>
        <p:spPr>
          <a:xfrm>
            <a:off x="4572000" y="908720"/>
            <a:ext cx="4572000" cy="5949280"/>
          </a:xfrm>
          <a:prstGeom prst="flowChartAlternateProcess">
            <a:avLst/>
          </a:prstGeom>
          <a:scene3d>
            <a:camera prst="orthographicFront"/>
            <a:lightRig rig="threePt" dir="t"/>
          </a:scene3d>
          <a:sp3d>
            <a:bevelT w="762000" h="317500"/>
          </a:sp3d>
        </p:spPr>
        <p:style>
          <a:lnRef idx="1">
            <a:schemeClr val="accent3"/>
          </a:lnRef>
          <a:fillRef idx="2">
            <a:schemeClr val="accent3"/>
          </a:fillRef>
          <a:effectRef idx="1">
            <a:schemeClr val="accent3"/>
          </a:effectRef>
          <a:fontRef idx="minor">
            <a:schemeClr val="dk1"/>
          </a:fontRef>
        </p:style>
        <p:txBody>
          <a:bodyPr rtlCol="0" anchor="ctr"/>
          <a:lstStyle/>
          <a:p>
            <a:pPr algn="r" rtl="1"/>
            <a:r>
              <a:rPr lang="ar-SA" sz="2400" dirty="0" smtClean="0">
                <a:latin typeface="Arial Unicode MS" pitchFamily="34" charset="-128"/>
                <a:ea typeface="Arial Unicode MS" pitchFamily="34" charset="-128"/>
                <a:cs typeface="Arial Unicode MS" pitchFamily="34" charset="-128"/>
              </a:rPr>
              <a:t>للوكالة مكاتب </a:t>
            </a:r>
            <a:r>
              <a:rPr lang="ar-SA" sz="2400" dirty="0" err="1" smtClean="0">
                <a:latin typeface="Arial Unicode MS" pitchFamily="34" charset="-128"/>
                <a:ea typeface="Arial Unicode MS" pitchFamily="34" charset="-128"/>
                <a:cs typeface="Arial Unicode MS" pitchFamily="34" charset="-128"/>
              </a:rPr>
              <a:t>جهوية</a:t>
            </a:r>
            <a:r>
              <a:rPr lang="ar-SA" sz="2400" dirty="0" smtClean="0">
                <a:latin typeface="Arial Unicode MS" pitchFamily="34" charset="-128"/>
                <a:ea typeface="Arial Unicode MS" pitchFamily="34" charset="-128"/>
                <a:cs typeface="Arial Unicode MS" pitchFamily="34" charset="-128"/>
              </a:rPr>
              <a:t> في جميع  عواصم الولايات الداخلية، و </a:t>
            </a:r>
            <a:r>
              <a:rPr lang="ar-SA" sz="2400" dirty="0" err="1" smtClean="0">
                <a:latin typeface="Arial Unicode MS" pitchFamily="34" charset="-128"/>
                <a:ea typeface="Arial Unicode MS" pitchFamily="34" charset="-128"/>
                <a:cs typeface="Arial Unicode MS" pitchFamily="34" charset="-128"/>
              </a:rPr>
              <a:t>طواقم</a:t>
            </a:r>
            <a:r>
              <a:rPr lang="ar-SA" sz="2400" dirty="0" smtClean="0">
                <a:latin typeface="Arial Unicode MS" pitchFamily="34" charset="-128"/>
                <a:ea typeface="Arial Unicode MS" pitchFamily="34" charset="-128"/>
                <a:cs typeface="Arial Unicode MS" pitchFamily="34" charset="-128"/>
              </a:rPr>
              <a:t> من المحررين و المراسلين في مختلف القطاعات </a:t>
            </a:r>
            <a:r>
              <a:rPr lang="ar-SA" sz="2400" dirty="0" err="1" smtClean="0">
                <a:latin typeface="Arial Unicode MS" pitchFamily="34" charset="-128"/>
                <a:ea typeface="Arial Unicode MS" pitchFamily="34" charset="-128"/>
                <a:cs typeface="Arial Unicode MS" pitchFamily="34" charset="-128"/>
              </a:rPr>
              <a:t>الحكومية .</a:t>
            </a:r>
            <a:endParaRPr lang="ar-SA" sz="2400" dirty="0" smtClean="0">
              <a:latin typeface="Arial Unicode MS" pitchFamily="34" charset="-128"/>
              <a:ea typeface="Arial Unicode MS" pitchFamily="34" charset="-128"/>
              <a:cs typeface="Arial Unicode MS" pitchFamily="34" charset="-128"/>
            </a:endParaRPr>
          </a:p>
          <a:p>
            <a:pPr algn="r" rtl="1"/>
            <a:r>
              <a:rPr lang="ar-SA" sz="2400" dirty="0" smtClean="0">
                <a:latin typeface="Arial Unicode MS" pitchFamily="34" charset="-128"/>
                <a:ea typeface="Arial Unicode MS" pitchFamily="34" charset="-128"/>
                <a:cs typeface="Arial Unicode MS" pitchFamily="34" charset="-128"/>
              </a:rPr>
              <a:t>و تصدر عن الوكالة </a:t>
            </a:r>
            <a:r>
              <a:rPr lang="ar-SA" sz="2400" dirty="0" err="1" smtClean="0">
                <a:latin typeface="Arial Unicode MS" pitchFamily="34" charset="-128"/>
                <a:ea typeface="Arial Unicode MS" pitchFamily="34" charset="-128"/>
                <a:cs typeface="Arial Unicode MS" pitchFamily="34" charset="-128"/>
              </a:rPr>
              <a:t>يوميتي </a:t>
            </a:r>
            <a:r>
              <a:rPr lang="ar-SA" sz="2400" dirty="0" smtClean="0">
                <a:latin typeface="Arial Unicode MS" pitchFamily="34" charset="-128"/>
                <a:ea typeface="Arial Unicode MS" pitchFamily="34" charset="-128"/>
                <a:cs typeface="Arial Unicode MS" pitchFamily="34" charset="-128"/>
              </a:rPr>
              <a:t>”الشعب و </a:t>
            </a:r>
            <a:r>
              <a:rPr lang="ar-SA" sz="2400" dirty="0" err="1" smtClean="0">
                <a:latin typeface="Arial Unicode MS" pitchFamily="34" charset="-128"/>
                <a:ea typeface="Arial Unicode MS" pitchFamily="34" charset="-128"/>
                <a:cs typeface="Arial Unicode MS" pitchFamily="34" charset="-128"/>
              </a:rPr>
              <a:t>أوريزون</a:t>
            </a:r>
            <a:r>
              <a:rPr lang="ar-SA" sz="2400" dirty="0" smtClean="0">
                <a:latin typeface="Arial Unicode MS" pitchFamily="34" charset="-128"/>
                <a:ea typeface="Arial Unicode MS" pitchFamily="34" charset="-128"/>
                <a:cs typeface="Arial Unicode MS" pitchFamily="34" charset="-128"/>
              </a:rPr>
              <a:t>“ بمعدل سحب 1000 نسخة لكل منهما.</a:t>
            </a:r>
          </a:p>
          <a:p>
            <a:pPr algn="r" rtl="1"/>
            <a:r>
              <a:rPr lang="ar-SA" sz="2400" dirty="0" smtClean="0">
                <a:latin typeface="Arial Unicode MS" pitchFamily="34" charset="-128"/>
                <a:ea typeface="Arial Unicode MS" pitchFamily="34" charset="-128"/>
                <a:cs typeface="Arial Unicode MS" pitchFamily="34" charset="-128"/>
              </a:rPr>
              <a:t> و استحدثت الوكالة مجلة شهرية </a:t>
            </a:r>
            <a:r>
              <a:rPr lang="ar-SA" sz="2400" dirty="0" err="1" smtClean="0">
                <a:latin typeface="Arial Unicode MS" pitchFamily="34" charset="-128"/>
                <a:ea typeface="Arial Unicode MS" pitchFamily="34" charset="-128"/>
                <a:cs typeface="Arial Unicode MS" pitchFamily="34" charset="-128"/>
              </a:rPr>
              <a:t>ملونة </a:t>
            </a:r>
            <a:r>
              <a:rPr lang="ar-SA" sz="2400" dirty="0" smtClean="0">
                <a:latin typeface="Arial Unicode MS" pitchFamily="34" charset="-128"/>
                <a:ea typeface="Arial Unicode MS" pitchFamily="34" charset="-128"/>
                <a:cs typeface="Arial Unicode MS" pitchFamily="34" charset="-128"/>
              </a:rPr>
              <a:t>، و لها موقع إخباري على الانترنت و صفحات على شبكة التواصل الاجتماعي</a:t>
            </a:r>
            <a:r>
              <a:rPr lang="fr-FR" sz="2400" dirty="0" smtClean="0">
                <a:latin typeface="Arial Unicode MS" pitchFamily="34" charset="-128"/>
                <a:ea typeface="Arial Unicode MS" pitchFamily="34" charset="-128"/>
                <a:cs typeface="Arial Unicode MS" pitchFamily="34" charset="-128"/>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3" name="Group 9"/>
          <p:cNvGrpSpPr/>
          <p:nvPr/>
        </p:nvGrpSpPr>
        <p:grpSpPr>
          <a:xfrm>
            <a:off x="89452" y="-118220"/>
            <a:ext cx="9144001" cy="971661"/>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sp>
        <p:nvSpPr>
          <p:cNvPr id="2" name="ZoneTexte 1"/>
          <p:cNvSpPr txBox="1"/>
          <p:nvPr/>
        </p:nvSpPr>
        <p:spPr>
          <a:xfrm>
            <a:off x="0" y="0"/>
            <a:ext cx="9144000" cy="89255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fr-FR" sz="2800" b="1" dirty="0" smtClean="0"/>
              <a:t>1</a:t>
            </a:r>
            <a:r>
              <a:rPr lang="ar-SA" sz="2400" b="1" dirty="0" smtClean="0"/>
              <a:t>. الوكالة الموريتانية للأنباء</a:t>
            </a:r>
            <a:r>
              <a:rPr lang="fr-FR" sz="2400" b="1" dirty="0" smtClean="0"/>
              <a:t> </a:t>
            </a:r>
            <a:r>
              <a:rPr lang="ar-SA" sz="2400" b="1" dirty="0" smtClean="0"/>
              <a:t> </a:t>
            </a:r>
            <a:r>
              <a:rPr lang="fr-FR" sz="2400" b="1" dirty="0" smtClean="0"/>
              <a:t> </a:t>
            </a:r>
            <a:r>
              <a:rPr lang="fr-FR" sz="2400" b="1" dirty="0" smtClean="0">
                <a:latin typeface="Times New Roman" pitchFamily="18" charset="0"/>
                <a:cs typeface="Times New Roman" pitchFamily="18" charset="0"/>
              </a:rPr>
              <a:t>Agence Mauritanienne d’information                  </a:t>
            </a:r>
            <a:r>
              <a:rPr lang="ar-SA"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graphicFrame>
        <p:nvGraphicFramePr>
          <p:cNvPr id="4" name="Tableau 3"/>
          <p:cNvGraphicFramePr>
            <a:graphicFrameLocks noGrp="1"/>
          </p:cNvGraphicFramePr>
          <p:nvPr>
            <p:extLst>
              <p:ext uri="{D42A27DB-BD31-4B8C-83A1-F6EECF244321}">
                <p14:modId xmlns="" xmlns:p14="http://schemas.microsoft.com/office/powerpoint/2010/main" val="1774601852"/>
              </p:ext>
            </p:extLst>
          </p:nvPr>
        </p:nvGraphicFramePr>
        <p:xfrm>
          <a:off x="5255999" y="980726"/>
          <a:ext cx="3888001" cy="5377232"/>
        </p:xfrm>
        <a:graphic>
          <a:graphicData uri="http://schemas.openxmlformats.org/drawingml/2006/table">
            <a:tbl>
              <a:tblPr firstRow="1" firstCol="1" bandRow="1">
                <a:tableStyleId>{69C7853C-536D-4A76-A0AE-DD22124D55A5}</a:tableStyleId>
              </a:tblPr>
              <a:tblGrid>
                <a:gridCol w="1336551">
                  <a:extLst>
                    <a:ext uri="{9D8B030D-6E8A-4147-A177-3AD203B41FA5}">
                      <a16:colId xmlns:a16="http://schemas.microsoft.com/office/drawing/2014/main" xmlns="" val="939198670"/>
                    </a:ext>
                  </a:extLst>
                </a:gridCol>
                <a:gridCol w="1019995">
                  <a:extLst>
                    <a:ext uri="{9D8B030D-6E8A-4147-A177-3AD203B41FA5}">
                      <a16:colId xmlns:a16="http://schemas.microsoft.com/office/drawing/2014/main" xmlns="" val="1894238584"/>
                    </a:ext>
                  </a:extLst>
                </a:gridCol>
                <a:gridCol w="1531455">
                  <a:extLst>
                    <a:ext uri="{9D8B030D-6E8A-4147-A177-3AD203B41FA5}">
                      <a16:colId xmlns:a16="http://schemas.microsoft.com/office/drawing/2014/main" xmlns="" val="2354916022"/>
                    </a:ext>
                  </a:extLst>
                </a:gridCol>
              </a:tblGrid>
              <a:tr h="1344308">
                <a:tc>
                  <a:txBody>
                    <a:bodyPr/>
                    <a:lstStyle/>
                    <a:p>
                      <a:pPr algn="ctr" rtl="1" fontAlgn="ctr"/>
                      <a:r>
                        <a:rPr lang="ar-SA" sz="2000" u="none" strike="noStrike" dirty="0" smtClean="0">
                          <a:solidFill>
                            <a:schemeClr val="tx1"/>
                          </a:solidFill>
                          <a:effectLst/>
                          <a:latin typeface="Arial Unicode MS" pitchFamily="34" charset="-128"/>
                          <a:ea typeface="Arial Unicode MS" pitchFamily="34" charset="-128"/>
                          <a:cs typeface="Arial Unicode MS" pitchFamily="34" charset="-128"/>
                        </a:rPr>
                        <a:t>النسبة</a:t>
                      </a:r>
                    </a:p>
                    <a:p>
                      <a:pPr algn="ctr" rtl="1" fontAlgn="ctr"/>
                      <a:r>
                        <a:rPr lang="fr-FR" sz="2000" b="1" i="0" u="none" strike="noStrike" dirty="0" smtClean="0">
                          <a:solidFill>
                            <a:schemeClr val="tx1"/>
                          </a:solidFill>
                          <a:effectLst/>
                          <a:latin typeface="Arial Unicode MS" pitchFamily="34" charset="-128"/>
                          <a:ea typeface="Arial Unicode MS" pitchFamily="34" charset="-128"/>
                          <a:cs typeface="Arial Unicode MS" pitchFamily="34" charset="-128"/>
                        </a:rPr>
                        <a:t>%</a:t>
                      </a:r>
                      <a:endParaRPr lang="ar-SA" sz="2000" b="1" i="0" u="none" strike="noStrike" dirty="0">
                        <a:solidFill>
                          <a:schemeClr val="tx1"/>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2000" u="none" strike="noStrike" dirty="0" smtClean="0">
                          <a:solidFill>
                            <a:schemeClr val="tx1"/>
                          </a:solidFill>
                          <a:effectLst/>
                          <a:latin typeface="Arial Unicode MS" pitchFamily="34" charset="-128"/>
                          <a:ea typeface="Arial Unicode MS" pitchFamily="34" charset="-128"/>
                          <a:cs typeface="Arial Unicode MS" pitchFamily="34" charset="-128"/>
                        </a:rPr>
                        <a:t>العدد</a:t>
                      </a:r>
                    </a:p>
                    <a:p>
                      <a:pPr algn="ctr" rtl="1" fontAlgn="ctr"/>
                      <a:r>
                        <a:rPr lang="fr-FR" sz="2000" u="none" strike="noStrike" dirty="0" smtClean="0">
                          <a:solidFill>
                            <a:schemeClr val="tx1"/>
                          </a:solidFill>
                          <a:effectLst/>
                          <a:latin typeface="Arial Unicode MS" pitchFamily="34" charset="-128"/>
                          <a:ea typeface="Arial Unicode MS" pitchFamily="34" charset="-128"/>
                          <a:cs typeface="Arial Unicode MS" pitchFamily="34" charset="-128"/>
                        </a:rPr>
                        <a:t> Nombre</a:t>
                      </a:r>
                    </a:p>
                    <a:p>
                      <a:pPr algn="ctr" rtl="1" fontAlgn="ctr"/>
                      <a:r>
                        <a:rPr lang="fr-FR" sz="2000" u="none" strike="noStrike" dirty="0" smtClean="0">
                          <a:solidFill>
                            <a:schemeClr val="tx1"/>
                          </a:solidFill>
                          <a:effectLst/>
                          <a:latin typeface="Arial Unicode MS" pitchFamily="34" charset="-128"/>
                          <a:ea typeface="Arial Unicode MS" pitchFamily="34" charset="-128"/>
                          <a:cs typeface="Arial Unicode MS" pitchFamily="34" charset="-128"/>
                        </a:rPr>
                        <a:t> </a:t>
                      </a:r>
                      <a:endParaRPr lang="ar-SA" sz="2000" b="1" i="0" u="none" strike="noStrike" dirty="0">
                        <a:solidFill>
                          <a:schemeClr val="tx1"/>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2000" u="none" strike="noStrike" dirty="0">
                          <a:solidFill>
                            <a:schemeClr val="tx1"/>
                          </a:solidFill>
                          <a:effectLst/>
                          <a:latin typeface="Arial Unicode MS" pitchFamily="34" charset="-128"/>
                          <a:ea typeface="Arial Unicode MS" pitchFamily="34" charset="-128"/>
                          <a:cs typeface="Arial Unicode MS" pitchFamily="34" charset="-128"/>
                        </a:rPr>
                        <a:t>عقود </a:t>
                      </a:r>
                      <a:r>
                        <a:rPr lang="ar-SA" sz="2000" u="none" strike="noStrike" dirty="0" smtClean="0">
                          <a:solidFill>
                            <a:schemeClr val="tx1"/>
                          </a:solidFill>
                          <a:effectLst/>
                          <a:latin typeface="Arial Unicode MS" pitchFamily="34" charset="-128"/>
                          <a:ea typeface="Arial Unicode MS" pitchFamily="34" charset="-128"/>
                          <a:cs typeface="Arial Unicode MS" pitchFamily="34" charset="-128"/>
                        </a:rPr>
                        <a:t>العمال</a:t>
                      </a:r>
                      <a:endParaRPr lang="fr-FR" sz="2000" u="none" strike="noStrike" dirty="0" smtClean="0">
                        <a:solidFill>
                          <a:schemeClr val="tx1"/>
                        </a:solidFill>
                        <a:effectLst/>
                        <a:latin typeface="Arial Unicode MS" pitchFamily="34" charset="-128"/>
                        <a:ea typeface="Arial Unicode MS" pitchFamily="34" charset="-128"/>
                        <a:cs typeface="Arial Unicode MS" pitchFamily="34" charset="-128"/>
                      </a:endParaRPr>
                    </a:p>
                    <a:p>
                      <a:pPr algn="ctr" rtl="1" fontAlgn="ctr"/>
                      <a:r>
                        <a:rPr lang="fr-FR" sz="2000" u="none" strike="noStrike" dirty="0" smtClean="0">
                          <a:solidFill>
                            <a:schemeClr val="tx1"/>
                          </a:solidFill>
                          <a:effectLst/>
                          <a:latin typeface="Arial Unicode MS" pitchFamily="34" charset="-128"/>
                          <a:ea typeface="Arial Unicode MS" pitchFamily="34" charset="-128"/>
                          <a:cs typeface="Arial Unicode MS" pitchFamily="34" charset="-128"/>
                        </a:rPr>
                        <a:t> Contrats emplois</a:t>
                      </a:r>
                      <a:endParaRPr lang="ar-SA" sz="2000" b="1" i="0" u="none" strike="noStrike" dirty="0">
                        <a:solidFill>
                          <a:schemeClr val="tx1"/>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2869850790"/>
                  </a:ext>
                </a:extLst>
              </a:tr>
              <a:tr h="1344308">
                <a:tc>
                  <a:txBody>
                    <a:bodyPr/>
                    <a:lstStyle/>
                    <a:p>
                      <a:pPr algn="ctr" rtl="1" fontAlgn="ctr"/>
                      <a:r>
                        <a:rPr lang="fr-FR" sz="1800" b="1" u="none" strike="noStrike" dirty="0">
                          <a:effectLst/>
                          <a:latin typeface="Arial Unicode MS" pitchFamily="34" charset="-128"/>
                          <a:ea typeface="Arial Unicode MS" pitchFamily="34" charset="-128"/>
                          <a:cs typeface="Arial Unicode MS" pitchFamily="34" charset="-128"/>
                        </a:rPr>
                        <a:t>62%</a:t>
                      </a:r>
                      <a:endParaRPr lang="fr-FR"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0" fontAlgn="ctr"/>
                      <a:r>
                        <a:rPr lang="fr-FR" sz="1800" b="1" u="none" strike="noStrike">
                          <a:effectLst/>
                          <a:latin typeface="Arial Unicode MS" pitchFamily="34" charset="-128"/>
                          <a:ea typeface="Arial Unicode MS" pitchFamily="34" charset="-128"/>
                          <a:cs typeface="Arial Unicode MS" pitchFamily="34" charset="-128"/>
                        </a:rPr>
                        <a:t>212</a:t>
                      </a:r>
                      <a:endParaRPr lang="fr-FR" sz="1800" b="1" i="0" u="none" strike="noStrike">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1800" b="1" u="none" strike="noStrike" dirty="0" smtClean="0">
                          <a:effectLst/>
                          <a:latin typeface="Arial Unicode MS" pitchFamily="34" charset="-128"/>
                          <a:ea typeface="Arial Unicode MS" pitchFamily="34" charset="-128"/>
                          <a:cs typeface="Arial Unicode MS" pitchFamily="34" charset="-128"/>
                        </a:rPr>
                        <a:t>دائمون</a:t>
                      </a:r>
                      <a:endParaRPr lang="fr-FR" sz="18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800" b="1" u="none" strike="noStrike" dirty="0" smtClean="0">
                          <a:effectLst/>
                          <a:latin typeface="Arial Unicode MS" pitchFamily="34" charset="-128"/>
                          <a:ea typeface="Arial Unicode MS" pitchFamily="34" charset="-128"/>
                          <a:cs typeface="Arial Unicode MS" pitchFamily="34" charset="-128"/>
                        </a:rPr>
                        <a:t> Permanents </a:t>
                      </a:r>
                      <a:endParaRPr lang="ar-SA"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1681103606"/>
                  </a:ext>
                </a:extLst>
              </a:tr>
              <a:tr h="1344308">
                <a:tc>
                  <a:txBody>
                    <a:bodyPr/>
                    <a:lstStyle/>
                    <a:p>
                      <a:pPr algn="ctr" rtl="1" fontAlgn="ctr"/>
                      <a:r>
                        <a:rPr lang="fr-FR" sz="1800" b="1" u="none" strike="noStrike" dirty="0">
                          <a:effectLst/>
                          <a:latin typeface="Arial Unicode MS" pitchFamily="34" charset="-128"/>
                          <a:ea typeface="Arial Unicode MS" pitchFamily="34" charset="-128"/>
                          <a:cs typeface="Arial Unicode MS" pitchFamily="34" charset="-128"/>
                        </a:rPr>
                        <a:t>38%</a:t>
                      </a:r>
                      <a:endParaRPr lang="fr-FR"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0" fontAlgn="ctr"/>
                      <a:r>
                        <a:rPr lang="fr-FR" sz="1800" b="1" u="none" strike="noStrike" dirty="0">
                          <a:effectLst/>
                          <a:latin typeface="Arial Unicode MS" pitchFamily="34" charset="-128"/>
                          <a:ea typeface="Arial Unicode MS" pitchFamily="34" charset="-128"/>
                          <a:cs typeface="Arial Unicode MS" pitchFamily="34" charset="-128"/>
                        </a:rPr>
                        <a:t>129</a:t>
                      </a:r>
                      <a:endParaRPr lang="fr-FR"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1800" b="1" u="none" strike="noStrike" dirty="0" smtClean="0">
                          <a:effectLst/>
                          <a:latin typeface="Arial Unicode MS" pitchFamily="34" charset="-128"/>
                          <a:ea typeface="Arial Unicode MS" pitchFamily="34" charset="-128"/>
                          <a:cs typeface="Arial Unicode MS" pitchFamily="34" charset="-128"/>
                        </a:rPr>
                        <a:t>متعاونون</a:t>
                      </a:r>
                      <a:r>
                        <a:rPr lang="fr-FR" sz="1800" b="1" u="none" strike="noStrike" dirty="0" smtClean="0">
                          <a:effectLst/>
                          <a:latin typeface="Arial Unicode MS" pitchFamily="34" charset="-128"/>
                          <a:ea typeface="Arial Unicode MS" pitchFamily="34" charset="-128"/>
                          <a:cs typeface="Arial Unicode MS" pitchFamily="34" charset="-128"/>
                        </a:rPr>
                        <a:t>Collaborateurs </a:t>
                      </a:r>
                      <a:endParaRPr lang="ar-SA"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1404485932"/>
                  </a:ext>
                </a:extLst>
              </a:tr>
              <a:tr h="1344308">
                <a:tc>
                  <a:txBody>
                    <a:bodyPr/>
                    <a:lstStyle/>
                    <a:p>
                      <a:pPr algn="ctr" rtl="1" fontAlgn="ctr"/>
                      <a:r>
                        <a:rPr lang="fr-FR" sz="1800" b="1" u="none" strike="noStrike" dirty="0">
                          <a:effectLst/>
                          <a:latin typeface="Arial Unicode MS" pitchFamily="34" charset="-128"/>
                          <a:ea typeface="Arial Unicode MS" pitchFamily="34" charset="-128"/>
                          <a:cs typeface="Arial Unicode MS" pitchFamily="34" charset="-128"/>
                        </a:rPr>
                        <a:t>100%</a:t>
                      </a:r>
                      <a:endParaRPr lang="fr-FR"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0" fontAlgn="ctr"/>
                      <a:r>
                        <a:rPr lang="fr-FR" sz="1800" b="1" u="none" strike="noStrike" dirty="0">
                          <a:effectLst/>
                          <a:latin typeface="Arial Unicode MS" pitchFamily="34" charset="-128"/>
                          <a:ea typeface="Arial Unicode MS" pitchFamily="34" charset="-128"/>
                          <a:cs typeface="Arial Unicode MS" pitchFamily="34" charset="-128"/>
                        </a:rPr>
                        <a:t>341</a:t>
                      </a:r>
                      <a:endParaRPr lang="fr-FR"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1800" b="1" u="none" strike="noStrike" dirty="0" smtClean="0">
                          <a:effectLst/>
                          <a:latin typeface="Arial Unicode MS" pitchFamily="34" charset="-128"/>
                          <a:ea typeface="Arial Unicode MS" pitchFamily="34" charset="-128"/>
                          <a:cs typeface="Arial Unicode MS" pitchFamily="34" charset="-128"/>
                        </a:rPr>
                        <a:t>المجموع</a:t>
                      </a:r>
                      <a:endParaRPr lang="fr-FR" sz="18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800" b="1" u="none" strike="noStrike" dirty="0" smtClean="0">
                          <a:effectLst/>
                          <a:latin typeface="Arial Unicode MS" pitchFamily="34" charset="-128"/>
                          <a:ea typeface="Arial Unicode MS" pitchFamily="34" charset="-128"/>
                          <a:cs typeface="Arial Unicode MS" pitchFamily="34" charset="-128"/>
                        </a:rPr>
                        <a:t>Total</a:t>
                      </a:r>
                    </a:p>
                    <a:p>
                      <a:pPr algn="ctr" rtl="1" fontAlgn="ctr"/>
                      <a:r>
                        <a:rPr lang="fr-FR" sz="1800" b="1" u="none" strike="noStrike" dirty="0" smtClean="0">
                          <a:effectLst/>
                          <a:latin typeface="Arial Unicode MS" pitchFamily="34" charset="-128"/>
                          <a:ea typeface="Arial Unicode MS" pitchFamily="34" charset="-128"/>
                          <a:cs typeface="Arial Unicode MS" pitchFamily="34" charset="-128"/>
                        </a:rPr>
                        <a:t> </a:t>
                      </a:r>
                    </a:p>
                    <a:p>
                      <a:pPr algn="ctr" rtl="1" fontAlgn="ctr"/>
                      <a:r>
                        <a:rPr lang="fr-FR" sz="1800" b="1" u="none" strike="noStrike" dirty="0" smtClean="0">
                          <a:effectLst/>
                          <a:latin typeface="Arial Unicode MS" pitchFamily="34" charset="-128"/>
                          <a:ea typeface="Arial Unicode MS" pitchFamily="34" charset="-128"/>
                          <a:cs typeface="Arial Unicode MS" pitchFamily="34" charset="-128"/>
                        </a:rPr>
                        <a:t> </a:t>
                      </a:r>
                      <a:r>
                        <a:rPr lang="ar-SA" sz="1800" b="1" u="none" strike="noStrike" dirty="0" smtClean="0">
                          <a:effectLst/>
                          <a:latin typeface="Arial Unicode MS" pitchFamily="34" charset="-128"/>
                          <a:ea typeface="Arial Unicode MS" pitchFamily="34" charset="-128"/>
                          <a:cs typeface="Arial Unicode MS" pitchFamily="34" charset="-128"/>
                        </a:rPr>
                        <a:t> </a:t>
                      </a:r>
                      <a:endParaRPr lang="ar-SA"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2076990233"/>
                  </a:ext>
                </a:extLst>
              </a:tr>
            </a:tbl>
          </a:graphicData>
        </a:graphic>
      </p:graphicFrame>
      <p:sp>
        <p:nvSpPr>
          <p:cNvPr id="8" name="Ellipse 7"/>
          <p:cNvSpPr/>
          <p:nvPr/>
        </p:nvSpPr>
        <p:spPr>
          <a:xfrm>
            <a:off x="5357818" y="0"/>
            <a:ext cx="576064" cy="476672"/>
          </a:xfrm>
          <a:prstGeom prst="ellipse">
            <a:avLst/>
          </a:prstGeom>
          <a:blipFill dpi="0" rotWithShape="1">
            <a:blip r:embed="rId5"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Picture 2" descr="C:\Users\centresuivi\Pictures\001.PNG"/>
          <p:cNvPicPr>
            <a:picLocks noChangeAspect="1" noChangeArrowheads="1"/>
          </p:cNvPicPr>
          <p:nvPr/>
        </p:nvPicPr>
        <p:blipFill>
          <a:blip r:embed="rId6" cstate="print"/>
          <a:srcRect/>
          <a:stretch>
            <a:fillRect/>
          </a:stretch>
        </p:blipFill>
        <p:spPr bwMode="auto">
          <a:xfrm>
            <a:off x="0" y="6237312"/>
            <a:ext cx="2123728" cy="620688"/>
          </a:xfrm>
          <a:prstGeom prst="rect">
            <a:avLst/>
          </a:prstGeom>
          <a:noFill/>
        </p:spPr>
      </p:pic>
      <p:graphicFrame>
        <p:nvGraphicFramePr>
          <p:cNvPr id="10" name="Graphique 9"/>
          <p:cNvGraphicFramePr/>
          <p:nvPr/>
        </p:nvGraphicFramePr>
        <p:xfrm>
          <a:off x="0" y="857232"/>
          <a:ext cx="5143504" cy="5286412"/>
        </p:xfrm>
        <a:graphic>
          <a:graphicData uri="http://schemas.openxmlformats.org/drawingml/2006/chart">
            <c:chart xmlns:c="http://schemas.openxmlformats.org/drawingml/2006/chart" xmlns:r="http://schemas.openxmlformats.org/officeDocument/2006/relationships" r:id="rId7"/>
          </a:graphicData>
        </a:graphic>
      </p:graphicFrame>
      <p:sp>
        <p:nvSpPr>
          <p:cNvPr id="15" name="ZoneTexte 14"/>
          <p:cNvSpPr txBox="1"/>
          <p:nvPr/>
        </p:nvSpPr>
        <p:spPr>
          <a:xfrm>
            <a:off x="0" y="428604"/>
            <a:ext cx="9144000" cy="400110"/>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r">
              <a:defRPr/>
            </a:pPr>
            <a:r>
              <a:rPr lang="fr-FR" sz="2000" b="1" dirty="0">
                <a:solidFill>
                  <a:srgbClr val="7030A0"/>
                </a:solidFill>
                <a:latin typeface="+mn-lt"/>
                <a:cs typeface="+mn-cs"/>
              </a:rPr>
              <a:t> </a:t>
            </a:r>
            <a:r>
              <a:rPr lang="fr-FR" sz="2000" b="1" dirty="0" smtClean="0">
                <a:solidFill>
                  <a:srgbClr val="000000"/>
                </a:solidFill>
                <a:latin typeface="Arial Unicode MS" pitchFamily="34" charset="-128"/>
                <a:ea typeface="Arial Unicode MS" pitchFamily="34" charset="-128"/>
                <a:cs typeface="Arial Unicode MS" pitchFamily="34" charset="-128"/>
              </a:rPr>
              <a:t>Classement employés par type de contrat</a:t>
            </a:r>
            <a:r>
              <a:rPr lang="ar-SA" sz="2000" b="1" dirty="0" smtClean="0">
                <a:solidFill>
                  <a:srgbClr val="000000"/>
                </a:solidFill>
                <a:latin typeface="Arial Unicode MS" pitchFamily="34" charset="-128"/>
                <a:ea typeface="Arial Unicode MS" pitchFamily="34" charset="-128"/>
                <a:cs typeface="Arial Unicode MS" pitchFamily="34" charset="-128"/>
              </a:rPr>
              <a:t>     </a:t>
            </a:r>
            <a:r>
              <a:rPr lang="fr-FR" sz="2000" b="1" dirty="0" smtClean="0">
                <a:solidFill>
                  <a:srgbClr val="7030A0"/>
                </a:solidFill>
                <a:latin typeface="+mn-lt"/>
                <a:cs typeface="+mn-cs"/>
              </a:rPr>
              <a:t> </a:t>
            </a:r>
            <a:r>
              <a:rPr lang="ar-SA" sz="2000" b="1" dirty="0" smtClean="0">
                <a:solidFill>
                  <a:srgbClr val="000000"/>
                </a:solidFill>
                <a:latin typeface="Arial Unicode MS" pitchFamily="34" charset="-128"/>
                <a:ea typeface="Arial Unicode MS" pitchFamily="34" charset="-128"/>
                <a:cs typeface="Arial Unicode MS" pitchFamily="34" charset="-128"/>
              </a:rPr>
              <a:t>توزيع </a:t>
            </a:r>
            <a:r>
              <a:rPr lang="ar-SA" sz="2000" b="1" dirty="0">
                <a:solidFill>
                  <a:srgbClr val="000000"/>
                </a:solidFill>
                <a:latin typeface="Arial Unicode MS" pitchFamily="34" charset="-128"/>
                <a:ea typeface="Arial Unicode MS" pitchFamily="34" charset="-128"/>
                <a:cs typeface="Arial Unicode MS" pitchFamily="34" charset="-128"/>
              </a:rPr>
              <a:t>العمال </a:t>
            </a:r>
            <a:r>
              <a:rPr lang="ar-SA" sz="2000" b="1" dirty="0" smtClean="0">
                <a:solidFill>
                  <a:srgbClr val="000000"/>
                </a:solidFill>
                <a:latin typeface="Arial Unicode MS" pitchFamily="34" charset="-128"/>
                <a:ea typeface="Arial Unicode MS" pitchFamily="34" charset="-128"/>
                <a:cs typeface="Arial Unicode MS" pitchFamily="34" charset="-128"/>
              </a:rPr>
              <a:t>من حيث طبيعة </a:t>
            </a:r>
            <a:r>
              <a:rPr lang="ar-SA" sz="2000" b="1" dirty="0" err="1" smtClean="0">
                <a:solidFill>
                  <a:srgbClr val="000000"/>
                </a:solidFill>
                <a:latin typeface="Arial Unicode MS" pitchFamily="34" charset="-128"/>
                <a:ea typeface="Arial Unicode MS" pitchFamily="34" charset="-128"/>
                <a:cs typeface="Arial Unicode MS" pitchFamily="34" charset="-128"/>
              </a:rPr>
              <a:t>العقود </a:t>
            </a:r>
            <a:r>
              <a:rPr lang="ar-SA" sz="1400" b="1" dirty="0" err="1" smtClean="0">
                <a:solidFill>
                  <a:srgbClr val="000000"/>
                </a:solidFill>
                <a:latin typeface="Arial Unicode MS" pitchFamily="34" charset="-128"/>
                <a:ea typeface="Arial Unicode MS" pitchFamily="34" charset="-128"/>
                <a:cs typeface="Arial Unicode MS" pitchFamily="34" charset="-128"/>
              </a:rPr>
              <a:t>:</a:t>
            </a:r>
            <a:endParaRPr lang="fr-FR" sz="1400" dirty="0">
              <a:solidFill>
                <a:srgbClr val="000000"/>
              </a:solidFill>
              <a:latin typeface="Arial Unicode MS" pitchFamily="34" charset="-128"/>
              <a:ea typeface="Arial Unicode MS" pitchFamily="34" charset="-128"/>
              <a:cs typeface="Arial Unicode MS" pitchFamily="34" charset="-128"/>
            </a:endParaRPr>
          </a:p>
        </p:txBody>
      </p:sp>
      <p:sp>
        <p:nvSpPr>
          <p:cNvPr id="13" name="Espace réservé du numéro de diapositive 12"/>
          <p:cNvSpPr>
            <a:spLocks noGrp="1"/>
          </p:cNvSpPr>
          <p:nvPr>
            <p:ph type="sldNum" sz="quarter" idx="12"/>
          </p:nvPr>
        </p:nvSpPr>
        <p:spPr/>
        <p:txBody>
          <a:bodyPr/>
          <a:lstStyle/>
          <a:p>
            <a:fld id="{DA5A2D85-ACF1-4B45-88E1-30DE5B53E683}" type="slidenum">
              <a:rPr lang="fr-FR" smtClean="0"/>
              <a:pPr/>
              <a:t>17</a:t>
            </a:fld>
            <a:endParaRPr lang="fr-FR"/>
          </a:p>
        </p:txBody>
      </p:sp>
    </p:spTree>
    <p:extLst>
      <p:ext uri="{BB962C8B-B14F-4D97-AF65-F5344CB8AC3E}">
        <p14:creationId xmlns="" xmlns:p14="http://schemas.microsoft.com/office/powerpoint/2010/main" val="926854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2" name="Group 9"/>
          <p:cNvGrpSpPr/>
          <p:nvPr/>
        </p:nvGrpSpPr>
        <p:grpSpPr>
          <a:xfrm>
            <a:off x="0" y="0"/>
            <a:ext cx="9144001" cy="971661"/>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graphicFrame>
        <p:nvGraphicFramePr>
          <p:cNvPr id="9" name="Tableau 8"/>
          <p:cNvGraphicFramePr>
            <a:graphicFrameLocks noGrp="1"/>
          </p:cNvGraphicFramePr>
          <p:nvPr/>
        </p:nvGraphicFramePr>
        <p:xfrm>
          <a:off x="5000628" y="1071546"/>
          <a:ext cx="4071437" cy="5547921"/>
        </p:xfrm>
        <a:graphic>
          <a:graphicData uri="http://schemas.openxmlformats.org/drawingml/2006/table">
            <a:tbl>
              <a:tblPr>
                <a:tableStyleId>{69C7853C-536D-4A76-A0AE-DD22124D55A5}</a:tableStyleId>
              </a:tblPr>
              <a:tblGrid>
                <a:gridCol w="1027159"/>
                <a:gridCol w="953791"/>
                <a:gridCol w="2090487"/>
              </a:tblGrid>
              <a:tr h="1335773">
                <a:tc>
                  <a:txBody>
                    <a:bodyPr/>
                    <a:lstStyle/>
                    <a:p>
                      <a:pPr algn="ctr" rtl="1" fontAlgn="b"/>
                      <a:r>
                        <a:rPr lang="ar-SA" sz="1800" b="1" u="none" strike="noStrike" dirty="0" smtClean="0">
                          <a:solidFill>
                            <a:srgbClr val="000000"/>
                          </a:solidFill>
                          <a:latin typeface="Arial Unicode MS" pitchFamily="34" charset="-128"/>
                          <a:ea typeface="Arial Unicode MS" pitchFamily="34" charset="-128"/>
                          <a:cs typeface="Arial Unicode MS" pitchFamily="34" charset="-128"/>
                        </a:rPr>
                        <a:t>النسبة</a:t>
                      </a:r>
                      <a:r>
                        <a:rPr lang="fr-FR" sz="1800" b="1" u="none" strike="noStrike" dirty="0" smtClean="0">
                          <a:solidFill>
                            <a:srgbClr val="000000"/>
                          </a:solidFill>
                          <a:latin typeface="Arial Unicode MS" pitchFamily="34" charset="-128"/>
                          <a:ea typeface="Arial Unicode MS" pitchFamily="34" charset="-128"/>
                          <a:cs typeface="Arial Unicode MS" pitchFamily="34" charset="-128"/>
                        </a:rPr>
                        <a:t>%</a:t>
                      </a:r>
                      <a:r>
                        <a:rPr lang="ar-SA" sz="1800" b="1" u="none" strike="noStrike" dirty="0" smtClean="0">
                          <a:solidFill>
                            <a:srgbClr val="000000"/>
                          </a:solidFill>
                          <a:latin typeface="Arial Unicode MS" pitchFamily="34" charset="-128"/>
                          <a:ea typeface="Arial Unicode MS" pitchFamily="34" charset="-128"/>
                          <a:cs typeface="Arial Unicode MS" pitchFamily="34" charset="-128"/>
                        </a:rPr>
                        <a:t> </a:t>
                      </a:r>
                    </a:p>
                    <a:p>
                      <a:pPr algn="ctr" rtl="1" fontAlgn="b"/>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solidFill>
                            <a:srgbClr val="000000"/>
                          </a:solidFill>
                          <a:latin typeface="Arial Unicode MS" pitchFamily="34" charset="-128"/>
                          <a:ea typeface="Arial Unicode MS" pitchFamily="34" charset="-128"/>
                          <a:cs typeface="Arial Unicode MS" pitchFamily="34" charset="-128"/>
                        </a:rPr>
                        <a:t>العدد</a:t>
                      </a:r>
                      <a:r>
                        <a:rPr lang="fr-FR" sz="1800" b="1" u="none" strike="noStrike" dirty="0" smtClean="0">
                          <a:solidFill>
                            <a:srgbClr val="000000"/>
                          </a:solidFill>
                          <a:latin typeface="Arial Unicode MS" pitchFamily="34" charset="-128"/>
                          <a:ea typeface="Arial Unicode MS" pitchFamily="34" charset="-128"/>
                          <a:cs typeface="Arial Unicode MS" pitchFamily="34" charset="-128"/>
                        </a:rPr>
                        <a:t>Nombre</a:t>
                      </a:r>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r>
                        <a:rPr lang="ar-SA" sz="1800" b="1" u="none" strike="noStrike" dirty="0" smtClean="0">
                          <a:solidFill>
                            <a:srgbClr val="000000"/>
                          </a:solidFill>
                          <a:latin typeface="Arial Unicode MS" pitchFamily="34" charset="-128"/>
                          <a:ea typeface="Arial Unicode MS" pitchFamily="34" charset="-128"/>
                          <a:cs typeface="Arial Unicode MS" pitchFamily="34" charset="-128"/>
                        </a:rPr>
                        <a:t> </a:t>
                      </a:r>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solidFill>
                            <a:srgbClr val="000000"/>
                          </a:solidFill>
                          <a:latin typeface="Arial Unicode MS" pitchFamily="34" charset="-128"/>
                          <a:ea typeface="Arial Unicode MS" pitchFamily="34" charset="-128"/>
                          <a:cs typeface="Arial Unicode MS" pitchFamily="34" charset="-128"/>
                        </a:rPr>
                        <a:t>العمال</a:t>
                      </a:r>
                      <a:endParaRPr lang="fr-FR"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r>
                        <a:rPr lang="ar-SA" sz="1800" b="1" u="none" strike="noStrike" dirty="0" smtClean="0">
                          <a:solidFill>
                            <a:srgbClr val="000000"/>
                          </a:solidFill>
                          <a:latin typeface="Arial Unicode MS" pitchFamily="34" charset="-128"/>
                          <a:ea typeface="Arial Unicode MS" pitchFamily="34" charset="-128"/>
                          <a:cs typeface="Arial Unicode MS" pitchFamily="34" charset="-128"/>
                        </a:rPr>
                        <a:t> </a:t>
                      </a:r>
                      <a:r>
                        <a:rPr lang="fr-FR" sz="1800" b="1" u="none" strike="noStrike" dirty="0" smtClean="0">
                          <a:solidFill>
                            <a:srgbClr val="000000"/>
                          </a:solidFill>
                          <a:latin typeface="Arial Unicode MS" pitchFamily="34" charset="-128"/>
                          <a:ea typeface="Arial Unicode MS" pitchFamily="34" charset="-128"/>
                          <a:cs typeface="Arial Unicode MS" pitchFamily="34" charset="-128"/>
                        </a:rPr>
                        <a:t>Employés</a:t>
                      </a:r>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341030">
                <a:tc>
                  <a:txBody>
                    <a:bodyPr/>
                    <a:lstStyle/>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r>
                        <a:rPr lang="fr-FR" sz="1800" b="1" u="none" strike="noStrike" dirty="0" smtClean="0">
                          <a:solidFill>
                            <a:srgbClr val="000000"/>
                          </a:solidFill>
                          <a:latin typeface="Arial Unicode MS" pitchFamily="34" charset="-128"/>
                          <a:ea typeface="Arial Unicode MS" pitchFamily="34" charset="-128"/>
                          <a:cs typeface="Arial Unicode MS" pitchFamily="34" charset="-128"/>
                        </a:rPr>
                        <a:t>79%</a:t>
                      </a:r>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r>
                        <a:rPr lang="fr-FR" sz="1800" b="1" u="none" strike="noStrike" dirty="0" smtClean="0">
                          <a:solidFill>
                            <a:srgbClr val="000000"/>
                          </a:solidFill>
                          <a:latin typeface="Arial Unicode MS" pitchFamily="34" charset="-128"/>
                          <a:ea typeface="Arial Unicode MS" pitchFamily="34" charset="-128"/>
                          <a:cs typeface="Arial Unicode MS" pitchFamily="34" charset="-128"/>
                        </a:rPr>
                        <a:t>135</a:t>
                      </a:r>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a:solidFill>
                            <a:srgbClr val="000000"/>
                          </a:solidFill>
                          <a:latin typeface="Arial Unicode MS" pitchFamily="34" charset="-128"/>
                          <a:ea typeface="Arial Unicode MS" pitchFamily="34" charset="-128"/>
                          <a:cs typeface="Arial Unicode MS" pitchFamily="34" charset="-128"/>
                        </a:rPr>
                        <a:t>الصحفيون </a:t>
                      </a:r>
                      <a:r>
                        <a:rPr lang="fr-FR" sz="1800" b="1" u="none" strike="noStrike" dirty="0" smtClean="0">
                          <a:solidFill>
                            <a:srgbClr val="000000"/>
                          </a:solidFill>
                          <a:latin typeface="Arial Unicode MS" pitchFamily="34" charset="-128"/>
                          <a:ea typeface="Arial Unicode MS" pitchFamily="34" charset="-128"/>
                          <a:cs typeface="Arial Unicode MS" pitchFamily="34" charset="-128"/>
                        </a:rPr>
                        <a:t>Journalistes</a:t>
                      </a:r>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225198">
                <a:tc>
                  <a:txBody>
                    <a:bodyPr/>
                    <a:lstStyle/>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r>
                        <a:rPr lang="fr-FR" sz="1800" b="1" u="none" strike="noStrike" dirty="0" smtClean="0">
                          <a:solidFill>
                            <a:srgbClr val="000000"/>
                          </a:solidFill>
                          <a:latin typeface="Arial Unicode MS" pitchFamily="34" charset="-128"/>
                          <a:ea typeface="Arial Unicode MS" pitchFamily="34" charset="-128"/>
                          <a:cs typeface="Arial Unicode MS" pitchFamily="34" charset="-128"/>
                        </a:rPr>
                        <a:t>21%</a:t>
                      </a:r>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r>
                        <a:rPr lang="fr-FR" sz="1800" b="1" u="none" strike="noStrike" dirty="0" smtClean="0">
                          <a:solidFill>
                            <a:srgbClr val="000000"/>
                          </a:solidFill>
                          <a:latin typeface="Arial Unicode MS" pitchFamily="34" charset="-128"/>
                          <a:ea typeface="Arial Unicode MS" pitchFamily="34" charset="-128"/>
                          <a:cs typeface="Arial Unicode MS" pitchFamily="34" charset="-128"/>
                        </a:rPr>
                        <a:t>35</a:t>
                      </a:r>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solidFill>
                            <a:srgbClr val="000000"/>
                          </a:solidFill>
                          <a:latin typeface="Arial Unicode MS" pitchFamily="34" charset="-128"/>
                          <a:ea typeface="Arial Unicode MS" pitchFamily="34" charset="-128"/>
                          <a:cs typeface="Arial Unicode MS" pitchFamily="34" charset="-128"/>
                        </a:rPr>
                        <a:t>الصحفيات</a:t>
                      </a:r>
                      <a:endParaRPr lang="fr-FR"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r>
                        <a:rPr lang="fr-FR" sz="1800" b="1" u="none" strike="noStrike" dirty="0" smtClean="0">
                          <a:solidFill>
                            <a:srgbClr val="000000"/>
                          </a:solidFill>
                          <a:latin typeface="Arial Unicode MS" pitchFamily="34" charset="-128"/>
                          <a:ea typeface="Arial Unicode MS" pitchFamily="34" charset="-128"/>
                          <a:cs typeface="Arial Unicode MS" pitchFamily="34" charset="-128"/>
                        </a:rPr>
                        <a:t> Femmes</a:t>
                      </a:r>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335773">
                <a:tc>
                  <a:txBody>
                    <a:bodyPr/>
                    <a:lstStyle/>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r>
                        <a:rPr lang="fr-FR" sz="1800" b="1" u="none" strike="noStrike" dirty="0" smtClean="0">
                          <a:solidFill>
                            <a:srgbClr val="000000"/>
                          </a:solidFill>
                          <a:latin typeface="Arial Unicode MS" pitchFamily="34" charset="-128"/>
                          <a:ea typeface="Arial Unicode MS" pitchFamily="34" charset="-128"/>
                          <a:cs typeface="Arial Unicode MS" pitchFamily="34" charset="-128"/>
                        </a:rPr>
                        <a:t>100%</a:t>
                      </a:r>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8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r>
                        <a:rPr lang="fr-FR" sz="1800" b="1" u="none" strike="noStrike" dirty="0" smtClean="0">
                          <a:solidFill>
                            <a:srgbClr val="000000"/>
                          </a:solidFill>
                          <a:latin typeface="Arial Unicode MS" pitchFamily="34" charset="-128"/>
                          <a:ea typeface="Arial Unicode MS" pitchFamily="34" charset="-128"/>
                          <a:cs typeface="Arial Unicode MS" pitchFamily="34" charset="-128"/>
                        </a:rPr>
                        <a:t>170</a:t>
                      </a:r>
                      <a:endParaRPr lang="ar-SA" sz="1800" b="1"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8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solidFill>
                            <a:srgbClr val="000000"/>
                          </a:solidFill>
                          <a:latin typeface="Arial Unicode MS" pitchFamily="34" charset="-128"/>
                          <a:ea typeface="Arial Unicode MS" pitchFamily="34" charset="-128"/>
                          <a:cs typeface="Arial Unicode MS" pitchFamily="34" charset="-128"/>
                        </a:rPr>
                        <a:t>المجموع</a:t>
                      </a:r>
                    </a:p>
                    <a:p>
                      <a:pPr algn="ctr" rtl="1" fontAlgn="b"/>
                      <a:r>
                        <a:rPr lang="ar-SA" sz="1800" b="1" u="none" strike="noStrike" baseline="0" dirty="0" smtClean="0">
                          <a:solidFill>
                            <a:srgbClr val="000000"/>
                          </a:solidFill>
                          <a:latin typeface="Arial Unicode MS" pitchFamily="34" charset="-128"/>
                          <a:ea typeface="Arial Unicode MS" pitchFamily="34" charset="-128"/>
                          <a:cs typeface="Arial Unicode MS" pitchFamily="34" charset="-128"/>
                        </a:rPr>
                        <a:t> </a:t>
                      </a:r>
                      <a:r>
                        <a:rPr lang="fr-FR" sz="1800" b="1" u="none" strike="noStrike" baseline="0" dirty="0" smtClean="0">
                          <a:solidFill>
                            <a:srgbClr val="000000"/>
                          </a:solidFill>
                          <a:latin typeface="Arial Unicode MS" pitchFamily="34" charset="-128"/>
                          <a:ea typeface="Arial Unicode MS" pitchFamily="34" charset="-128"/>
                          <a:cs typeface="Arial Unicode MS" pitchFamily="34" charset="-128"/>
                        </a:rPr>
                        <a:t>Total</a:t>
                      </a:r>
                      <a:r>
                        <a:rPr lang="ar-SA" sz="1800" b="1" u="none" strike="noStrike" dirty="0" smtClean="0">
                          <a:solidFill>
                            <a:srgbClr val="000000"/>
                          </a:solidFill>
                          <a:latin typeface="Arial Unicode MS" pitchFamily="34" charset="-128"/>
                          <a:ea typeface="Arial Unicode MS" pitchFamily="34" charset="-128"/>
                          <a:cs typeface="Arial Unicode MS" pitchFamily="34" charset="-128"/>
                        </a:rPr>
                        <a:t> </a:t>
                      </a:r>
                    </a:p>
                    <a:p>
                      <a:pPr algn="ctr" rtl="1" fontAlgn="b"/>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bl>
          </a:graphicData>
        </a:graphic>
      </p:graphicFrame>
      <p:graphicFrame>
        <p:nvGraphicFramePr>
          <p:cNvPr id="10" name="Graphique 9"/>
          <p:cNvGraphicFramePr/>
          <p:nvPr/>
        </p:nvGraphicFramePr>
        <p:xfrm>
          <a:off x="0" y="1124744"/>
          <a:ext cx="4929190" cy="5376090"/>
        </p:xfrm>
        <a:graphic>
          <a:graphicData uri="http://schemas.openxmlformats.org/drawingml/2006/chart">
            <c:chart xmlns:c="http://schemas.openxmlformats.org/drawingml/2006/chart" xmlns:r="http://schemas.openxmlformats.org/officeDocument/2006/relationships" r:id="rId5"/>
          </a:graphicData>
        </a:graphic>
      </p:graphicFrame>
      <p:sp>
        <p:nvSpPr>
          <p:cNvPr id="16" name="ZoneTexte 15"/>
          <p:cNvSpPr txBox="1"/>
          <p:nvPr/>
        </p:nvSpPr>
        <p:spPr>
          <a:xfrm>
            <a:off x="0" y="0"/>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2400" b="1" dirty="0" smtClean="0"/>
              <a:t>الوكالة الموريتانية للأنباء</a:t>
            </a:r>
            <a:r>
              <a:rPr lang="fr-FR" sz="2400" b="1" dirty="0" smtClean="0"/>
              <a:t> </a:t>
            </a:r>
            <a:r>
              <a:rPr lang="ar-SA" sz="2400" b="1" dirty="0" smtClean="0"/>
              <a:t> </a:t>
            </a:r>
            <a:r>
              <a:rPr lang="fr-FR" sz="2400" b="1" dirty="0" smtClean="0"/>
              <a:t> Agence Mauritanienne d’information                 </a:t>
            </a:r>
            <a:r>
              <a:rPr lang="ar-SA" sz="2400" b="1" dirty="0" smtClean="0"/>
              <a:t> </a:t>
            </a:r>
            <a:endParaRPr lang="fr-FR" sz="2400" b="1" dirty="0"/>
          </a:p>
        </p:txBody>
      </p:sp>
      <p:sp>
        <p:nvSpPr>
          <p:cNvPr id="13" name="Ellipse 12"/>
          <p:cNvSpPr/>
          <p:nvPr/>
        </p:nvSpPr>
        <p:spPr>
          <a:xfrm>
            <a:off x="5429256" y="0"/>
            <a:ext cx="576064" cy="476672"/>
          </a:xfrm>
          <a:prstGeom prst="ellipse">
            <a:avLst/>
          </a:prstGeom>
          <a:blipFill dpi="0" rotWithShape="1">
            <a:blip r:embed="rId6"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Picture 2" descr="C:\Users\centresuivi\Pictures\001.PNG"/>
          <p:cNvPicPr>
            <a:picLocks noChangeAspect="1" noChangeArrowheads="1"/>
          </p:cNvPicPr>
          <p:nvPr/>
        </p:nvPicPr>
        <p:blipFill>
          <a:blip r:embed="rId7" cstate="print"/>
          <a:srcRect/>
          <a:stretch>
            <a:fillRect/>
          </a:stretch>
        </p:blipFill>
        <p:spPr bwMode="auto">
          <a:xfrm>
            <a:off x="0" y="6237312"/>
            <a:ext cx="2123728" cy="620688"/>
          </a:xfrm>
          <a:prstGeom prst="rect">
            <a:avLst/>
          </a:prstGeom>
          <a:noFill/>
        </p:spPr>
      </p:pic>
      <p:sp>
        <p:nvSpPr>
          <p:cNvPr id="17" name="ZoneTexte 16"/>
          <p:cNvSpPr txBox="1"/>
          <p:nvPr/>
        </p:nvSpPr>
        <p:spPr>
          <a:xfrm>
            <a:off x="0" y="500042"/>
            <a:ext cx="91440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ar-SA" sz="2400" b="1" dirty="0" smtClean="0"/>
              <a:t>توزيع الصحفيين حسب النوع </a:t>
            </a:r>
            <a:r>
              <a:rPr lang="fr-FR" sz="2400" b="1" dirty="0" smtClean="0"/>
              <a:t>           </a:t>
            </a:r>
            <a:r>
              <a:rPr lang="ar-SA" sz="2400" b="1" dirty="0" smtClean="0"/>
              <a:t> </a:t>
            </a:r>
            <a:r>
              <a:rPr lang="fr-FR" sz="2400" b="1" dirty="0" smtClean="0">
                <a:latin typeface="Times New Roman" pitchFamily="18" charset="0"/>
                <a:cs typeface="Times New Roman" pitchFamily="18" charset="0"/>
              </a:rPr>
              <a:t>Répartition  des journalistes par Genre</a:t>
            </a:r>
            <a:r>
              <a:rPr lang="ar-SA"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866598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52322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r" rtl="1" eaLnBrk="1" fontAlgn="auto" hangingPunct="1">
              <a:spcBef>
                <a:spcPts val="0"/>
              </a:spcBef>
              <a:spcAft>
                <a:spcPts val="0"/>
              </a:spcAft>
              <a:defRPr/>
            </a:pPr>
            <a:r>
              <a:rPr lang="ar-SA" sz="2800" b="1" dirty="0" smtClean="0">
                <a:solidFill>
                  <a:schemeClr val="tx1"/>
                </a:solidFill>
                <a:latin typeface="+mn-lt"/>
                <a:cs typeface="+mj-cs"/>
              </a:rPr>
              <a:t>2. قناة الموريتانية  </a:t>
            </a:r>
            <a:r>
              <a:rPr lang="fr-FR" sz="2800" b="1" dirty="0" err="1" smtClean="0">
                <a:solidFill>
                  <a:schemeClr val="tx1"/>
                </a:solidFill>
                <a:latin typeface="+mn-lt"/>
                <a:cs typeface="+mj-cs"/>
              </a:rPr>
              <a:t>Elmouritania</a:t>
            </a:r>
            <a:r>
              <a:rPr lang="fr-FR" sz="2800" b="1" dirty="0" smtClean="0">
                <a:solidFill>
                  <a:schemeClr val="tx1"/>
                </a:solidFill>
                <a:latin typeface="+mn-lt"/>
                <a:cs typeface="+mj-cs"/>
              </a:rPr>
              <a:t> Tv                                                     </a:t>
            </a:r>
            <a:r>
              <a:rPr lang="ar-SA" sz="2800" b="1" dirty="0" smtClean="0">
                <a:solidFill>
                  <a:schemeClr val="tx1"/>
                </a:solidFill>
                <a:latin typeface="+mn-lt"/>
                <a:cs typeface="+mj-cs"/>
              </a:rPr>
              <a:t> </a:t>
            </a:r>
            <a:endParaRPr lang="fr-FR" sz="2800" dirty="0">
              <a:solidFill>
                <a:schemeClr val="tx1"/>
              </a:solidFill>
              <a:latin typeface="+mn-lt"/>
              <a:cs typeface="+mj-cs"/>
            </a:endParaRPr>
          </a:p>
        </p:txBody>
      </p:sp>
      <p:sp>
        <p:nvSpPr>
          <p:cNvPr id="5" name="Espace réservé du numéro de diapositive 4"/>
          <p:cNvSpPr>
            <a:spLocks noGrp="1"/>
          </p:cNvSpPr>
          <p:nvPr>
            <p:ph type="sldNum" sz="quarter" idx="12"/>
          </p:nvPr>
        </p:nvSpPr>
        <p:spPr/>
        <p:txBody>
          <a:bodyPr/>
          <a:lstStyle/>
          <a:p>
            <a:fld id="{DA5A2D85-ACF1-4B45-88E1-30DE5B53E683}" type="slidenum">
              <a:rPr lang="fr-FR" smtClean="0"/>
              <a:pPr/>
              <a:t>19</a:t>
            </a:fld>
            <a:endParaRPr lang="fr-FR"/>
          </a:p>
        </p:txBody>
      </p:sp>
      <p:sp>
        <p:nvSpPr>
          <p:cNvPr id="6" name="Organigramme : Alternative 5"/>
          <p:cNvSpPr/>
          <p:nvPr/>
        </p:nvSpPr>
        <p:spPr>
          <a:xfrm>
            <a:off x="0" y="548680"/>
            <a:ext cx="4499992" cy="6309320"/>
          </a:xfrm>
          <a:prstGeom prst="flowChartAlternateProcess">
            <a:avLst/>
          </a:prstGeom>
          <a:scene3d>
            <a:camera prst="orthographicFront"/>
            <a:lightRig rig="threePt" dir="t"/>
          </a:scene3d>
          <a:sp3d>
            <a:bevelT w="635000" h="317500"/>
          </a:sp3d>
        </p:spPr>
        <p:style>
          <a:lnRef idx="1">
            <a:schemeClr val="accent3"/>
          </a:lnRef>
          <a:fillRef idx="2">
            <a:schemeClr val="accent3"/>
          </a:fillRef>
          <a:effectRef idx="1">
            <a:schemeClr val="accent3"/>
          </a:effectRef>
          <a:fontRef idx="minor">
            <a:schemeClr val="dk1"/>
          </a:fontRef>
        </p:style>
        <p:txBody>
          <a:bodyPr rtlCol="0" anchor="ctr"/>
          <a:lstStyle/>
          <a:p>
            <a:r>
              <a:rPr lang="fr-FR" sz="1700" b="1" dirty="0" smtClean="0">
                <a:latin typeface="Times New Roman" pitchFamily="18" charset="0"/>
                <a:cs typeface="Times New Roman" pitchFamily="18" charset="0"/>
              </a:rPr>
              <a:t>Outre la première et la seconde chaîne, El </a:t>
            </a:r>
            <a:r>
              <a:rPr lang="fr-FR" sz="1700" b="1" dirty="0" err="1" smtClean="0">
                <a:latin typeface="Times New Roman" pitchFamily="18" charset="0"/>
                <a:cs typeface="Times New Roman" pitchFamily="18" charset="0"/>
              </a:rPr>
              <a:t>mouritania</a:t>
            </a:r>
            <a:r>
              <a:rPr lang="fr-FR" sz="1700" b="1" dirty="0" smtClean="0">
                <a:latin typeface="Times New Roman" pitchFamily="18" charset="0"/>
                <a:cs typeface="Times New Roman" pitchFamily="18" charset="0"/>
              </a:rPr>
              <a:t> TV  se compose quatre chaînes spécialisées : </a:t>
            </a:r>
          </a:p>
          <a:p>
            <a:r>
              <a:rPr lang="fr-FR" sz="1700" b="1" dirty="0" smtClean="0">
                <a:latin typeface="Times New Roman" pitchFamily="18" charset="0"/>
                <a:cs typeface="Times New Roman" pitchFamily="18" charset="0"/>
              </a:rPr>
              <a:t>Al-</a:t>
            </a:r>
            <a:r>
              <a:rPr lang="fr-FR" sz="1700" b="1" dirty="0" err="1" smtClean="0">
                <a:latin typeface="Times New Roman" pitchFamily="18" charset="0"/>
                <a:cs typeface="Times New Roman" pitchFamily="18" charset="0"/>
              </a:rPr>
              <a:t>Mahdara</a:t>
            </a:r>
            <a:r>
              <a:rPr lang="fr-FR" sz="1700" b="1" dirty="0" smtClean="0">
                <a:latin typeface="Times New Roman" pitchFamily="18" charset="0"/>
                <a:cs typeface="Times New Roman" pitchFamily="18" charset="0"/>
              </a:rPr>
              <a:t>, Parlementaire, Culturelle et Sportive. Début 2020, cinq bureaux régionaux ont été ouverts, équipés de moyens de production et de diffusion, répartis comme suit :</a:t>
            </a:r>
          </a:p>
          <a:p>
            <a:r>
              <a:rPr lang="fr-FR" sz="1700" b="1" dirty="0" smtClean="0">
                <a:latin typeface="Times New Roman" pitchFamily="18" charset="0"/>
                <a:cs typeface="Times New Roman" pitchFamily="18" charset="0"/>
              </a:rPr>
              <a:t>Bureau des deux </a:t>
            </a:r>
            <a:r>
              <a:rPr lang="fr-FR" sz="1700" b="1" dirty="0" err="1" smtClean="0">
                <a:latin typeface="Times New Roman" pitchFamily="18" charset="0"/>
                <a:cs typeface="Times New Roman" pitchFamily="18" charset="0"/>
              </a:rPr>
              <a:t>Hodhs</a:t>
            </a:r>
            <a:r>
              <a:rPr lang="fr-FR" sz="1700" b="1" dirty="0" smtClean="0">
                <a:latin typeface="Times New Roman" pitchFamily="18" charset="0"/>
                <a:cs typeface="Times New Roman" pitchFamily="18" charset="0"/>
              </a:rPr>
              <a:t>, à </a:t>
            </a:r>
            <a:r>
              <a:rPr lang="fr-FR" sz="1700" b="1" dirty="0" err="1" smtClean="0">
                <a:latin typeface="Times New Roman" pitchFamily="18" charset="0"/>
                <a:cs typeface="Times New Roman" pitchFamily="18" charset="0"/>
              </a:rPr>
              <a:t>Ayoune</a:t>
            </a:r>
            <a:endParaRPr lang="fr-FR" sz="1700" b="1" dirty="0" smtClean="0">
              <a:latin typeface="Times New Roman" pitchFamily="18" charset="0"/>
              <a:cs typeface="Times New Roman" pitchFamily="18" charset="0"/>
            </a:endParaRPr>
          </a:p>
          <a:p>
            <a:r>
              <a:rPr lang="fr-FR" sz="1700" b="1" dirty="0" smtClean="0">
                <a:latin typeface="Times New Roman" pitchFamily="18" charset="0"/>
                <a:cs typeface="Times New Roman" pitchFamily="18" charset="0"/>
              </a:rPr>
              <a:t>Le bureau du </a:t>
            </a:r>
            <a:r>
              <a:rPr lang="fr-FR" sz="1700" b="1" dirty="0" err="1" smtClean="0">
                <a:latin typeface="Times New Roman" pitchFamily="18" charset="0"/>
                <a:cs typeface="Times New Roman" pitchFamily="18" charset="0"/>
              </a:rPr>
              <a:t>Tagant</a:t>
            </a:r>
            <a:r>
              <a:rPr lang="fr-FR" sz="1700" b="1" dirty="0" smtClean="0">
                <a:latin typeface="Times New Roman" pitchFamily="18" charset="0"/>
                <a:cs typeface="Times New Roman" pitchFamily="18" charset="0"/>
              </a:rPr>
              <a:t> et de l’</a:t>
            </a:r>
            <a:r>
              <a:rPr lang="fr-FR" sz="1700" b="1" dirty="0" err="1" smtClean="0">
                <a:latin typeface="Times New Roman" pitchFamily="18" charset="0"/>
                <a:cs typeface="Times New Roman" pitchFamily="18" charset="0"/>
              </a:rPr>
              <a:t>Assaba</a:t>
            </a:r>
            <a:r>
              <a:rPr lang="fr-FR" sz="1700" b="1" dirty="0" smtClean="0">
                <a:latin typeface="Times New Roman" pitchFamily="18" charset="0"/>
                <a:cs typeface="Times New Roman" pitchFamily="18" charset="0"/>
              </a:rPr>
              <a:t> à Kiffa</a:t>
            </a:r>
          </a:p>
          <a:p>
            <a:r>
              <a:rPr lang="fr-FR" sz="1700" b="1" dirty="0" smtClean="0">
                <a:latin typeface="Times New Roman" pitchFamily="18" charset="0"/>
                <a:cs typeface="Times New Roman" pitchFamily="18" charset="0"/>
              </a:rPr>
              <a:t>Bureau du </a:t>
            </a:r>
            <a:r>
              <a:rPr lang="fr-FR" sz="1700" b="1" dirty="0" err="1" smtClean="0">
                <a:latin typeface="Times New Roman" pitchFamily="18" charset="0"/>
                <a:cs typeface="Times New Roman" pitchFamily="18" charset="0"/>
              </a:rPr>
              <a:t>Gorgol</a:t>
            </a:r>
            <a:r>
              <a:rPr lang="fr-FR" sz="1700" b="1" dirty="0" smtClean="0">
                <a:latin typeface="Times New Roman" pitchFamily="18" charset="0"/>
                <a:cs typeface="Times New Roman" pitchFamily="18" charset="0"/>
              </a:rPr>
              <a:t> et du </a:t>
            </a:r>
            <a:r>
              <a:rPr lang="fr-FR" sz="1700" b="1" dirty="0" err="1" smtClean="0">
                <a:latin typeface="Times New Roman" pitchFamily="18" charset="0"/>
                <a:cs typeface="Times New Roman" pitchFamily="18" charset="0"/>
              </a:rPr>
              <a:t>Guidimaka</a:t>
            </a:r>
            <a:r>
              <a:rPr lang="fr-FR" sz="1700" b="1" dirty="0" smtClean="0">
                <a:latin typeface="Times New Roman" pitchFamily="18" charset="0"/>
                <a:cs typeface="Times New Roman" pitchFamily="18" charset="0"/>
              </a:rPr>
              <a:t> à Kaédi</a:t>
            </a:r>
          </a:p>
          <a:p>
            <a:r>
              <a:rPr lang="fr-FR" sz="1700" b="1" dirty="0" smtClean="0">
                <a:latin typeface="Times New Roman" pitchFamily="18" charset="0"/>
                <a:cs typeface="Times New Roman" pitchFamily="18" charset="0"/>
              </a:rPr>
              <a:t>Bureau de </a:t>
            </a:r>
            <a:r>
              <a:rPr lang="fr-FR" sz="1700" b="1" dirty="0" err="1" smtClean="0">
                <a:latin typeface="Times New Roman" pitchFamily="18" charset="0"/>
                <a:cs typeface="Times New Roman" pitchFamily="18" charset="0"/>
              </a:rPr>
              <a:t>Dakhlet</a:t>
            </a:r>
            <a:r>
              <a:rPr lang="fr-FR" sz="1700" b="1" dirty="0" smtClean="0">
                <a:latin typeface="Times New Roman" pitchFamily="18" charset="0"/>
                <a:cs typeface="Times New Roman" pitchFamily="18" charset="0"/>
              </a:rPr>
              <a:t> Nouadhibou, à Nouadhibou</a:t>
            </a:r>
          </a:p>
          <a:p>
            <a:r>
              <a:rPr lang="fr-FR" sz="1700" b="1" dirty="0" smtClean="0">
                <a:latin typeface="Times New Roman" pitchFamily="18" charset="0"/>
                <a:cs typeface="Times New Roman" pitchFamily="18" charset="0"/>
              </a:rPr>
              <a:t>Bureau de l'Adrar et du </a:t>
            </a:r>
            <a:r>
              <a:rPr lang="fr-FR" sz="1700" b="1" dirty="0" err="1" smtClean="0">
                <a:latin typeface="Times New Roman" pitchFamily="18" charset="0"/>
                <a:cs typeface="Times New Roman" pitchFamily="18" charset="0"/>
              </a:rPr>
              <a:t>Tiris</a:t>
            </a:r>
            <a:r>
              <a:rPr lang="fr-FR" sz="1700" b="1" dirty="0" smtClean="0">
                <a:latin typeface="Times New Roman" pitchFamily="18" charset="0"/>
                <a:cs typeface="Times New Roman" pitchFamily="18" charset="0"/>
              </a:rPr>
              <a:t> </a:t>
            </a:r>
            <a:r>
              <a:rPr lang="fr-FR" sz="1700" b="1" dirty="0" err="1" smtClean="0">
                <a:latin typeface="Times New Roman" pitchFamily="18" charset="0"/>
                <a:cs typeface="Times New Roman" pitchFamily="18" charset="0"/>
              </a:rPr>
              <a:t>Zemmour</a:t>
            </a:r>
            <a:r>
              <a:rPr lang="fr-FR" sz="1700" b="1" dirty="0" smtClean="0">
                <a:latin typeface="Times New Roman" pitchFamily="18" charset="0"/>
                <a:cs typeface="Times New Roman" pitchFamily="18" charset="0"/>
              </a:rPr>
              <a:t> à Atar</a:t>
            </a:r>
          </a:p>
          <a:p>
            <a:r>
              <a:rPr lang="fr-FR" sz="1700" b="1" dirty="0" smtClean="0">
                <a:latin typeface="Times New Roman" pitchFamily="18" charset="0"/>
                <a:cs typeface="Times New Roman" pitchFamily="18" charset="0"/>
              </a:rPr>
              <a:t>La diffusion sur l'onde de fréquence FM à Nouakchott </a:t>
            </a:r>
          </a:p>
          <a:p>
            <a:r>
              <a:rPr lang="fr-FR" sz="1700" b="1" dirty="0" smtClean="0">
                <a:latin typeface="Times New Roman" pitchFamily="18" charset="0"/>
                <a:cs typeface="Times New Roman" pitchFamily="18" charset="0"/>
              </a:rPr>
              <a:t>Et via la technique HD au cours de l'année 2020</a:t>
            </a:r>
          </a:p>
          <a:p>
            <a:r>
              <a:rPr lang="fr-FR" sz="1700" b="1" dirty="0" smtClean="0">
                <a:latin typeface="Times New Roman" pitchFamily="18" charset="0"/>
                <a:cs typeface="Times New Roman" pitchFamily="18" charset="0"/>
              </a:rPr>
              <a:t>Autoproduction 98%</a:t>
            </a:r>
          </a:p>
        </p:txBody>
      </p:sp>
      <p:sp>
        <p:nvSpPr>
          <p:cNvPr id="7" name="Organigramme : Alternative 6"/>
          <p:cNvSpPr/>
          <p:nvPr/>
        </p:nvSpPr>
        <p:spPr>
          <a:xfrm>
            <a:off x="4499992" y="548680"/>
            <a:ext cx="4644008" cy="6309320"/>
          </a:xfrm>
          <a:prstGeom prst="flowChartAlternateProcess">
            <a:avLst/>
          </a:prstGeom>
          <a:scene3d>
            <a:camera prst="orthographicFront"/>
            <a:lightRig rig="threePt" dir="t"/>
          </a:scene3d>
          <a:sp3d>
            <a:bevelT w="635000" h="317500"/>
          </a:sp3d>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ar-SA" dirty="0" smtClean="0">
              <a:latin typeface="Arial Unicode MS" pitchFamily="34" charset="-128"/>
              <a:ea typeface="Arial Unicode MS" pitchFamily="34" charset="-128"/>
              <a:cs typeface="Arial Unicode MS" pitchFamily="34" charset="-128"/>
            </a:endParaRPr>
          </a:p>
          <a:p>
            <a:pPr algn="r" rtl="1"/>
            <a:endParaRPr lang="ar-SA" dirty="0" smtClean="0">
              <a:latin typeface="Arial Unicode MS" pitchFamily="34" charset="-128"/>
              <a:ea typeface="Arial Unicode MS" pitchFamily="34" charset="-128"/>
              <a:cs typeface="Arial Unicode MS" pitchFamily="34" charset="-128"/>
            </a:endParaRPr>
          </a:p>
          <a:p>
            <a:pPr algn="r" rtl="1"/>
            <a:endParaRPr lang="ar-SA" dirty="0" smtClean="0">
              <a:latin typeface="Arial Unicode MS" pitchFamily="34" charset="-128"/>
              <a:ea typeface="Arial Unicode MS" pitchFamily="34" charset="-128"/>
              <a:cs typeface="Arial Unicode MS" pitchFamily="34" charset="-128"/>
            </a:endParaRPr>
          </a:p>
          <a:p>
            <a:pPr algn="r" rtl="1"/>
            <a:endParaRPr lang="ar-SA" sz="2000" dirty="0" smtClean="0">
              <a:latin typeface="Arial Unicode MS" pitchFamily="34" charset="-128"/>
              <a:ea typeface="Arial Unicode MS" pitchFamily="34" charset="-128"/>
              <a:cs typeface="Arial Unicode MS" pitchFamily="34" charset="-128"/>
            </a:endParaRPr>
          </a:p>
          <a:p>
            <a:pPr algn="r" rtl="1"/>
            <a:r>
              <a:rPr lang="ar-SA" sz="2000" dirty="0" smtClean="0">
                <a:solidFill>
                  <a:schemeClr val="tx1"/>
                </a:solidFill>
                <a:latin typeface="Arial Unicode MS" pitchFamily="34" charset="-128"/>
                <a:ea typeface="Arial Unicode MS" pitchFamily="34" charset="-128"/>
                <a:cs typeface="Arial Unicode MS" pitchFamily="34" charset="-128"/>
              </a:rPr>
              <a:t>تضم الموريتانية إضافة الى القناتين الاولى و الثانية أربع قنوات متخصصة هي: </a:t>
            </a:r>
            <a:r>
              <a:rPr lang="ar-SA" sz="2000" dirty="0" err="1" smtClean="0">
                <a:solidFill>
                  <a:schemeClr val="tx1"/>
                </a:solidFill>
                <a:latin typeface="Arial Unicode MS" pitchFamily="34" charset="-128"/>
                <a:ea typeface="Arial Unicode MS" pitchFamily="34" charset="-128"/>
                <a:cs typeface="Arial Unicode MS" pitchFamily="34" charset="-128"/>
              </a:rPr>
              <a:t>المحظرة</a:t>
            </a:r>
            <a:r>
              <a:rPr lang="ar-SA" sz="2000" dirty="0" smtClean="0">
                <a:solidFill>
                  <a:schemeClr val="tx1"/>
                </a:solidFill>
                <a:latin typeface="Arial Unicode MS" pitchFamily="34" charset="-128"/>
                <a:ea typeface="Arial Unicode MS" pitchFamily="34" charset="-128"/>
                <a:cs typeface="Arial Unicode MS" pitchFamily="34" charset="-128"/>
              </a:rPr>
              <a:t> والبرلمانية والثقافية والرياضية.</a:t>
            </a:r>
          </a:p>
          <a:p>
            <a:pPr algn="r" rtl="1"/>
            <a:r>
              <a:rPr lang="ar-SA" sz="2000" dirty="0" smtClean="0">
                <a:solidFill>
                  <a:schemeClr val="tx1"/>
                </a:solidFill>
                <a:latin typeface="Arial Unicode MS" pitchFamily="34" charset="-128"/>
                <a:ea typeface="Arial Unicode MS" pitchFamily="34" charset="-128"/>
                <a:cs typeface="Arial Unicode MS" pitchFamily="34" charset="-128"/>
              </a:rPr>
              <a:t>و افتتحت مع بداية سنة 2020 خمس مكاتب </a:t>
            </a:r>
            <a:r>
              <a:rPr lang="ar-SA" sz="2000" dirty="0" err="1" smtClean="0">
                <a:solidFill>
                  <a:schemeClr val="tx1"/>
                </a:solidFill>
                <a:latin typeface="Arial Unicode MS" pitchFamily="34" charset="-128"/>
                <a:ea typeface="Arial Unicode MS" pitchFamily="34" charset="-128"/>
                <a:cs typeface="Arial Unicode MS" pitchFamily="34" charset="-128"/>
              </a:rPr>
              <a:t>جهوية</a:t>
            </a:r>
            <a:r>
              <a:rPr lang="ar-SA" sz="2000" dirty="0" smtClean="0">
                <a:solidFill>
                  <a:schemeClr val="tx1"/>
                </a:solidFill>
                <a:latin typeface="Arial Unicode MS" pitchFamily="34" charset="-128"/>
                <a:ea typeface="Arial Unicode MS" pitchFamily="34" charset="-128"/>
                <a:cs typeface="Arial Unicode MS" pitchFamily="34" charset="-128"/>
              </a:rPr>
              <a:t>، مجهزة بوسائل للإنتاج والبث، موزعة </a:t>
            </a:r>
            <a:r>
              <a:rPr lang="ar-SA" sz="2000" dirty="0" err="1" smtClean="0">
                <a:solidFill>
                  <a:schemeClr val="tx1"/>
                </a:solidFill>
                <a:latin typeface="Arial Unicode MS" pitchFamily="34" charset="-128"/>
                <a:ea typeface="Arial Unicode MS" pitchFamily="34" charset="-128"/>
                <a:cs typeface="Arial Unicode MS" pitchFamily="34" charset="-128"/>
              </a:rPr>
              <a:t>كالأتي:</a:t>
            </a:r>
            <a:r>
              <a:rPr lang="ar-SA" sz="2000" dirty="0" smtClean="0">
                <a:solidFill>
                  <a:schemeClr val="tx1"/>
                </a:solidFill>
                <a:latin typeface="Arial Unicode MS" pitchFamily="34" charset="-128"/>
                <a:ea typeface="Arial Unicode MS" pitchFamily="34" charset="-128"/>
                <a:cs typeface="Arial Unicode MS" pitchFamily="34" charset="-128"/>
              </a:rPr>
              <a:t> </a:t>
            </a:r>
            <a:endParaRPr lang="fr-FR" sz="2000" dirty="0" smtClean="0">
              <a:solidFill>
                <a:schemeClr val="tx1"/>
              </a:solidFill>
              <a:latin typeface="Arial Unicode MS" pitchFamily="34" charset="-128"/>
              <a:ea typeface="Arial Unicode MS" pitchFamily="34" charset="-128"/>
              <a:cs typeface="Arial Unicode MS" pitchFamily="34" charset="-128"/>
            </a:endParaRPr>
          </a:p>
          <a:p>
            <a:pPr lvl="0" algn="r" rtl="1"/>
            <a:r>
              <a:rPr lang="ar-SA" sz="2000" dirty="0" smtClean="0">
                <a:latin typeface="Arial Unicode MS" pitchFamily="34" charset="-128"/>
                <a:ea typeface="Arial Unicode MS" pitchFamily="34" charset="-128"/>
                <a:cs typeface="Arial Unicode MS" pitchFamily="34" charset="-128"/>
              </a:rPr>
              <a:t>مكتب الحوضين ومقره في لعيون </a:t>
            </a:r>
            <a:endParaRPr lang="fr-FR" sz="2000" dirty="0" smtClean="0">
              <a:latin typeface="Arial Unicode MS" pitchFamily="34" charset="-128"/>
              <a:ea typeface="Arial Unicode MS" pitchFamily="34" charset="-128"/>
              <a:cs typeface="Arial Unicode MS" pitchFamily="34" charset="-128"/>
            </a:endParaRPr>
          </a:p>
          <a:p>
            <a:pPr lvl="0" algn="r" rtl="1"/>
            <a:r>
              <a:rPr lang="ar-SA" sz="2000" dirty="0" smtClean="0">
                <a:latin typeface="Arial Unicode MS" pitchFamily="34" charset="-128"/>
                <a:ea typeface="Arial Unicode MS" pitchFamily="34" charset="-128"/>
                <a:cs typeface="Arial Unicode MS" pitchFamily="34" charset="-128"/>
              </a:rPr>
              <a:t>مكتب </a:t>
            </a:r>
            <a:r>
              <a:rPr lang="ar-SA" sz="2000" dirty="0" err="1" smtClean="0">
                <a:latin typeface="Arial Unicode MS" pitchFamily="34" charset="-128"/>
                <a:ea typeface="Arial Unicode MS" pitchFamily="34" charset="-128"/>
                <a:cs typeface="Arial Unicode MS" pitchFamily="34" charset="-128"/>
              </a:rPr>
              <a:t>تكانت</a:t>
            </a:r>
            <a:r>
              <a:rPr lang="ar-SA" sz="2000" dirty="0" smtClean="0">
                <a:latin typeface="Arial Unicode MS" pitchFamily="34" charset="-128"/>
                <a:ea typeface="Arial Unicode MS" pitchFamily="34" charset="-128"/>
                <a:cs typeface="Arial Unicode MS" pitchFamily="34" charset="-128"/>
              </a:rPr>
              <a:t> ولعصابة ومقره في كيفه</a:t>
            </a:r>
            <a:endParaRPr lang="fr-FR" sz="2000" dirty="0" smtClean="0">
              <a:latin typeface="Arial Unicode MS" pitchFamily="34" charset="-128"/>
              <a:ea typeface="Arial Unicode MS" pitchFamily="34" charset="-128"/>
              <a:cs typeface="Arial Unicode MS" pitchFamily="34" charset="-128"/>
            </a:endParaRPr>
          </a:p>
          <a:p>
            <a:pPr lvl="0" algn="r" rtl="1"/>
            <a:r>
              <a:rPr lang="ar-SA" sz="2000" dirty="0" smtClean="0">
                <a:latin typeface="Arial Unicode MS" pitchFamily="34" charset="-128"/>
                <a:ea typeface="Arial Unicode MS" pitchFamily="34" charset="-128"/>
                <a:cs typeface="Arial Unicode MS" pitchFamily="34" charset="-128"/>
              </a:rPr>
              <a:t>مكتب </a:t>
            </a:r>
            <a:r>
              <a:rPr lang="ar-SA" sz="2000" dirty="0" err="1" smtClean="0">
                <a:latin typeface="Arial Unicode MS" pitchFamily="34" charset="-128"/>
                <a:ea typeface="Arial Unicode MS" pitchFamily="34" charset="-128"/>
                <a:cs typeface="Arial Unicode MS" pitchFamily="34" charset="-128"/>
              </a:rPr>
              <a:t>كوركول</a:t>
            </a:r>
            <a:r>
              <a:rPr lang="ar-SA" sz="2000" dirty="0" smtClean="0">
                <a:latin typeface="Arial Unicode MS" pitchFamily="34" charset="-128"/>
                <a:ea typeface="Arial Unicode MS" pitchFamily="34" charset="-128"/>
                <a:cs typeface="Arial Unicode MS" pitchFamily="34" charset="-128"/>
              </a:rPr>
              <a:t> وكيدي </a:t>
            </a:r>
            <a:r>
              <a:rPr lang="ar-SA" sz="2000" dirty="0" err="1" smtClean="0">
                <a:latin typeface="Arial Unicode MS" pitchFamily="34" charset="-128"/>
                <a:ea typeface="Arial Unicode MS" pitchFamily="34" charset="-128"/>
                <a:cs typeface="Arial Unicode MS" pitchFamily="34" charset="-128"/>
              </a:rPr>
              <a:t>ماغا</a:t>
            </a:r>
            <a:r>
              <a:rPr lang="ar-SA" sz="2000" dirty="0" smtClean="0">
                <a:latin typeface="Arial Unicode MS" pitchFamily="34" charset="-128"/>
                <a:ea typeface="Arial Unicode MS" pitchFamily="34" charset="-128"/>
                <a:cs typeface="Arial Unicode MS" pitchFamily="34" charset="-128"/>
              </a:rPr>
              <a:t> ومقره في </a:t>
            </a:r>
            <a:r>
              <a:rPr lang="ar-SA" sz="2000" dirty="0" err="1" smtClean="0">
                <a:latin typeface="Arial Unicode MS" pitchFamily="34" charset="-128"/>
                <a:ea typeface="Arial Unicode MS" pitchFamily="34" charset="-128"/>
                <a:cs typeface="Arial Unicode MS" pitchFamily="34" charset="-128"/>
              </a:rPr>
              <a:t>كيهيدي</a:t>
            </a:r>
            <a:endParaRPr lang="fr-FR" sz="2000" dirty="0" smtClean="0">
              <a:latin typeface="Arial Unicode MS" pitchFamily="34" charset="-128"/>
              <a:ea typeface="Arial Unicode MS" pitchFamily="34" charset="-128"/>
              <a:cs typeface="Arial Unicode MS" pitchFamily="34" charset="-128"/>
            </a:endParaRPr>
          </a:p>
          <a:p>
            <a:pPr lvl="0" algn="r" rtl="1"/>
            <a:r>
              <a:rPr lang="ar-SA" sz="2000" dirty="0" smtClean="0">
                <a:latin typeface="Arial Unicode MS" pitchFamily="34" charset="-128"/>
                <a:ea typeface="Arial Unicode MS" pitchFamily="34" charset="-128"/>
                <a:cs typeface="Arial Unicode MS" pitchFamily="34" charset="-128"/>
              </a:rPr>
              <a:t>مكتب داخلت </a:t>
            </a:r>
            <a:r>
              <a:rPr lang="ar-SA" sz="2000" dirty="0" err="1" smtClean="0">
                <a:latin typeface="Arial Unicode MS" pitchFamily="34" charset="-128"/>
                <a:ea typeface="Arial Unicode MS" pitchFamily="34" charset="-128"/>
                <a:cs typeface="Arial Unicode MS" pitchFamily="34" charset="-128"/>
              </a:rPr>
              <a:t>انوذيبو</a:t>
            </a:r>
            <a:r>
              <a:rPr lang="ar-SA" sz="2000" dirty="0" smtClean="0">
                <a:latin typeface="Arial Unicode MS" pitchFamily="34" charset="-128"/>
                <a:ea typeface="Arial Unicode MS" pitchFamily="34" charset="-128"/>
                <a:cs typeface="Arial Unicode MS" pitchFamily="34" charset="-128"/>
              </a:rPr>
              <a:t> ومقره في </a:t>
            </a:r>
            <a:r>
              <a:rPr lang="ar-SA" sz="2000" dirty="0" err="1" smtClean="0">
                <a:latin typeface="Arial Unicode MS" pitchFamily="34" charset="-128"/>
                <a:ea typeface="Arial Unicode MS" pitchFamily="34" charset="-128"/>
                <a:cs typeface="Arial Unicode MS" pitchFamily="34" charset="-128"/>
              </a:rPr>
              <a:t>انواذيبو</a:t>
            </a:r>
            <a:endParaRPr lang="fr-FR" sz="2000" dirty="0" smtClean="0">
              <a:latin typeface="Arial Unicode MS" pitchFamily="34" charset="-128"/>
              <a:ea typeface="Arial Unicode MS" pitchFamily="34" charset="-128"/>
              <a:cs typeface="Arial Unicode MS" pitchFamily="34" charset="-128"/>
            </a:endParaRPr>
          </a:p>
          <a:p>
            <a:pPr lvl="0" algn="r" rtl="1"/>
            <a:r>
              <a:rPr lang="ar-SA" sz="2000" dirty="0" smtClean="0">
                <a:latin typeface="Arial Unicode MS" pitchFamily="34" charset="-128"/>
                <a:ea typeface="Arial Unicode MS" pitchFamily="34" charset="-128"/>
                <a:cs typeface="Arial Unicode MS" pitchFamily="34" charset="-128"/>
              </a:rPr>
              <a:t>مكتب </a:t>
            </a:r>
            <a:r>
              <a:rPr lang="ar-SA" sz="2000" dirty="0" err="1" smtClean="0">
                <a:latin typeface="Arial Unicode MS" pitchFamily="34" charset="-128"/>
                <a:ea typeface="Arial Unicode MS" pitchFamily="34" charset="-128"/>
                <a:cs typeface="Arial Unicode MS" pitchFamily="34" charset="-128"/>
              </a:rPr>
              <a:t>آدرار</a:t>
            </a:r>
            <a:r>
              <a:rPr lang="ar-SA" sz="2000" dirty="0" smtClean="0">
                <a:latin typeface="Arial Unicode MS" pitchFamily="34" charset="-128"/>
                <a:ea typeface="Arial Unicode MS" pitchFamily="34" charset="-128"/>
                <a:cs typeface="Arial Unicode MS" pitchFamily="34" charset="-128"/>
              </a:rPr>
              <a:t> </a:t>
            </a:r>
            <a:r>
              <a:rPr lang="ar-SA" sz="2000" dirty="0" err="1" smtClean="0">
                <a:latin typeface="Arial Unicode MS" pitchFamily="34" charset="-128"/>
                <a:ea typeface="Arial Unicode MS" pitchFamily="34" charset="-128"/>
                <a:cs typeface="Arial Unicode MS" pitchFamily="34" charset="-128"/>
              </a:rPr>
              <a:t>وتيرس</a:t>
            </a:r>
            <a:r>
              <a:rPr lang="ar-SA" sz="2000" dirty="0" smtClean="0">
                <a:latin typeface="Arial Unicode MS" pitchFamily="34" charset="-128"/>
                <a:ea typeface="Arial Unicode MS" pitchFamily="34" charset="-128"/>
                <a:cs typeface="Arial Unicode MS" pitchFamily="34" charset="-128"/>
              </a:rPr>
              <a:t> </a:t>
            </a:r>
            <a:r>
              <a:rPr lang="ar-SA" sz="2000" dirty="0" err="1" smtClean="0">
                <a:latin typeface="Arial Unicode MS" pitchFamily="34" charset="-128"/>
                <a:ea typeface="Arial Unicode MS" pitchFamily="34" charset="-128"/>
                <a:cs typeface="Arial Unicode MS" pitchFamily="34" charset="-128"/>
              </a:rPr>
              <a:t>زمور</a:t>
            </a:r>
            <a:r>
              <a:rPr lang="ar-SA" sz="2000" dirty="0" smtClean="0">
                <a:latin typeface="Arial Unicode MS" pitchFamily="34" charset="-128"/>
                <a:ea typeface="Arial Unicode MS" pitchFamily="34" charset="-128"/>
                <a:cs typeface="Arial Unicode MS" pitchFamily="34" charset="-128"/>
              </a:rPr>
              <a:t> ومقره في أطار.</a:t>
            </a:r>
          </a:p>
          <a:p>
            <a:pPr lvl="0" algn="r" rtl="1"/>
            <a:r>
              <a:rPr lang="ar-SA" sz="2000" dirty="0" smtClean="0">
                <a:latin typeface="Arial Unicode MS" pitchFamily="34" charset="-128"/>
                <a:ea typeface="Arial Unicode MS" pitchFamily="34" charset="-128"/>
                <a:cs typeface="Arial Unicode MS" pitchFamily="34" charset="-128"/>
              </a:rPr>
              <a:t> </a:t>
            </a:r>
            <a:endParaRPr lang="fr-FR" sz="2000" dirty="0" smtClean="0">
              <a:latin typeface="Arial Unicode MS" pitchFamily="34" charset="-128"/>
              <a:ea typeface="Arial Unicode MS" pitchFamily="34" charset="-128"/>
              <a:cs typeface="Arial Unicode MS" pitchFamily="34" charset="-128"/>
            </a:endParaRPr>
          </a:p>
          <a:p>
            <a:pPr algn="r" rtl="1"/>
            <a:r>
              <a:rPr lang="ar-SA" sz="2000" dirty="0" smtClean="0">
                <a:latin typeface="Arial Unicode MS" pitchFamily="34" charset="-128"/>
                <a:ea typeface="Arial Unicode MS" pitchFamily="34" charset="-128"/>
                <a:cs typeface="Arial Unicode MS" pitchFamily="34" charset="-128"/>
              </a:rPr>
              <a:t>أصبحت الموريتانية تبث على الموجة الترددية </a:t>
            </a:r>
            <a:r>
              <a:rPr lang="fr-FR" sz="2000" dirty="0" smtClean="0">
                <a:latin typeface="Arial Unicode MS" pitchFamily="34" charset="-128"/>
                <a:ea typeface="Arial Unicode MS" pitchFamily="34" charset="-128"/>
                <a:cs typeface="Arial Unicode MS" pitchFamily="34" charset="-128"/>
              </a:rPr>
              <a:t>FM </a:t>
            </a:r>
            <a:r>
              <a:rPr lang="ar-SA" sz="2000" dirty="0" smtClean="0">
                <a:latin typeface="Arial Unicode MS" pitchFamily="34" charset="-128"/>
                <a:ea typeface="Arial Unicode MS" pitchFamily="34" charset="-128"/>
                <a:cs typeface="Arial Unicode MS" pitchFamily="34" charset="-128"/>
              </a:rPr>
              <a:t> في نواكشوط </a:t>
            </a:r>
          </a:p>
          <a:p>
            <a:pPr algn="r" rtl="1"/>
            <a:r>
              <a:rPr lang="ar-SA" sz="2000" dirty="0" smtClean="0">
                <a:latin typeface="Arial Unicode MS" pitchFamily="34" charset="-128"/>
                <a:ea typeface="Arial Unicode MS" pitchFamily="34" charset="-128"/>
                <a:cs typeface="Arial Unicode MS" pitchFamily="34" charset="-128"/>
              </a:rPr>
              <a:t>و بدأت البث عبر تقنية </a:t>
            </a:r>
            <a:r>
              <a:rPr lang="fr-FR" sz="2000" dirty="0" smtClean="0">
                <a:latin typeface="Arial Unicode MS" pitchFamily="34" charset="-128"/>
                <a:ea typeface="Arial Unicode MS" pitchFamily="34" charset="-128"/>
                <a:cs typeface="Arial Unicode MS" pitchFamily="34" charset="-128"/>
              </a:rPr>
              <a:t>HD </a:t>
            </a:r>
            <a:r>
              <a:rPr lang="ar-SA" sz="2000" dirty="0" smtClean="0">
                <a:latin typeface="Arial Unicode MS" pitchFamily="34" charset="-128"/>
                <a:ea typeface="Arial Unicode MS" pitchFamily="34" charset="-128"/>
                <a:cs typeface="Arial Unicode MS" pitchFamily="34" charset="-128"/>
              </a:rPr>
              <a:t>خلال سنة 2020</a:t>
            </a:r>
          </a:p>
          <a:p>
            <a:pPr algn="r" rtl="1"/>
            <a:r>
              <a:rPr lang="ar-SA" sz="2000" dirty="0" smtClean="0">
                <a:latin typeface="Arial Unicode MS" pitchFamily="34" charset="-128"/>
                <a:ea typeface="Arial Unicode MS" pitchFamily="34" charset="-128"/>
                <a:cs typeface="Arial Unicode MS" pitchFamily="34" charset="-128"/>
              </a:rPr>
              <a:t>الإنتاج الذاتي </a:t>
            </a:r>
            <a:r>
              <a:rPr lang="ar-SA" sz="2000" dirty="0" err="1" smtClean="0">
                <a:latin typeface="Arial Unicode MS" pitchFamily="34" charset="-128"/>
                <a:ea typeface="Arial Unicode MS" pitchFamily="34" charset="-128"/>
                <a:cs typeface="Arial Unicode MS" pitchFamily="34" charset="-128"/>
              </a:rPr>
              <a:t>98 %</a:t>
            </a:r>
            <a:r>
              <a:rPr lang="ar-SA" sz="2000" dirty="0" smtClean="0">
                <a:latin typeface="Arial Unicode MS" pitchFamily="34" charset="-128"/>
                <a:ea typeface="Arial Unicode MS" pitchFamily="34" charset="-128"/>
                <a:cs typeface="Arial Unicode MS" pitchFamily="34" charset="-128"/>
              </a:rPr>
              <a:t>  </a:t>
            </a:r>
          </a:p>
          <a:p>
            <a:pPr algn="r" rtl="1"/>
            <a:endParaRPr lang="ar-SA" dirty="0" smtClean="0">
              <a:latin typeface="Arial Unicode MS" pitchFamily="34" charset="-128"/>
              <a:ea typeface="Arial Unicode MS" pitchFamily="34" charset="-128"/>
              <a:cs typeface="Arial Unicode MS" pitchFamily="34" charset="-128"/>
            </a:endParaRPr>
          </a:p>
          <a:p>
            <a:pPr algn="r" rtl="1"/>
            <a:endParaRPr lang="ar-SA" dirty="0" smtClean="0">
              <a:latin typeface="Arial Unicode MS" pitchFamily="34" charset="-128"/>
              <a:ea typeface="Arial Unicode MS" pitchFamily="34" charset="-128"/>
              <a:cs typeface="Arial Unicode MS" pitchFamily="34" charset="-128"/>
            </a:endParaRPr>
          </a:p>
          <a:p>
            <a:pPr algn="r" rtl="1"/>
            <a:endParaRPr lang="ar-SA" dirty="0" smtClean="0">
              <a:latin typeface="Arial Unicode MS" pitchFamily="34" charset="-128"/>
              <a:ea typeface="Arial Unicode MS" pitchFamily="34" charset="-128"/>
              <a:cs typeface="Arial Unicode MS" pitchFamily="34" charset="-128"/>
            </a:endParaRPr>
          </a:p>
          <a:p>
            <a:pPr algn="r" rtl="1"/>
            <a:endParaRPr lang="ar-SA" dirty="0" smtClean="0">
              <a:latin typeface="Arial Unicode MS" pitchFamily="34" charset="-128"/>
              <a:ea typeface="Arial Unicode MS" pitchFamily="34" charset="-128"/>
              <a:cs typeface="Arial Unicode MS" pitchFamily="34" charset="-128"/>
            </a:endParaRPr>
          </a:p>
          <a:p>
            <a:pPr algn="r" rtl="1"/>
            <a:endParaRPr lang="fr-FR" dirty="0" smtClean="0">
              <a:latin typeface="Arial Unicode MS" pitchFamily="34" charset="-128"/>
              <a:ea typeface="Arial Unicode MS" pitchFamily="34" charset="-128"/>
              <a:cs typeface="Arial Unicode MS" pitchFamily="34" charset="-128"/>
            </a:endParaRPr>
          </a:p>
          <a:p>
            <a:pPr algn="r" rtl="1"/>
            <a:endParaRPr lang="fr-FR"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2643182"/>
            <a:ext cx="9144000" cy="132343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تقديم</a:t>
            </a:r>
          </a:p>
          <a:p>
            <a:pPr marL="0" marR="0" lvl="0" indent="0" algn="ctr" defTabSz="914400" rtl="1" eaLnBrk="1" fontAlgn="base" latinLnBrk="0" hangingPunct="1">
              <a:lnSpc>
                <a:spcPct val="100000"/>
              </a:lnSpc>
              <a:spcBef>
                <a:spcPct val="0"/>
              </a:spcBef>
              <a:spcAft>
                <a:spcPct val="0"/>
              </a:spcAft>
              <a:buClrTx/>
              <a:buSzTx/>
              <a:buFontTx/>
              <a:buNone/>
              <a:tabLst/>
            </a:pPr>
            <a:r>
              <a:rPr lang="fr-FR" sz="4000" b="1" dirty="0" smtClean="0">
                <a:solidFill>
                  <a:schemeClr val="tx1"/>
                </a:solidFill>
                <a:latin typeface="Times New Roman" pitchFamily="18" charset="0"/>
                <a:ea typeface="Arial Unicode MS" pitchFamily="34" charset="-128"/>
                <a:cs typeface="Times New Roman" pitchFamily="18" charset="0"/>
              </a:rPr>
              <a:t>PRESENTATION</a:t>
            </a:r>
            <a:r>
              <a:rPr lang="fr-FR" sz="4000" b="1" dirty="0" smtClean="0">
                <a:solidFill>
                  <a:schemeClr val="tx1"/>
                </a:solidFill>
                <a:latin typeface="Arial Unicode MS" pitchFamily="34" charset="-128"/>
                <a:ea typeface="Arial Unicode MS" pitchFamily="34" charset="-128"/>
                <a:cs typeface="Arial Unicode MS" pitchFamily="34" charset="-128"/>
              </a:rPr>
              <a:t> </a:t>
            </a:r>
            <a:r>
              <a:rPr kumimoji="0" lang="ar-SA" sz="40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endParaRPr kumimoji="0" lang="ar-SA" sz="40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p:txBody>
      </p:sp>
      <p:sp>
        <p:nvSpPr>
          <p:cNvPr id="5" name="Rectangle 4"/>
          <p:cNvSpPr/>
          <p:nvPr/>
        </p:nvSpPr>
        <p:spPr>
          <a:xfrm>
            <a:off x="0" y="-34777"/>
            <a:ext cx="9144000" cy="523220"/>
          </a:xfrm>
          <a:prstGeom prst="rect">
            <a:avLst/>
          </a:prstGeom>
          <a:ln>
            <a:solidFill>
              <a:schemeClr val="accent1">
                <a:lumMod val="75000"/>
              </a:schemeClr>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r"/>
            <a:endParaRPr lang="fr-FR" sz="2800" dirty="0">
              <a:solidFill>
                <a:schemeClr val="tx2">
                  <a:lumMod val="50000"/>
                </a:schemeClr>
              </a:solidFill>
              <a:effectLst>
                <a:outerShdw blurRad="38100" dist="38100" dir="2700000" algn="tl">
                  <a:srgbClr val="000000">
                    <a:alpha val="43137"/>
                  </a:srgbClr>
                </a:outerShdw>
              </a:effectLst>
            </a:endParaRPr>
          </a:p>
        </p:txBody>
      </p:sp>
      <p:pic>
        <p:nvPicPr>
          <p:cNvPr id="6" name="Picture 2" descr="C:\Users\centresuivi\Pictures\001.PNG"/>
          <p:cNvPicPr>
            <a:picLocks noChangeAspect="1" noChangeArrowheads="1"/>
          </p:cNvPicPr>
          <p:nvPr/>
        </p:nvPicPr>
        <p:blipFill>
          <a:blip r:embed="rId2" cstate="print"/>
          <a:srcRect/>
          <a:stretch>
            <a:fillRect/>
          </a:stretch>
        </p:blipFill>
        <p:spPr bwMode="auto">
          <a:xfrm>
            <a:off x="0" y="6237312"/>
            <a:ext cx="2123728" cy="620688"/>
          </a:xfrm>
          <a:prstGeom prst="rect">
            <a:avLst/>
          </a:prstGeom>
          <a:noFill/>
        </p:spPr>
      </p:pic>
      <p:sp>
        <p:nvSpPr>
          <p:cNvPr id="7" name="Ellipse 6"/>
          <p:cNvSpPr/>
          <p:nvPr/>
        </p:nvSpPr>
        <p:spPr>
          <a:xfrm>
            <a:off x="4427984" y="195858"/>
            <a:ext cx="576064" cy="576064"/>
          </a:xfrm>
          <a:prstGeom prst="ellipse">
            <a:avLst/>
          </a:prstGeom>
          <a:blipFill dpi="0" rotWithShape="1">
            <a:blip r:embed="rId3"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space réservé du numéro de diapositive 8"/>
          <p:cNvSpPr>
            <a:spLocks noGrp="1"/>
          </p:cNvSpPr>
          <p:nvPr>
            <p:ph type="sldNum" sz="quarter" idx="12"/>
          </p:nvPr>
        </p:nvSpPr>
        <p:spPr/>
        <p:txBody>
          <a:bodyPr/>
          <a:lstStyle/>
          <a:p>
            <a:fld id="{DA5A2D85-ACF1-4B45-88E1-30DE5B53E683}"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3" name="Group 9"/>
          <p:cNvGrpSpPr/>
          <p:nvPr/>
        </p:nvGrpSpPr>
        <p:grpSpPr>
          <a:xfrm>
            <a:off x="89452" y="-118220"/>
            <a:ext cx="9144001" cy="971661"/>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sp>
        <p:nvSpPr>
          <p:cNvPr id="5" name="ZoneTexte 4"/>
          <p:cNvSpPr txBox="1"/>
          <p:nvPr/>
        </p:nvSpPr>
        <p:spPr>
          <a:xfrm>
            <a:off x="0" y="0"/>
            <a:ext cx="9144000" cy="52322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r" rtl="1" eaLnBrk="1" fontAlgn="auto" hangingPunct="1">
              <a:spcBef>
                <a:spcPts val="0"/>
              </a:spcBef>
              <a:spcAft>
                <a:spcPts val="0"/>
              </a:spcAft>
              <a:defRPr/>
            </a:pPr>
            <a:r>
              <a:rPr lang="ar-SA" sz="2800" b="1" dirty="0" smtClean="0">
                <a:solidFill>
                  <a:schemeClr val="tx1"/>
                </a:solidFill>
                <a:latin typeface="+mn-lt"/>
                <a:cs typeface="+mj-cs"/>
              </a:rPr>
              <a:t>2. قناة الموريتانية  </a:t>
            </a:r>
            <a:r>
              <a:rPr lang="fr-FR" sz="2800" b="1" dirty="0" err="1" smtClean="0">
                <a:solidFill>
                  <a:schemeClr val="tx1"/>
                </a:solidFill>
                <a:latin typeface="+mn-lt"/>
                <a:cs typeface="+mj-cs"/>
              </a:rPr>
              <a:t>Elmouritania</a:t>
            </a:r>
            <a:r>
              <a:rPr lang="fr-FR" sz="2800" b="1" dirty="0" smtClean="0">
                <a:solidFill>
                  <a:schemeClr val="tx1"/>
                </a:solidFill>
                <a:latin typeface="+mn-lt"/>
                <a:cs typeface="+mj-cs"/>
              </a:rPr>
              <a:t> Tv                                                     </a:t>
            </a:r>
            <a:r>
              <a:rPr lang="ar-SA" sz="2800" b="1" dirty="0" smtClean="0">
                <a:solidFill>
                  <a:schemeClr val="tx1"/>
                </a:solidFill>
                <a:latin typeface="+mn-lt"/>
                <a:cs typeface="+mj-cs"/>
              </a:rPr>
              <a:t> </a:t>
            </a:r>
            <a:endParaRPr lang="fr-FR" sz="2800" dirty="0">
              <a:solidFill>
                <a:schemeClr val="tx1"/>
              </a:solidFill>
              <a:latin typeface="+mn-lt"/>
              <a:cs typeface="+mj-cs"/>
            </a:endParaRPr>
          </a:p>
        </p:txBody>
      </p:sp>
      <p:sp>
        <p:nvSpPr>
          <p:cNvPr id="6" name="ZoneTexte 5"/>
          <p:cNvSpPr txBox="1"/>
          <p:nvPr/>
        </p:nvSpPr>
        <p:spPr>
          <a:xfrm>
            <a:off x="0" y="476672"/>
            <a:ext cx="9144000" cy="461665"/>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r" eaLnBrk="1" fontAlgn="auto" hangingPunct="1">
              <a:spcBef>
                <a:spcPts val="0"/>
              </a:spcBef>
              <a:spcAft>
                <a:spcPts val="0"/>
              </a:spcAft>
              <a:defRPr/>
            </a:pPr>
            <a:r>
              <a:rPr lang="fr-FR" sz="2000" b="1" dirty="0">
                <a:solidFill>
                  <a:srgbClr val="7030A0"/>
                </a:solidFill>
                <a:latin typeface="+mn-lt"/>
                <a:cs typeface="+mn-cs"/>
              </a:rPr>
              <a:t> </a:t>
            </a:r>
            <a:r>
              <a:rPr lang="fr-FR" b="1" dirty="0" smtClean="0">
                <a:solidFill>
                  <a:schemeClr val="tx1"/>
                </a:solidFill>
                <a:latin typeface="+mn-lt"/>
                <a:cs typeface="+mn-cs"/>
              </a:rPr>
              <a:t>Répartition des employés par type de contrat</a:t>
            </a:r>
            <a:r>
              <a:rPr lang="ar-SA" b="1" dirty="0" smtClean="0">
                <a:solidFill>
                  <a:schemeClr val="tx1"/>
                </a:solidFill>
                <a:latin typeface="+mn-lt"/>
                <a:cs typeface="+mn-cs"/>
              </a:rPr>
              <a:t>  </a:t>
            </a:r>
            <a:r>
              <a:rPr lang="ar-SA" sz="2400" b="1" dirty="0" smtClean="0">
                <a:solidFill>
                  <a:srgbClr val="000000"/>
                </a:solidFill>
                <a:latin typeface="Arial Unicode MS" pitchFamily="34" charset="-128"/>
                <a:ea typeface="Arial Unicode MS" pitchFamily="34" charset="-128"/>
                <a:cs typeface="Arial Unicode MS" pitchFamily="34" charset="-128"/>
              </a:rPr>
              <a:t>توزيع </a:t>
            </a:r>
            <a:r>
              <a:rPr lang="ar-SA" sz="2400" b="1" dirty="0">
                <a:solidFill>
                  <a:srgbClr val="000000"/>
                </a:solidFill>
                <a:latin typeface="Arial Unicode MS" pitchFamily="34" charset="-128"/>
                <a:ea typeface="Arial Unicode MS" pitchFamily="34" charset="-128"/>
                <a:cs typeface="Arial Unicode MS" pitchFamily="34" charset="-128"/>
              </a:rPr>
              <a:t>العمال </a:t>
            </a:r>
            <a:r>
              <a:rPr lang="ar-SA" sz="2400" b="1" dirty="0" smtClean="0">
                <a:solidFill>
                  <a:srgbClr val="000000"/>
                </a:solidFill>
                <a:latin typeface="Arial Unicode MS" pitchFamily="34" charset="-128"/>
                <a:ea typeface="Arial Unicode MS" pitchFamily="34" charset="-128"/>
                <a:cs typeface="Arial Unicode MS" pitchFamily="34" charset="-128"/>
              </a:rPr>
              <a:t>من حيث طبيعة </a:t>
            </a:r>
            <a:r>
              <a:rPr lang="ar-SA" sz="2400" b="1" dirty="0" err="1" smtClean="0">
                <a:solidFill>
                  <a:srgbClr val="000000"/>
                </a:solidFill>
                <a:latin typeface="Arial Unicode MS" pitchFamily="34" charset="-128"/>
                <a:ea typeface="Arial Unicode MS" pitchFamily="34" charset="-128"/>
                <a:cs typeface="Arial Unicode MS" pitchFamily="34" charset="-128"/>
              </a:rPr>
              <a:t>العقود:</a:t>
            </a:r>
            <a:r>
              <a:rPr lang="ar-SA" sz="2400" b="1" dirty="0" smtClean="0">
                <a:solidFill>
                  <a:srgbClr val="000000"/>
                </a:solidFill>
                <a:latin typeface="Arial Unicode MS" pitchFamily="34" charset="-128"/>
                <a:ea typeface="Arial Unicode MS" pitchFamily="34" charset="-128"/>
                <a:cs typeface="Arial Unicode MS" pitchFamily="34" charset="-128"/>
              </a:rPr>
              <a:t>   </a:t>
            </a:r>
            <a:endParaRPr lang="fr-FR" sz="2400" dirty="0">
              <a:solidFill>
                <a:srgbClr val="000000"/>
              </a:solidFill>
              <a:latin typeface="Arial Unicode MS" pitchFamily="34" charset="-128"/>
              <a:ea typeface="Arial Unicode MS" pitchFamily="34" charset="-128"/>
              <a:cs typeface="Arial Unicode MS" pitchFamily="34" charset="-128"/>
            </a:endParaRPr>
          </a:p>
        </p:txBody>
      </p:sp>
      <p:graphicFrame>
        <p:nvGraphicFramePr>
          <p:cNvPr id="2" name="Tableau 1"/>
          <p:cNvGraphicFramePr>
            <a:graphicFrameLocks noGrp="1"/>
          </p:cNvGraphicFramePr>
          <p:nvPr>
            <p:extLst>
              <p:ext uri="{D42A27DB-BD31-4B8C-83A1-F6EECF244321}">
                <p14:modId xmlns="" xmlns:p14="http://schemas.microsoft.com/office/powerpoint/2010/main" val="2316905111"/>
              </p:ext>
            </p:extLst>
          </p:nvPr>
        </p:nvGraphicFramePr>
        <p:xfrm>
          <a:off x="5072066" y="1052734"/>
          <a:ext cx="3859568" cy="5328596"/>
        </p:xfrm>
        <a:graphic>
          <a:graphicData uri="http://schemas.openxmlformats.org/drawingml/2006/table">
            <a:tbl>
              <a:tblPr>
                <a:tableStyleId>{69C7853C-536D-4A76-A0AE-DD22124D55A5}</a:tableStyleId>
              </a:tblPr>
              <a:tblGrid>
                <a:gridCol w="1298448">
                  <a:extLst>
                    <a:ext uri="{9D8B030D-6E8A-4147-A177-3AD203B41FA5}">
                      <a16:colId xmlns="" xmlns:a16="http://schemas.microsoft.com/office/drawing/2014/main" val="1214858120"/>
                    </a:ext>
                  </a:extLst>
                </a:gridCol>
                <a:gridCol w="1069848">
                  <a:extLst>
                    <a:ext uri="{9D8B030D-6E8A-4147-A177-3AD203B41FA5}">
                      <a16:colId xmlns="" xmlns:a16="http://schemas.microsoft.com/office/drawing/2014/main" val="4233421015"/>
                    </a:ext>
                  </a:extLst>
                </a:gridCol>
                <a:gridCol w="1491272">
                  <a:extLst>
                    <a:ext uri="{9D8B030D-6E8A-4147-A177-3AD203B41FA5}">
                      <a16:colId xmlns="" xmlns:a16="http://schemas.microsoft.com/office/drawing/2014/main" val="2952429579"/>
                    </a:ext>
                  </a:extLst>
                </a:gridCol>
              </a:tblGrid>
              <a:tr h="1332149">
                <a:tc>
                  <a:txBody>
                    <a:bodyPr/>
                    <a:lstStyle/>
                    <a:p>
                      <a:pPr algn="ctr" rtl="1" fontAlgn="ctr"/>
                      <a:r>
                        <a:rPr lang="ar-SA" sz="1800" b="1" u="none" strike="noStrike" dirty="0" smtClean="0">
                          <a:effectLst/>
                          <a:latin typeface="Arial Unicode MS" pitchFamily="34" charset="-128"/>
                          <a:ea typeface="Arial Unicode MS" pitchFamily="34" charset="-128"/>
                          <a:cs typeface="Arial Unicode MS" pitchFamily="34" charset="-128"/>
                        </a:rPr>
                        <a:t>النسبة</a:t>
                      </a:r>
                      <a:endParaRPr lang="fr-FR" sz="18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800" b="1" i="0" u="none" strike="noStrike" dirty="0" smtClean="0">
                          <a:solidFill>
                            <a:srgbClr val="000000"/>
                          </a:solidFill>
                          <a:effectLst/>
                          <a:latin typeface="Arial Unicode MS" pitchFamily="34" charset="-128"/>
                          <a:ea typeface="Arial Unicode MS" pitchFamily="34" charset="-128"/>
                          <a:cs typeface="Arial Unicode MS" pitchFamily="34" charset="-128"/>
                        </a:rPr>
                        <a:t>%</a:t>
                      </a:r>
                      <a:endParaRPr lang="ar-SA"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tc>
                  <a:txBody>
                    <a:bodyPr/>
                    <a:lstStyle/>
                    <a:p>
                      <a:pPr algn="ctr" rtl="1" fontAlgn="ctr"/>
                      <a:r>
                        <a:rPr lang="ar-SA" sz="1800" b="1" u="none" strike="noStrike" dirty="0" smtClean="0">
                          <a:effectLst/>
                          <a:latin typeface="Arial Unicode MS" pitchFamily="34" charset="-128"/>
                          <a:ea typeface="Arial Unicode MS" pitchFamily="34" charset="-128"/>
                          <a:cs typeface="Arial Unicode MS" pitchFamily="34" charset="-128"/>
                        </a:rPr>
                        <a:t>العدد</a:t>
                      </a:r>
                      <a:endParaRPr lang="fr-FR" sz="18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800" b="1" i="0" u="none" strike="noStrike" dirty="0" smtClean="0">
                          <a:solidFill>
                            <a:srgbClr val="000000"/>
                          </a:solidFill>
                          <a:effectLst/>
                          <a:latin typeface="Arial Unicode MS" pitchFamily="34" charset="-128"/>
                          <a:ea typeface="Arial Unicode MS" pitchFamily="34" charset="-128"/>
                          <a:cs typeface="Arial Unicode MS" pitchFamily="34" charset="-128"/>
                        </a:rPr>
                        <a:t>Nombre</a:t>
                      </a:r>
                      <a:endParaRPr lang="ar-SA"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tc>
                  <a:txBody>
                    <a:bodyPr/>
                    <a:lstStyle/>
                    <a:p>
                      <a:pPr algn="ctr" rtl="1" fontAlgn="ctr"/>
                      <a:r>
                        <a:rPr lang="ar-SA" sz="1800" b="1" u="none" strike="noStrike" dirty="0">
                          <a:effectLst/>
                          <a:latin typeface="Arial Unicode MS" pitchFamily="34" charset="-128"/>
                          <a:ea typeface="Arial Unicode MS" pitchFamily="34" charset="-128"/>
                          <a:cs typeface="Arial Unicode MS" pitchFamily="34" charset="-128"/>
                        </a:rPr>
                        <a:t>عقود </a:t>
                      </a:r>
                      <a:r>
                        <a:rPr lang="ar-SA" sz="1800" b="1" u="none" strike="noStrike" dirty="0" smtClean="0">
                          <a:effectLst/>
                          <a:latin typeface="Arial Unicode MS" pitchFamily="34" charset="-128"/>
                          <a:ea typeface="Arial Unicode MS" pitchFamily="34" charset="-128"/>
                          <a:cs typeface="Arial Unicode MS" pitchFamily="34" charset="-128"/>
                        </a:rPr>
                        <a:t>العمال</a:t>
                      </a:r>
                      <a:endParaRPr lang="fr-FR" sz="18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800" b="1" i="0" u="none" strike="noStrike" dirty="0" smtClean="0">
                          <a:solidFill>
                            <a:srgbClr val="000000"/>
                          </a:solidFill>
                          <a:effectLst/>
                          <a:latin typeface="Arial Unicode MS" pitchFamily="34" charset="-128"/>
                          <a:ea typeface="Arial Unicode MS" pitchFamily="34" charset="-128"/>
                          <a:cs typeface="Arial Unicode MS" pitchFamily="34" charset="-128"/>
                        </a:rPr>
                        <a:t>Contrats employés</a:t>
                      </a:r>
                      <a:endParaRPr lang="ar-SA"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extLst>
                  <a:ext uri="{0D108BD9-81ED-4DB2-BD59-A6C34878D82A}">
                    <a16:rowId xmlns="" xmlns:a16="http://schemas.microsoft.com/office/drawing/2014/main" val="4143313347"/>
                  </a:ext>
                </a:extLst>
              </a:tr>
              <a:tr h="1332149">
                <a:tc>
                  <a:txBody>
                    <a:bodyPr/>
                    <a:lstStyle/>
                    <a:p>
                      <a:pPr algn="ctr" rtl="1" fontAlgn="ctr"/>
                      <a:r>
                        <a:rPr lang="fr-FR" sz="1800" b="1" u="none" strike="noStrike" dirty="0">
                          <a:effectLst/>
                          <a:latin typeface="Arial Unicode MS" pitchFamily="34" charset="-128"/>
                          <a:ea typeface="Arial Unicode MS" pitchFamily="34" charset="-128"/>
                          <a:cs typeface="Arial Unicode MS" pitchFamily="34" charset="-128"/>
                        </a:rPr>
                        <a:t>31%</a:t>
                      </a:r>
                      <a:endParaRPr lang="fr-FR"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tc>
                  <a:txBody>
                    <a:bodyPr/>
                    <a:lstStyle/>
                    <a:p>
                      <a:pPr algn="ctr" rtl="1" fontAlgn="ctr"/>
                      <a:r>
                        <a:rPr lang="fr-FR" sz="1800" b="1" u="none" strike="noStrike" dirty="0">
                          <a:effectLst/>
                          <a:latin typeface="Arial Unicode MS" pitchFamily="34" charset="-128"/>
                          <a:ea typeface="Arial Unicode MS" pitchFamily="34" charset="-128"/>
                          <a:cs typeface="Arial Unicode MS" pitchFamily="34" charset="-128"/>
                        </a:rPr>
                        <a:t>216</a:t>
                      </a:r>
                      <a:endParaRPr lang="fr-FR"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tc>
                  <a:txBody>
                    <a:bodyPr/>
                    <a:lstStyle/>
                    <a:p>
                      <a:pPr algn="ctr" rtl="1" fontAlgn="ctr"/>
                      <a:r>
                        <a:rPr lang="ar-SA" sz="1800" b="1" u="none" strike="noStrike" dirty="0" smtClean="0">
                          <a:effectLst/>
                          <a:latin typeface="Arial Unicode MS" pitchFamily="34" charset="-128"/>
                          <a:ea typeface="Arial Unicode MS" pitchFamily="34" charset="-128"/>
                          <a:cs typeface="Arial Unicode MS" pitchFamily="34" charset="-128"/>
                        </a:rPr>
                        <a:t>دائمة</a:t>
                      </a:r>
                      <a:endParaRPr lang="fr-FR" sz="18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800" b="1" i="0" u="none" strike="noStrike" dirty="0" smtClean="0">
                          <a:solidFill>
                            <a:srgbClr val="000000"/>
                          </a:solidFill>
                          <a:effectLst/>
                          <a:latin typeface="Arial Unicode MS" pitchFamily="34" charset="-128"/>
                          <a:ea typeface="Arial Unicode MS" pitchFamily="34" charset="-128"/>
                          <a:cs typeface="Arial Unicode MS" pitchFamily="34" charset="-128"/>
                        </a:rPr>
                        <a:t>Permanents</a:t>
                      </a:r>
                      <a:endParaRPr lang="ar-SA"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extLst>
                  <a:ext uri="{0D108BD9-81ED-4DB2-BD59-A6C34878D82A}">
                    <a16:rowId xmlns="" xmlns:a16="http://schemas.microsoft.com/office/drawing/2014/main" val="1874926929"/>
                  </a:ext>
                </a:extLst>
              </a:tr>
              <a:tr h="1332149">
                <a:tc>
                  <a:txBody>
                    <a:bodyPr/>
                    <a:lstStyle/>
                    <a:p>
                      <a:pPr algn="ctr" rtl="1" fontAlgn="ctr"/>
                      <a:r>
                        <a:rPr lang="fr-FR" sz="1800" b="1" u="none" strike="noStrike" dirty="0">
                          <a:effectLst/>
                          <a:latin typeface="Arial Unicode MS" pitchFamily="34" charset="-128"/>
                          <a:ea typeface="Arial Unicode MS" pitchFamily="34" charset="-128"/>
                          <a:cs typeface="Arial Unicode MS" pitchFamily="34" charset="-128"/>
                        </a:rPr>
                        <a:t>69%</a:t>
                      </a:r>
                      <a:endParaRPr lang="fr-FR"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tc>
                  <a:txBody>
                    <a:bodyPr/>
                    <a:lstStyle/>
                    <a:p>
                      <a:pPr algn="ctr" rtl="1" fontAlgn="ctr"/>
                      <a:r>
                        <a:rPr lang="fr-FR" sz="1800" b="1" u="none" strike="noStrike" dirty="0">
                          <a:effectLst/>
                          <a:latin typeface="Arial Unicode MS" pitchFamily="34" charset="-128"/>
                          <a:ea typeface="Arial Unicode MS" pitchFamily="34" charset="-128"/>
                          <a:cs typeface="Arial Unicode MS" pitchFamily="34" charset="-128"/>
                        </a:rPr>
                        <a:t>481</a:t>
                      </a:r>
                      <a:endParaRPr lang="fr-FR"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tc>
                  <a:txBody>
                    <a:bodyPr/>
                    <a:lstStyle/>
                    <a:p>
                      <a:pPr algn="ctr" rtl="1" fontAlgn="ctr"/>
                      <a:r>
                        <a:rPr lang="ar-SA" sz="1800" b="1" u="none" strike="noStrike" dirty="0" smtClean="0">
                          <a:effectLst/>
                          <a:latin typeface="Arial Unicode MS" pitchFamily="34" charset="-128"/>
                          <a:ea typeface="Arial Unicode MS" pitchFamily="34" charset="-128"/>
                          <a:cs typeface="Arial Unicode MS" pitchFamily="34" charset="-128"/>
                        </a:rPr>
                        <a:t>متعاونون</a:t>
                      </a:r>
                      <a:endParaRPr lang="fr-FR" sz="18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800" b="1" i="0" u="none" strike="noStrike" dirty="0" smtClean="0">
                          <a:solidFill>
                            <a:srgbClr val="000000"/>
                          </a:solidFill>
                          <a:effectLst/>
                          <a:latin typeface="Arial Unicode MS" pitchFamily="34" charset="-128"/>
                          <a:ea typeface="Arial Unicode MS" pitchFamily="34" charset="-128"/>
                          <a:cs typeface="Arial Unicode MS" pitchFamily="34" charset="-128"/>
                        </a:rPr>
                        <a:t>Collaborateurs</a:t>
                      </a:r>
                      <a:endParaRPr lang="ar-SA"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extLst>
                  <a:ext uri="{0D108BD9-81ED-4DB2-BD59-A6C34878D82A}">
                    <a16:rowId xmlns="" xmlns:a16="http://schemas.microsoft.com/office/drawing/2014/main" val="3567781223"/>
                  </a:ext>
                </a:extLst>
              </a:tr>
              <a:tr h="1332149">
                <a:tc>
                  <a:txBody>
                    <a:bodyPr/>
                    <a:lstStyle/>
                    <a:p>
                      <a:pPr algn="ctr" rtl="1" fontAlgn="ctr"/>
                      <a:r>
                        <a:rPr lang="fr-FR" sz="1800" b="1" u="none" strike="noStrike" dirty="0">
                          <a:effectLst/>
                          <a:latin typeface="Arial Unicode MS" pitchFamily="34" charset="-128"/>
                          <a:ea typeface="Arial Unicode MS" pitchFamily="34" charset="-128"/>
                          <a:cs typeface="Arial Unicode MS" pitchFamily="34" charset="-128"/>
                        </a:rPr>
                        <a:t>100%</a:t>
                      </a:r>
                      <a:endParaRPr lang="fr-FR"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tc>
                  <a:txBody>
                    <a:bodyPr/>
                    <a:lstStyle/>
                    <a:p>
                      <a:pPr algn="ctr" rtl="1" fontAlgn="ctr"/>
                      <a:r>
                        <a:rPr lang="fr-FR" sz="1800" b="1" u="none" strike="noStrike" dirty="0">
                          <a:effectLst/>
                          <a:latin typeface="Arial Unicode MS" pitchFamily="34" charset="-128"/>
                          <a:ea typeface="Arial Unicode MS" pitchFamily="34" charset="-128"/>
                          <a:cs typeface="Arial Unicode MS" pitchFamily="34" charset="-128"/>
                        </a:rPr>
                        <a:t>697</a:t>
                      </a:r>
                      <a:endParaRPr lang="fr-FR"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tc>
                  <a:txBody>
                    <a:bodyPr/>
                    <a:lstStyle/>
                    <a:p>
                      <a:pPr algn="ctr" rtl="1" fontAlgn="ctr"/>
                      <a:r>
                        <a:rPr lang="ar-SA" sz="1800" b="1" u="none" strike="noStrike" dirty="0">
                          <a:effectLst/>
                          <a:latin typeface="Arial Unicode MS" pitchFamily="34" charset="-128"/>
                          <a:ea typeface="Arial Unicode MS" pitchFamily="34" charset="-128"/>
                          <a:cs typeface="Arial Unicode MS" pitchFamily="34" charset="-128"/>
                        </a:rPr>
                        <a:t>المجموع </a:t>
                      </a:r>
                      <a:endParaRPr lang="fr-FR" sz="18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800" b="1" i="0" u="none" strike="noStrike" dirty="0" smtClean="0">
                          <a:solidFill>
                            <a:srgbClr val="000000"/>
                          </a:solidFill>
                          <a:effectLst/>
                          <a:latin typeface="Arial Unicode MS" pitchFamily="34" charset="-128"/>
                          <a:ea typeface="Arial Unicode MS" pitchFamily="34" charset="-128"/>
                          <a:cs typeface="Arial Unicode MS" pitchFamily="34" charset="-128"/>
                        </a:rPr>
                        <a:t>Total</a:t>
                      </a:r>
                      <a:endParaRPr lang="ar-SA" sz="1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noFill/>
                  </a:tcPr>
                </a:tc>
                <a:extLst>
                  <a:ext uri="{0D108BD9-81ED-4DB2-BD59-A6C34878D82A}">
                    <a16:rowId xmlns="" xmlns:a16="http://schemas.microsoft.com/office/drawing/2014/main" val="4133933390"/>
                  </a:ext>
                </a:extLst>
              </a:tr>
            </a:tbl>
          </a:graphicData>
        </a:graphic>
      </p:graphicFrame>
      <p:sp>
        <p:nvSpPr>
          <p:cNvPr id="9" name="Ellipse 8"/>
          <p:cNvSpPr/>
          <p:nvPr/>
        </p:nvSpPr>
        <p:spPr>
          <a:xfrm>
            <a:off x="5429256" y="0"/>
            <a:ext cx="576064" cy="476672"/>
          </a:xfrm>
          <a:prstGeom prst="ellipse">
            <a:avLst/>
          </a:prstGeom>
          <a:blipFill dpi="0" rotWithShape="1">
            <a:blip r:embed="rId5"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Picture 2" descr="C:\Users\centresuivi\Pictures\001.PNG"/>
          <p:cNvPicPr>
            <a:picLocks noChangeAspect="1" noChangeArrowheads="1"/>
          </p:cNvPicPr>
          <p:nvPr/>
        </p:nvPicPr>
        <p:blipFill>
          <a:blip r:embed="rId6" cstate="print"/>
          <a:srcRect/>
          <a:stretch>
            <a:fillRect/>
          </a:stretch>
        </p:blipFill>
        <p:spPr bwMode="auto">
          <a:xfrm>
            <a:off x="0" y="6237312"/>
            <a:ext cx="2123728" cy="620688"/>
          </a:xfrm>
          <a:prstGeom prst="rect">
            <a:avLst/>
          </a:prstGeom>
          <a:noFill/>
        </p:spPr>
      </p:pic>
      <p:graphicFrame>
        <p:nvGraphicFramePr>
          <p:cNvPr id="13" name="Graphique 12"/>
          <p:cNvGraphicFramePr/>
          <p:nvPr/>
        </p:nvGraphicFramePr>
        <p:xfrm>
          <a:off x="214282" y="1000108"/>
          <a:ext cx="5000660" cy="5021180"/>
        </p:xfrm>
        <a:graphic>
          <a:graphicData uri="http://schemas.openxmlformats.org/drawingml/2006/chart">
            <c:chart xmlns:c="http://schemas.openxmlformats.org/drawingml/2006/chart" xmlns:r="http://schemas.openxmlformats.org/officeDocument/2006/relationships" r:id="rId7"/>
          </a:graphicData>
        </a:graphic>
      </p:graphicFrame>
      <p:sp>
        <p:nvSpPr>
          <p:cNvPr id="15" name="Espace réservé du numéro de diapositive 14"/>
          <p:cNvSpPr>
            <a:spLocks noGrp="1"/>
          </p:cNvSpPr>
          <p:nvPr>
            <p:ph type="sldNum" sz="quarter" idx="12"/>
          </p:nvPr>
        </p:nvSpPr>
        <p:spPr/>
        <p:txBody>
          <a:bodyPr/>
          <a:lstStyle/>
          <a:p>
            <a:fld id="{DA5A2D85-ACF1-4B45-88E1-30DE5B53E683}" type="slidenum">
              <a:rPr lang="fr-FR" smtClean="0"/>
              <a:pPr/>
              <a:t>20</a:t>
            </a:fld>
            <a:endParaRPr lang="fr-FR"/>
          </a:p>
        </p:txBody>
      </p:sp>
    </p:spTree>
    <p:extLst>
      <p:ext uri="{BB962C8B-B14F-4D97-AF65-F5344CB8AC3E}">
        <p14:creationId xmlns="" xmlns:p14="http://schemas.microsoft.com/office/powerpoint/2010/main" val="2018935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2" name="Group 9"/>
          <p:cNvGrpSpPr/>
          <p:nvPr/>
        </p:nvGrpSpPr>
        <p:grpSpPr>
          <a:xfrm>
            <a:off x="89452" y="-118220"/>
            <a:ext cx="9144001" cy="971661"/>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graphicFrame>
        <p:nvGraphicFramePr>
          <p:cNvPr id="8" name="Tableau 7"/>
          <p:cNvGraphicFramePr>
            <a:graphicFrameLocks noGrp="1"/>
          </p:cNvGraphicFramePr>
          <p:nvPr/>
        </p:nvGraphicFramePr>
        <p:xfrm>
          <a:off x="5357818" y="1071546"/>
          <a:ext cx="3571866" cy="5542810"/>
        </p:xfrm>
        <a:graphic>
          <a:graphicData uri="http://schemas.openxmlformats.org/drawingml/2006/table">
            <a:tbl>
              <a:tblPr>
                <a:tableStyleId>{69C7853C-536D-4A76-A0AE-DD22124D55A5}</a:tableStyleId>
              </a:tblPr>
              <a:tblGrid>
                <a:gridCol w="1190622"/>
                <a:gridCol w="1190622"/>
                <a:gridCol w="1190622"/>
              </a:tblGrid>
              <a:tr h="701270">
                <a:tc>
                  <a:txBody>
                    <a:bodyPr/>
                    <a:lstStyle/>
                    <a:p>
                      <a:pPr algn="ctr" rtl="1" fontAlgn="b"/>
                      <a:r>
                        <a:rPr lang="ar-SA" sz="2000" b="1" u="none" strike="noStrike" dirty="0">
                          <a:latin typeface="Arial Unicode MS" pitchFamily="34" charset="-128"/>
                          <a:ea typeface="Arial Unicode MS" pitchFamily="34" charset="-128"/>
                          <a:cs typeface="Arial Unicode MS" pitchFamily="34" charset="-128"/>
                        </a:rPr>
                        <a:t>النسبة </a:t>
                      </a:r>
                      <a:endParaRPr lang="fr-FR" sz="2000" b="1" u="none" strike="noStrike" dirty="0" smtClean="0">
                        <a:latin typeface="Arial Unicode MS" pitchFamily="34" charset="-128"/>
                        <a:ea typeface="Arial Unicode MS" pitchFamily="34" charset="-128"/>
                        <a:cs typeface="Arial Unicode MS" pitchFamily="34" charset="-128"/>
                      </a:endParaRPr>
                    </a:p>
                    <a:p>
                      <a:pPr algn="ctr" rtl="1" fontAlgn="b"/>
                      <a:r>
                        <a:rPr lang="fr-FR" sz="2000" b="1" i="0" u="none" strike="noStrike" dirty="0" smtClean="0">
                          <a:solidFill>
                            <a:srgbClr val="000000"/>
                          </a:solidFill>
                          <a:latin typeface="Arial Unicode MS" pitchFamily="34" charset="-128"/>
                          <a:ea typeface="Arial Unicode MS" pitchFamily="34" charset="-128"/>
                          <a:cs typeface="Arial Unicode MS" pitchFamily="34" charset="-128"/>
                        </a:rPr>
                        <a:t>%</a:t>
                      </a:r>
                      <a:endParaRPr lang="ar-SA" sz="20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2000" b="1" u="none" strike="noStrike" dirty="0">
                          <a:latin typeface="Arial Unicode MS" pitchFamily="34" charset="-128"/>
                          <a:ea typeface="Arial Unicode MS" pitchFamily="34" charset="-128"/>
                          <a:cs typeface="Arial Unicode MS" pitchFamily="34" charset="-128"/>
                        </a:rPr>
                        <a:t>العدد </a:t>
                      </a:r>
                      <a:endParaRPr lang="fr-FR" sz="2000" b="1" u="none" strike="noStrike" dirty="0" smtClean="0">
                        <a:latin typeface="Arial Unicode MS" pitchFamily="34" charset="-128"/>
                        <a:ea typeface="Arial Unicode MS" pitchFamily="34" charset="-128"/>
                        <a:cs typeface="Arial Unicode MS" pitchFamily="34" charset="-128"/>
                      </a:endParaRPr>
                    </a:p>
                    <a:p>
                      <a:pPr algn="ctr" rtl="1" fontAlgn="b"/>
                      <a:r>
                        <a:rPr lang="fr-FR" sz="2000" b="1" i="0" u="none" strike="noStrike" dirty="0" smtClean="0">
                          <a:solidFill>
                            <a:srgbClr val="000000"/>
                          </a:solidFill>
                          <a:latin typeface="Arial Unicode MS" pitchFamily="34" charset="-128"/>
                          <a:ea typeface="Arial Unicode MS" pitchFamily="34" charset="-128"/>
                          <a:cs typeface="Arial Unicode MS" pitchFamily="34" charset="-128"/>
                        </a:rPr>
                        <a:t>Nombre</a:t>
                      </a:r>
                      <a:endParaRPr lang="ar-SA" sz="20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2000" b="1" u="none" strike="noStrike" dirty="0" smtClean="0">
                          <a:latin typeface="Arial Unicode MS" pitchFamily="34" charset="-128"/>
                          <a:ea typeface="Arial Unicode MS" pitchFamily="34" charset="-128"/>
                          <a:cs typeface="Arial Unicode MS" pitchFamily="34" charset="-128"/>
                        </a:rPr>
                        <a:t>العمال</a:t>
                      </a:r>
                      <a:r>
                        <a:rPr lang="fr-FR" sz="2000" b="1" u="none" strike="noStrike" dirty="0" smtClean="0">
                          <a:latin typeface="Arial Unicode MS" pitchFamily="34" charset="-128"/>
                          <a:ea typeface="Arial Unicode MS" pitchFamily="34" charset="-128"/>
                          <a:cs typeface="Arial Unicode MS" pitchFamily="34" charset="-128"/>
                        </a:rPr>
                        <a:t> Employés</a:t>
                      </a:r>
                      <a:endParaRPr lang="ar-SA" sz="20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936616">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600" b="1" u="none" strike="noStrike" dirty="0" smtClean="0">
                          <a:latin typeface="Arial Unicode MS" pitchFamily="34" charset="-128"/>
                          <a:ea typeface="Arial Unicode MS" pitchFamily="34" charset="-128"/>
                          <a:cs typeface="Arial Unicode MS" pitchFamily="34" charset="-128"/>
                        </a:rPr>
                        <a:t>67%</a:t>
                      </a:r>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600" b="1" u="none" strike="noStrike" dirty="0" smtClean="0">
                        <a:latin typeface="Arial Unicode MS" pitchFamily="34" charset="-128"/>
                        <a:ea typeface="Arial Unicode MS" pitchFamily="34" charset="-128"/>
                        <a:cs typeface="Arial Unicode MS" pitchFamily="34" charset="-128"/>
                      </a:endParaRPr>
                    </a:p>
                    <a:p>
                      <a:pPr algn="ctr" fontAlgn="b"/>
                      <a:endParaRPr lang="ar-SA" sz="1600" b="1" u="none" strike="noStrike" dirty="0" smtClean="0">
                        <a:latin typeface="Arial Unicode MS" pitchFamily="34" charset="-128"/>
                        <a:ea typeface="Arial Unicode MS" pitchFamily="34" charset="-128"/>
                        <a:cs typeface="Arial Unicode MS" pitchFamily="34" charset="-128"/>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600" b="1" u="none" strike="noStrike" dirty="0" smtClean="0">
                          <a:latin typeface="Arial Unicode MS" pitchFamily="34" charset="-128"/>
                          <a:ea typeface="Arial Unicode MS" pitchFamily="34" charset="-128"/>
                          <a:cs typeface="Arial Unicode MS" pitchFamily="34" charset="-128"/>
                        </a:rPr>
                        <a:t>448</a:t>
                      </a:r>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r>
                        <a:rPr lang="ar-SA" sz="1600" b="1" i="0" u="none" strike="noStrike" dirty="0" smtClean="0">
                          <a:solidFill>
                            <a:srgbClr val="000000"/>
                          </a:solidFill>
                          <a:latin typeface="Arial Unicode MS" pitchFamily="34" charset="-128"/>
                          <a:ea typeface="Arial Unicode MS" pitchFamily="34" charset="-128"/>
                          <a:cs typeface="Arial Unicode MS" pitchFamily="34" charset="-128"/>
                        </a:rPr>
                        <a:t> </a:t>
                      </a:r>
                    </a:p>
                    <a:p>
                      <a:pPr algn="ctr" fontAlgn="b"/>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marL="0" marR="0" indent="0" algn="ctr" defTabSz="914400" rtl="1" eaLnBrk="1" fontAlgn="b" latinLnBrk="0" hangingPunct="1">
                        <a:lnSpc>
                          <a:spcPct val="100000"/>
                        </a:lnSpc>
                        <a:spcBef>
                          <a:spcPts val="0"/>
                        </a:spcBef>
                        <a:spcAft>
                          <a:spcPts val="0"/>
                        </a:spcAft>
                        <a:buClrTx/>
                        <a:buSzTx/>
                        <a:buFontTx/>
                        <a:buNone/>
                        <a:tabLst/>
                        <a:defRPr/>
                      </a:pPr>
                      <a:r>
                        <a:rPr lang="ar-SA" sz="1600" b="1" u="none" strike="noStrike" dirty="0" smtClean="0">
                          <a:latin typeface="Arial Unicode MS" pitchFamily="34" charset="-128"/>
                          <a:ea typeface="Arial Unicode MS" pitchFamily="34" charset="-128"/>
                          <a:cs typeface="Arial Unicode MS" pitchFamily="34" charset="-128"/>
                        </a:rPr>
                        <a:t>الصحفيون</a:t>
                      </a:r>
                      <a:endParaRPr lang="fr-FR" sz="1600" b="1" u="none" strike="noStrike" dirty="0" smtClean="0">
                        <a:latin typeface="Arial Unicode MS" pitchFamily="34" charset="-128"/>
                        <a:ea typeface="Arial Unicode MS" pitchFamily="34" charset="-128"/>
                        <a:cs typeface="Arial Unicode MS" pitchFamily="34" charset="-128"/>
                      </a:endParaRPr>
                    </a:p>
                    <a:p>
                      <a:pPr marL="0" marR="0" indent="0" algn="ctr" defTabSz="914400" rtl="1" eaLnBrk="1" fontAlgn="b" latinLnBrk="0" hangingPunct="1">
                        <a:lnSpc>
                          <a:spcPct val="100000"/>
                        </a:lnSpc>
                        <a:spcBef>
                          <a:spcPts val="0"/>
                        </a:spcBef>
                        <a:spcAft>
                          <a:spcPts val="0"/>
                        </a:spcAft>
                        <a:buClrTx/>
                        <a:buSzTx/>
                        <a:buFontTx/>
                        <a:buNone/>
                        <a:tabLst/>
                        <a:defRPr/>
                      </a:pPr>
                      <a:r>
                        <a:rPr lang="fr-FR" sz="1600" b="1" i="0" u="none" strike="noStrike" dirty="0" smtClean="0">
                          <a:solidFill>
                            <a:srgbClr val="000000"/>
                          </a:solidFill>
                          <a:latin typeface="Arial Unicode MS" pitchFamily="34" charset="-128"/>
                          <a:ea typeface="Arial Unicode MS" pitchFamily="34" charset="-128"/>
                          <a:cs typeface="Arial Unicode MS" pitchFamily="34" charset="-128"/>
                        </a:rPr>
                        <a:t>Journalistes</a:t>
                      </a:r>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936616">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600" b="1" u="none" strike="noStrike" dirty="0" smtClean="0">
                          <a:latin typeface="Arial Unicode MS" pitchFamily="34" charset="-128"/>
                          <a:ea typeface="Arial Unicode MS" pitchFamily="34" charset="-128"/>
                          <a:cs typeface="Arial Unicode MS" pitchFamily="34" charset="-128"/>
                        </a:rPr>
                        <a:t>33%</a:t>
                      </a:r>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600" b="1" u="none" strike="noStrike" dirty="0" smtClean="0">
                          <a:latin typeface="Arial Unicode MS" pitchFamily="34" charset="-128"/>
                          <a:ea typeface="Arial Unicode MS" pitchFamily="34" charset="-128"/>
                          <a:cs typeface="Arial Unicode MS" pitchFamily="34" charset="-128"/>
                        </a:rPr>
                        <a:t>225</a:t>
                      </a:r>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600" b="1" u="none" strike="noStrike" dirty="0" smtClean="0">
                          <a:latin typeface="Arial Unicode MS" pitchFamily="34" charset="-128"/>
                          <a:ea typeface="Arial Unicode MS" pitchFamily="34" charset="-128"/>
                          <a:cs typeface="Arial Unicode MS" pitchFamily="34" charset="-128"/>
                        </a:rPr>
                        <a:t> الصحفيات</a:t>
                      </a:r>
                      <a:endParaRPr lang="fr-FR" sz="1600" b="1" u="none" strike="noStrike" dirty="0" smtClean="0">
                        <a:latin typeface="Arial Unicode MS" pitchFamily="34" charset="-128"/>
                        <a:ea typeface="Arial Unicode MS" pitchFamily="34" charset="-128"/>
                        <a:cs typeface="Arial Unicode MS" pitchFamily="34" charset="-128"/>
                      </a:endParaRPr>
                    </a:p>
                    <a:p>
                      <a:pPr algn="ctr" rtl="1" fontAlgn="b"/>
                      <a:r>
                        <a:rPr lang="fr-FR" sz="1600" b="1" i="0" u="none" strike="noStrike" dirty="0" smtClean="0">
                          <a:solidFill>
                            <a:srgbClr val="000000"/>
                          </a:solidFill>
                          <a:latin typeface="Arial Unicode MS" pitchFamily="34" charset="-128"/>
                          <a:ea typeface="Arial Unicode MS" pitchFamily="34" charset="-128"/>
                          <a:cs typeface="Arial Unicode MS" pitchFamily="34" charset="-128"/>
                        </a:rPr>
                        <a:t>Journalistes femmes</a:t>
                      </a:r>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96830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600" b="1" u="none" strike="noStrike" dirty="0" smtClean="0">
                          <a:latin typeface="Arial Unicode MS" pitchFamily="34" charset="-128"/>
                          <a:ea typeface="Arial Unicode MS" pitchFamily="34" charset="-128"/>
                          <a:cs typeface="Arial Unicode MS" pitchFamily="34" charset="-128"/>
                        </a:rPr>
                        <a:t>100%</a:t>
                      </a:r>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fr-FR"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600" b="1" u="none" strike="noStrike" dirty="0" smtClean="0">
                          <a:latin typeface="Arial Unicode MS" pitchFamily="34" charset="-128"/>
                          <a:ea typeface="Arial Unicode MS" pitchFamily="34" charset="-128"/>
                          <a:cs typeface="Arial Unicode MS" pitchFamily="34" charset="-128"/>
                        </a:rPr>
                        <a:t>673</a:t>
                      </a:r>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fontAlgn="b"/>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marL="0" marR="0" indent="0" algn="ctr" defTabSz="914400" rtl="1" eaLnBrk="1" fontAlgn="b" latinLnBrk="0" hangingPunct="1">
                        <a:lnSpc>
                          <a:spcPct val="100000"/>
                        </a:lnSpc>
                        <a:spcBef>
                          <a:spcPts val="0"/>
                        </a:spcBef>
                        <a:spcAft>
                          <a:spcPts val="0"/>
                        </a:spcAft>
                        <a:buClrTx/>
                        <a:buSzTx/>
                        <a:buFontTx/>
                        <a:buNone/>
                        <a:tabLst/>
                        <a:defRPr/>
                      </a:pPr>
                      <a:r>
                        <a:rPr lang="ar-SA" sz="1600" b="1" u="none" strike="noStrike" dirty="0" smtClean="0">
                          <a:latin typeface="Arial Unicode MS" pitchFamily="34" charset="-128"/>
                          <a:ea typeface="Arial Unicode MS" pitchFamily="34" charset="-128"/>
                          <a:cs typeface="Arial Unicode MS" pitchFamily="34" charset="-128"/>
                        </a:rPr>
                        <a:t>المجموع</a:t>
                      </a:r>
                      <a:endParaRPr lang="fr-FR" sz="1600" b="1" u="none" strike="noStrike" dirty="0" smtClean="0">
                        <a:latin typeface="Arial Unicode MS" pitchFamily="34" charset="-128"/>
                        <a:ea typeface="Arial Unicode MS" pitchFamily="34" charset="-128"/>
                        <a:cs typeface="Arial Unicode MS" pitchFamily="34" charset="-128"/>
                      </a:endParaRPr>
                    </a:p>
                    <a:p>
                      <a:pPr marL="0" marR="0" indent="0" algn="ctr" defTabSz="914400" rtl="1" eaLnBrk="1" fontAlgn="b" latinLnBrk="0" hangingPunct="1">
                        <a:lnSpc>
                          <a:spcPct val="100000"/>
                        </a:lnSpc>
                        <a:spcBef>
                          <a:spcPts val="0"/>
                        </a:spcBef>
                        <a:spcAft>
                          <a:spcPts val="0"/>
                        </a:spcAft>
                        <a:buClrTx/>
                        <a:buSzTx/>
                        <a:buFontTx/>
                        <a:buNone/>
                        <a:tabLst/>
                        <a:defRPr/>
                      </a:pPr>
                      <a:r>
                        <a:rPr lang="fr-FR" sz="1600" b="1" i="0" u="none" strike="noStrike" dirty="0" smtClean="0">
                          <a:solidFill>
                            <a:srgbClr val="000000"/>
                          </a:solidFill>
                          <a:latin typeface="Arial Unicode MS" pitchFamily="34" charset="-128"/>
                          <a:ea typeface="Arial Unicode MS" pitchFamily="34" charset="-128"/>
                          <a:cs typeface="Arial Unicode MS" pitchFamily="34" charset="-128"/>
                        </a:rPr>
                        <a:t>Total</a:t>
                      </a:r>
                      <a:endParaRPr lang="ar-SA" sz="16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bl>
          </a:graphicData>
        </a:graphic>
      </p:graphicFrame>
      <p:graphicFrame>
        <p:nvGraphicFramePr>
          <p:cNvPr id="9" name="Graphique 8"/>
          <p:cNvGraphicFramePr/>
          <p:nvPr/>
        </p:nvGraphicFramePr>
        <p:xfrm>
          <a:off x="0" y="642918"/>
          <a:ext cx="5150946" cy="5976664"/>
        </p:xfrm>
        <a:graphic>
          <a:graphicData uri="http://schemas.openxmlformats.org/drawingml/2006/chart">
            <c:chart xmlns:c="http://schemas.openxmlformats.org/drawingml/2006/chart" xmlns:r="http://schemas.openxmlformats.org/officeDocument/2006/relationships" r:id="rId5"/>
          </a:graphicData>
        </a:graphic>
      </p:graphicFrame>
      <p:pic>
        <p:nvPicPr>
          <p:cNvPr id="13" name="Picture 2" descr="C:\Users\centresuivi\Pictures\001.PNG"/>
          <p:cNvPicPr>
            <a:picLocks noChangeAspect="1" noChangeArrowheads="1"/>
          </p:cNvPicPr>
          <p:nvPr/>
        </p:nvPicPr>
        <p:blipFill>
          <a:blip r:embed="rId6" cstate="print"/>
          <a:srcRect/>
          <a:stretch>
            <a:fillRect/>
          </a:stretch>
        </p:blipFill>
        <p:spPr bwMode="auto">
          <a:xfrm>
            <a:off x="0" y="6237312"/>
            <a:ext cx="2123728" cy="620688"/>
          </a:xfrm>
          <a:prstGeom prst="rect">
            <a:avLst/>
          </a:prstGeom>
          <a:noFill/>
        </p:spPr>
      </p:pic>
      <p:sp>
        <p:nvSpPr>
          <p:cNvPr id="17" name="ZoneTexte 16"/>
          <p:cNvSpPr txBox="1"/>
          <p:nvPr/>
        </p:nvSpPr>
        <p:spPr>
          <a:xfrm>
            <a:off x="0" y="0"/>
            <a:ext cx="9144000" cy="52322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r" rtl="1" eaLnBrk="1" fontAlgn="auto" hangingPunct="1">
              <a:spcBef>
                <a:spcPts val="0"/>
              </a:spcBef>
              <a:spcAft>
                <a:spcPts val="0"/>
              </a:spcAft>
              <a:defRPr/>
            </a:pPr>
            <a:r>
              <a:rPr lang="ar-SA" sz="2800" b="1" dirty="0" smtClean="0">
                <a:solidFill>
                  <a:schemeClr val="tx1"/>
                </a:solidFill>
                <a:latin typeface="+mn-lt"/>
                <a:cs typeface="+mj-cs"/>
              </a:rPr>
              <a:t> قناة الموريتانية                                                      </a:t>
            </a:r>
            <a:r>
              <a:rPr lang="fr-FR" sz="2800" b="1" dirty="0" err="1" smtClean="0">
                <a:solidFill>
                  <a:schemeClr val="tx1"/>
                </a:solidFill>
                <a:latin typeface="+mn-lt"/>
                <a:cs typeface="+mj-cs"/>
              </a:rPr>
              <a:t>Elmouritania</a:t>
            </a:r>
            <a:r>
              <a:rPr lang="fr-FR" sz="2800" b="1" dirty="0" smtClean="0">
                <a:solidFill>
                  <a:schemeClr val="tx1"/>
                </a:solidFill>
                <a:latin typeface="+mn-lt"/>
                <a:cs typeface="+mj-cs"/>
              </a:rPr>
              <a:t> Tv</a:t>
            </a:r>
            <a:r>
              <a:rPr lang="ar-SA" sz="2800" b="1" dirty="0" smtClean="0">
                <a:solidFill>
                  <a:schemeClr val="tx1"/>
                </a:solidFill>
                <a:latin typeface="+mn-lt"/>
                <a:cs typeface="+mj-cs"/>
              </a:rPr>
              <a:t>               </a:t>
            </a:r>
            <a:endParaRPr lang="fr-FR" sz="2800" dirty="0">
              <a:solidFill>
                <a:schemeClr val="tx1"/>
              </a:solidFill>
              <a:latin typeface="+mn-lt"/>
              <a:cs typeface="+mj-cs"/>
            </a:endParaRPr>
          </a:p>
        </p:txBody>
      </p:sp>
      <p:sp>
        <p:nvSpPr>
          <p:cNvPr id="18" name="Ellipse 17"/>
          <p:cNvSpPr/>
          <p:nvPr/>
        </p:nvSpPr>
        <p:spPr>
          <a:xfrm>
            <a:off x="4572000" y="0"/>
            <a:ext cx="576064" cy="476672"/>
          </a:xfrm>
          <a:prstGeom prst="ellipse">
            <a:avLst/>
          </a:prstGeom>
          <a:blipFill dpi="0" rotWithShape="1">
            <a:blip r:embed="rId7"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0" y="500042"/>
            <a:ext cx="91440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ar-SA" sz="2400" b="1" dirty="0" smtClean="0"/>
              <a:t>توزيع الصحفيين حسب النوع </a:t>
            </a:r>
            <a:r>
              <a:rPr lang="fr-FR" sz="2400" b="1" dirty="0" smtClean="0"/>
              <a:t>           </a:t>
            </a:r>
            <a:r>
              <a:rPr lang="ar-SA" sz="2400" b="1" dirty="0" smtClean="0"/>
              <a:t> </a:t>
            </a:r>
            <a:r>
              <a:rPr lang="fr-FR" sz="2400" b="1" dirty="0" smtClean="0">
                <a:latin typeface="Times New Roman" pitchFamily="18" charset="0"/>
                <a:cs typeface="Times New Roman" pitchFamily="18" charset="0"/>
              </a:rPr>
              <a:t>Répartition  des journalistes par Genre</a:t>
            </a:r>
            <a:r>
              <a:rPr lang="ar-SA"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
        <p:nvSpPr>
          <p:cNvPr id="16" name="Espace réservé du numéro de diapositive 15"/>
          <p:cNvSpPr>
            <a:spLocks noGrp="1"/>
          </p:cNvSpPr>
          <p:nvPr>
            <p:ph type="sldNum" sz="quarter" idx="12"/>
          </p:nvPr>
        </p:nvSpPr>
        <p:spPr/>
        <p:txBody>
          <a:bodyPr/>
          <a:lstStyle/>
          <a:p>
            <a:fld id="{DA5A2D85-ACF1-4B45-88E1-30DE5B53E683}" type="slidenum">
              <a:rPr lang="fr-FR" smtClean="0"/>
              <a:pPr/>
              <a:t>21</a:t>
            </a:fld>
            <a:endParaRPr lang="fr-FR"/>
          </a:p>
        </p:txBody>
      </p:sp>
    </p:spTree>
    <p:extLst>
      <p:ext uri="{BB962C8B-B14F-4D97-AF65-F5344CB8AC3E}">
        <p14:creationId xmlns="" xmlns:p14="http://schemas.microsoft.com/office/powerpoint/2010/main" val="3014741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52322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r" rtl="1" eaLnBrk="1" fontAlgn="auto" hangingPunct="1">
              <a:spcBef>
                <a:spcPts val="0"/>
              </a:spcBef>
              <a:spcAft>
                <a:spcPts val="0"/>
              </a:spcAft>
              <a:defRPr/>
            </a:pPr>
            <a:r>
              <a:rPr lang="fr-FR" sz="2800" b="1" dirty="0" smtClean="0">
                <a:solidFill>
                  <a:srgbClr val="000000"/>
                </a:solidFill>
                <a:latin typeface="Arial Unicode MS" pitchFamily="34" charset="-128"/>
                <a:ea typeface="Arial Unicode MS" pitchFamily="34" charset="-128"/>
                <a:cs typeface="Arial Unicode MS" pitchFamily="34" charset="-128"/>
              </a:rPr>
              <a:t>3</a:t>
            </a:r>
            <a:r>
              <a:rPr lang="ar-SA" sz="2800" b="1" dirty="0" smtClean="0">
                <a:solidFill>
                  <a:srgbClr val="000000"/>
                </a:solidFill>
                <a:latin typeface="Arial Unicode MS" pitchFamily="34" charset="-128"/>
                <a:ea typeface="Arial Unicode MS" pitchFamily="34" charset="-128"/>
                <a:cs typeface="Arial Unicode MS" pitchFamily="34" charset="-128"/>
              </a:rPr>
              <a:t>. إذاعــــــــــــــة موريتانيا</a:t>
            </a:r>
            <a:r>
              <a:rPr lang="fr-FR" sz="2800" b="1" dirty="0" smtClean="0">
                <a:solidFill>
                  <a:srgbClr val="000000"/>
                </a:solidFill>
                <a:latin typeface="Arial Unicode MS" pitchFamily="34" charset="-128"/>
                <a:ea typeface="Arial Unicode MS" pitchFamily="34" charset="-128"/>
                <a:cs typeface="Arial Unicode MS" pitchFamily="34" charset="-128"/>
              </a:rPr>
              <a:t> Radio Mauritanie                         </a:t>
            </a:r>
            <a:endParaRPr lang="fr-FR" sz="2800" dirty="0">
              <a:solidFill>
                <a:srgbClr val="000000"/>
              </a:solidFill>
              <a:latin typeface="Arial Unicode MS" pitchFamily="34" charset="-128"/>
              <a:ea typeface="Arial Unicode MS" pitchFamily="34" charset="-128"/>
              <a:cs typeface="Arial Unicode MS" pitchFamily="34" charset="-128"/>
            </a:endParaRPr>
          </a:p>
        </p:txBody>
      </p:sp>
      <p:sp>
        <p:nvSpPr>
          <p:cNvPr id="5" name="Espace réservé du numéro de diapositive 4"/>
          <p:cNvSpPr>
            <a:spLocks noGrp="1"/>
          </p:cNvSpPr>
          <p:nvPr>
            <p:ph type="sldNum" sz="quarter" idx="12"/>
          </p:nvPr>
        </p:nvSpPr>
        <p:spPr/>
        <p:txBody>
          <a:bodyPr/>
          <a:lstStyle/>
          <a:p>
            <a:fld id="{DA5A2D85-ACF1-4B45-88E1-30DE5B53E683}" type="slidenum">
              <a:rPr lang="fr-FR" smtClean="0"/>
              <a:pPr/>
              <a:t>22</a:t>
            </a:fld>
            <a:endParaRPr lang="fr-FR"/>
          </a:p>
        </p:txBody>
      </p:sp>
      <p:sp>
        <p:nvSpPr>
          <p:cNvPr id="6" name="Organigramme : Alternative 5"/>
          <p:cNvSpPr/>
          <p:nvPr/>
        </p:nvSpPr>
        <p:spPr>
          <a:xfrm>
            <a:off x="0" y="548680"/>
            <a:ext cx="4211960" cy="5760640"/>
          </a:xfrm>
          <a:prstGeom prst="flowChartAlternateProcess">
            <a:avLst/>
          </a:prstGeom>
          <a:scene3d>
            <a:camera prst="orthographicFront"/>
            <a:lightRig rig="threePt" dir="t"/>
          </a:scene3d>
          <a:sp3d>
            <a:bevelT w="635000" h="317500"/>
          </a:sp3d>
        </p:spPr>
        <p:style>
          <a:lnRef idx="1">
            <a:schemeClr val="accent3"/>
          </a:lnRef>
          <a:fillRef idx="2">
            <a:schemeClr val="accent3"/>
          </a:fillRef>
          <a:effectRef idx="1">
            <a:schemeClr val="accent3"/>
          </a:effectRef>
          <a:fontRef idx="minor">
            <a:schemeClr val="dk1"/>
          </a:fontRef>
        </p:style>
        <p:txBody>
          <a:bodyPr rtlCol="0" anchor="ctr"/>
          <a:lstStyle/>
          <a:p>
            <a:r>
              <a:rPr lang="fr-FR" sz="2000" b="1" dirty="0" smtClean="0"/>
              <a:t>Le réseau radio Mauritanie  dispose de 21 stations qui sont : </a:t>
            </a:r>
          </a:p>
          <a:p>
            <a:r>
              <a:rPr lang="fr-FR" sz="2000" b="1" dirty="0" smtClean="0"/>
              <a:t>la radio mère, et de 15 stations régionales dans les capitales des 12 wilayas, appuyées par les stations de </a:t>
            </a:r>
            <a:r>
              <a:rPr lang="fr-FR" sz="2000" b="1" dirty="0" err="1" smtClean="0"/>
              <a:t>Barkéole</a:t>
            </a:r>
            <a:r>
              <a:rPr lang="fr-FR" sz="2000" b="1" dirty="0" smtClean="0"/>
              <a:t> et </a:t>
            </a:r>
            <a:r>
              <a:rPr lang="fr-FR" sz="2000" b="1" dirty="0" err="1" smtClean="0"/>
              <a:t>Bassiknou</a:t>
            </a:r>
            <a:r>
              <a:rPr lang="fr-FR" sz="2000" b="1" dirty="0" smtClean="0"/>
              <a:t>, et 03 radios spécialisées :</a:t>
            </a:r>
          </a:p>
          <a:p>
            <a:r>
              <a:rPr lang="fr-FR" sz="2000" b="1" dirty="0" smtClean="0"/>
              <a:t>Radio Saint Coran, Radio jeunesse, Radio culturelle et services spécialisés dans le domaine scolaire et rurale.</a:t>
            </a:r>
          </a:p>
          <a:p>
            <a:r>
              <a:rPr lang="fr-FR" sz="2000" b="1" dirty="0" smtClean="0"/>
              <a:t>Le pourcentage d'autoproduction est de 99%, et une diffusion sur Internet</a:t>
            </a:r>
            <a:r>
              <a:rPr lang="fr-FR" b="1" dirty="0" smtClean="0"/>
              <a:t>.</a:t>
            </a:r>
          </a:p>
        </p:txBody>
      </p:sp>
      <p:sp>
        <p:nvSpPr>
          <p:cNvPr id="7" name="Organigramme : Alternative 6"/>
          <p:cNvSpPr/>
          <p:nvPr/>
        </p:nvSpPr>
        <p:spPr>
          <a:xfrm>
            <a:off x="4211960" y="548680"/>
            <a:ext cx="4932040" cy="5760640"/>
          </a:xfrm>
          <a:prstGeom prst="flowChartAlternateProcess">
            <a:avLst/>
          </a:prstGeom>
          <a:scene3d>
            <a:camera prst="orthographicFront"/>
            <a:lightRig rig="threePt" dir="t"/>
          </a:scene3d>
          <a:sp3d>
            <a:bevelT w="635000" h="317500"/>
          </a:sp3d>
        </p:spPr>
        <p:style>
          <a:lnRef idx="1">
            <a:schemeClr val="accent3"/>
          </a:lnRef>
          <a:fillRef idx="2">
            <a:schemeClr val="accent3"/>
          </a:fillRef>
          <a:effectRef idx="1">
            <a:schemeClr val="accent3"/>
          </a:effectRef>
          <a:fontRef idx="minor">
            <a:schemeClr val="dk1"/>
          </a:fontRef>
        </p:style>
        <p:txBody>
          <a:bodyPr rtlCol="0" anchor="ctr"/>
          <a:lstStyle/>
          <a:p>
            <a:pPr algn="r" rtl="1"/>
            <a:r>
              <a:rPr lang="ar-SA" sz="2600" dirty="0" smtClean="0">
                <a:latin typeface="Arial Unicode MS" pitchFamily="34" charset="-128"/>
                <a:ea typeface="Arial Unicode MS" pitchFamily="34" charset="-128"/>
                <a:cs typeface="Arial Unicode MS" pitchFamily="34" charset="-128"/>
              </a:rPr>
              <a:t>تتكون شبكة إذاعة موريتانيا من 21 محطة هي الإذاعة الأم  و </a:t>
            </a:r>
            <a:r>
              <a:rPr lang="ar-SA" sz="2600" dirty="0" err="1" smtClean="0">
                <a:latin typeface="Arial Unicode MS" pitchFamily="34" charset="-128"/>
                <a:ea typeface="Arial Unicode MS" pitchFamily="34" charset="-128"/>
                <a:cs typeface="Arial Unicode MS" pitchFamily="34" charset="-128"/>
              </a:rPr>
              <a:t>15محطة</a:t>
            </a:r>
            <a:r>
              <a:rPr lang="ar-SA" sz="2600" dirty="0" smtClean="0">
                <a:latin typeface="Arial Unicode MS" pitchFamily="34" charset="-128"/>
                <a:ea typeface="Arial Unicode MS" pitchFamily="34" charset="-128"/>
                <a:cs typeface="Arial Unicode MS" pitchFamily="34" charset="-128"/>
              </a:rPr>
              <a:t> محلية هي المحطات </a:t>
            </a:r>
            <a:r>
              <a:rPr lang="ar-SA" sz="2600" dirty="0" err="1" smtClean="0">
                <a:latin typeface="Arial Unicode MS" pitchFamily="34" charset="-128"/>
                <a:ea typeface="Arial Unicode MS" pitchFamily="34" charset="-128"/>
                <a:cs typeface="Arial Unicode MS" pitchFamily="34" charset="-128"/>
              </a:rPr>
              <a:t>الجهوية</a:t>
            </a:r>
            <a:r>
              <a:rPr lang="ar-SA" sz="2600" dirty="0" smtClean="0">
                <a:latin typeface="Arial Unicode MS" pitchFamily="34" charset="-128"/>
                <a:ea typeface="Arial Unicode MS" pitchFamily="34" charset="-128"/>
                <a:cs typeface="Arial Unicode MS" pitchFamily="34" charset="-128"/>
              </a:rPr>
              <a:t> في عواصم الولايات 12 ومحطات </a:t>
            </a:r>
            <a:r>
              <a:rPr lang="ar-SA" sz="2600" dirty="0" err="1" smtClean="0">
                <a:latin typeface="Arial Unicode MS" pitchFamily="34" charset="-128"/>
                <a:ea typeface="Arial Unicode MS" pitchFamily="34" charset="-128"/>
                <a:cs typeface="Arial Unicode MS" pitchFamily="34" charset="-128"/>
              </a:rPr>
              <a:t>باركيول</a:t>
            </a:r>
            <a:r>
              <a:rPr lang="ar-SA" sz="2600" dirty="0" smtClean="0">
                <a:latin typeface="Arial Unicode MS" pitchFamily="34" charset="-128"/>
                <a:ea typeface="Arial Unicode MS" pitchFamily="34" charset="-128"/>
                <a:cs typeface="Arial Unicode MS" pitchFamily="34" charset="-128"/>
              </a:rPr>
              <a:t> ، </a:t>
            </a:r>
            <a:r>
              <a:rPr lang="ar-SA" sz="2600" dirty="0" err="1" smtClean="0">
                <a:latin typeface="Arial Unicode MS" pitchFamily="34" charset="-128"/>
                <a:ea typeface="Arial Unicode MS" pitchFamily="34" charset="-128"/>
                <a:cs typeface="Arial Unicode MS" pitchFamily="34" charset="-128"/>
              </a:rPr>
              <a:t>باسكنو</a:t>
            </a:r>
            <a:r>
              <a:rPr lang="ar-SA" sz="2600" dirty="0" smtClean="0">
                <a:latin typeface="Arial Unicode MS" pitchFamily="34" charset="-128"/>
                <a:ea typeface="Arial Unicode MS" pitchFamily="34" charset="-128"/>
                <a:cs typeface="Arial Unicode MS" pitchFamily="34" charset="-128"/>
              </a:rPr>
              <a:t> ، مقامة بالإضافة الى 03 إذاعات </a:t>
            </a:r>
            <a:r>
              <a:rPr lang="ar-SA" sz="2600" dirty="0" err="1" smtClean="0">
                <a:latin typeface="Arial Unicode MS" pitchFamily="34" charset="-128"/>
                <a:ea typeface="Arial Unicode MS" pitchFamily="34" charset="-128"/>
                <a:cs typeface="Arial Unicode MS" pitchFamily="34" charset="-128"/>
              </a:rPr>
              <a:t>متخصصة :</a:t>
            </a:r>
            <a:endParaRPr lang="ar-SA" sz="2600" dirty="0" smtClean="0">
              <a:latin typeface="Arial Unicode MS" pitchFamily="34" charset="-128"/>
              <a:ea typeface="Arial Unicode MS" pitchFamily="34" charset="-128"/>
              <a:cs typeface="Arial Unicode MS" pitchFamily="34" charset="-128"/>
            </a:endParaRPr>
          </a:p>
          <a:p>
            <a:pPr algn="r" rtl="1"/>
            <a:r>
              <a:rPr lang="ar-SA" sz="2600" dirty="0" smtClean="0">
                <a:latin typeface="Arial Unicode MS" pitchFamily="34" charset="-128"/>
                <a:ea typeface="Arial Unicode MS" pitchFamily="34" charset="-128"/>
                <a:cs typeface="Arial Unicode MS" pitchFamily="34" charset="-128"/>
              </a:rPr>
              <a:t>إذاعة القرآن </a:t>
            </a:r>
            <a:r>
              <a:rPr lang="ar-SA" sz="2600" dirty="0" err="1" smtClean="0">
                <a:latin typeface="Arial Unicode MS" pitchFamily="34" charset="-128"/>
                <a:ea typeface="Arial Unicode MS" pitchFamily="34" charset="-128"/>
                <a:cs typeface="Arial Unicode MS" pitchFamily="34" charset="-128"/>
              </a:rPr>
              <a:t>الكريم </a:t>
            </a:r>
            <a:r>
              <a:rPr lang="ar-SA" sz="2600" dirty="0" smtClean="0">
                <a:latin typeface="Arial Unicode MS" pitchFamily="34" charset="-128"/>
                <a:ea typeface="Arial Unicode MS" pitchFamily="34" charset="-128"/>
                <a:cs typeface="Arial Unicode MS" pitchFamily="34" charset="-128"/>
              </a:rPr>
              <a:t>، اذاعة </a:t>
            </a:r>
            <a:r>
              <a:rPr lang="ar-SA" sz="2600" dirty="0" err="1" smtClean="0">
                <a:latin typeface="Arial Unicode MS" pitchFamily="34" charset="-128"/>
                <a:ea typeface="Arial Unicode MS" pitchFamily="34" charset="-128"/>
                <a:cs typeface="Arial Unicode MS" pitchFamily="34" charset="-128"/>
              </a:rPr>
              <a:t>الشباب </a:t>
            </a:r>
            <a:r>
              <a:rPr lang="ar-SA" sz="2600" dirty="0" smtClean="0">
                <a:latin typeface="Arial Unicode MS" pitchFamily="34" charset="-128"/>
                <a:ea typeface="Arial Unicode MS" pitchFamily="34" charset="-128"/>
                <a:cs typeface="Arial Unicode MS" pitchFamily="34" charset="-128"/>
              </a:rPr>
              <a:t>، الاذاعة الثقافية.</a:t>
            </a:r>
          </a:p>
          <a:p>
            <a:pPr algn="r" rtl="1"/>
            <a:r>
              <a:rPr lang="ar-SA" sz="2600" dirty="0" smtClean="0">
                <a:latin typeface="Arial Unicode MS" pitchFamily="34" charset="-128"/>
                <a:ea typeface="Arial Unicode MS" pitchFamily="34" charset="-128"/>
                <a:cs typeface="Arial Unicode MS" pitchFamily="34" charset="-128"/>
              </a:rPr>
              <a:t>و خدمات إذاعية متخصصة مدرسية و ريفية </a:t>
            </a:r>
          </a:p>
          <a:p>
            <a:pPr algn="r" rtl="1"/>
            <a:r>
              <a:rPr lang="ar-SA" sz="2600" dirty="0" smtClean="0">
                <a:latin typeface="Arial Unicode MS" pitchFamily="34" charset="-128"/>
                <a:ea typeface="Arial Unicode MS" pitchFamily="34" charset="-128"/>
                <a:cs typeface="Arial Unicode MS" pitchFamily="34" charset="-128"/>
              </a:rPr>
              <a:t>كما تبث الإذاعة على شبكة الانترنت</a:t>
            </a:r>
          </a:p>
          <a:p>
            <a:pPr algn="r" rtl="1"/>
            <a:r>
              <a:rPr lang="ar-SA" sz="2600" dirty="0" smtClean="0">
                <a:latin typeface="Arial Unicode MS" pitchFamily="34" charset="-128"/>
                <a:ea typeface="Arial Unicode MS" pitchFamily="34" charset="-128"/>
                <a:cs typeface="Arial Unicode MS" pitchFamily="34" charset="-128"/>
              </a:rPr>
              <a:t>نسبة الإنتاج الذاتي </a:t>
            </a:r>
            <a:r>
              <a:rPr lang="ar-SA" sz="2600" dirty="0" err="1" smtClean="0">
                <a:latin typeface="Arial Unicode MS" pitchFamily="34" charset="-128"/>
                <a:ea typeface="Arial Unicode MS" pitchFamily="34" charset="-128"/>
                <a:cs typeface="Arial Unicode MS" pitchFamily="34" charset="-128"/>
              </a:rPr>
              <a:t>99 %</a:t>
            </a:r>
            <a:endParaRPr lang="fr-FR" sz="26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3832631902"/>
              </p:ext>
            </p:extLst>
          </p:nvPr>
        </p:nvGraphicFramePr>
        <p:xfrm>
          <a:off x="4499992" y="1124745"/>
          <a:ext cx="4534318" cy="5328590"/>
        </p:xfrm>
        <a:graphic>
          <a:graphicData uri="http://schemas.openxmlformats.org/drawingml/2006/table">
            <a:tbl>
              <a:tblPr>
                <a:tableStyleId>{69C7853C-536D-4A76-A0AE-DD22124D55A5}</a:tableStyleId>
              </a:tblPr>
              <a:tblGrid>
                <a:gridCol w="924166"/>
                <a:gridCol w="1380090"/>
                <a:gridCol w="2230062"/>
              </a:tblGrid>
              <a:tr h="1394336">
                <a:tc>
                  <a:txBody>
                    <a:bodyPr/>
                    <a:lstStyle/>
                    <a:p>
                      <a:pPr algn="just" rtl="1" fontAlgn="b"/>
                      <a:r>
                        <a:rPr lang="ar-SA" sz="1800" b="1" u="none" strike="noStrike" dirty="0" smtClean="0">
                          <a:latin typeface="Arial Unicode MS" pitchFamily="34" charset="-128"/>
                          <a:ea typeface="Arial Unicode MS" pitchFamily="34" charset="-128"/>
                          <a:cs typeface="Arial Unicode MS" pitchFamily="34" charset="-128"/>
                        </a:rPr>
                        <a:t>النسبة</a:t>
                      </a:r>
                      <a:r>
                        <a:rPr lang="fr-FR" sz="1800" b="1" u="none" strike="noStrike" dirty="0" smtClean="0">
                          <a:latin typeface="Arial Unicode MS" pitchFamily="34" charset="-128"/>
                          <a:ea typeface="Arial Unicode MS" pitchFamily="34" charset="-128"/>
                          <a:cs typeface="Arial Unicode MS" pitchFamily="34" charset="-128"/>
                        </a:rPr>
                        <a:t>  %      </a:t>
                      </a:r>
                      <a:endParaRPr lang="ar-SA" sz="1800" b="1" u="none" strike="noStrike" dirty="0" smtClean="0">
                        <a:latin typeface="Arial Unicode MS" pitchFamily="34" charset="-128"/>
                        <a:ea typeface="Arial Unicode MS" pitchFamily="34" charset="-128"/>
                        <a:cs typeface="Arial Unicode MS" pitchFamily="34" charset="-128"/>
                      </a:endParaRPr>
                    </a:p>
                    <a:p>
                      <a:pPr algn="just" rtl="1" fontAlgn="b"/>
                      <a:endParaRPr lang="ar-SA" sz="1800" b="1" u="none" strike="noStrike" dirty="0" smtClean="0">
                        <a:latin typeface="Arial Unicode MS" pitchFamily="34" charset="-128"/>
                        <a:ea typeface="Arial Unicode MS" pitchFamily="34" charset="-128"/>
                        <a:cs typeface="Arial Unicode MS" pitchFamily="34" charset="-128"/>
                      </a:endParaRPr>
                    </a:p>
                    <a:p>
                      <a:pPr algn="just" rtl="1" fontAlgn="b"/>
                      <a:r>
                        <a:rPr lang="ar-SA" sz="1800" b="1" u="none" strike="noStrike" dirty="0" smtClean="0">
                          <a:latin typeface="Arial Unicode MS" pitchFamily="34" charset="-128"/>
                          <a:ea typeface="Arial Unicode MS" pitchFamily="34" charset="-128"/>
                          <a:cs typeface="Arial Unicode MS" pitchFamily="34" charset="-128"/>
                        </a:rPr>
                        <a:t> </a:t>
                      </a:r>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latin typeface="Arial Unicode MS" pitchFamily="34" charset="-128"/>
                          <a:ea typeface="Arial Unicode MS" pitchFamily="34" charset="-128"/>
                          <a:cs typeface="Arial Unicode MS" pitchFamily="34" charset="-128"/>
                        </a:rPr>
                        <a:t>العدد</a:t>
                      </a:r>
                    </a:p>
                    <a:p>
                      <a:pPr algn="r" rtl="1" fontAlgn="b"/>
                      <a:r>
                        <a:rPr lang="ar-SA" sz="1800" b="1" u="none" strike="noStrike" dirty="0" smtClean="0">
                          <a:latin typeface="Arial Unicode MS" pitchFamily="34" charset="-128"/>
                          <a:ea typeface="Arial Unicode MS" pitchFamily="34" charset="-128"/>
                          <a:cs typeface="Arial Unicode MS" pitchFamily="34" charset="-128"/>
                        </a:rPr>
                        <a:t> </a:t>
                      </a:r>
                      <a:r>
                        <a:rPr lang="fr-FR" sz="1800" b="1" u="none" strike="noStrike" dirty="0" smtClean="0">
                          <a:latin typeface="Arial Unicode MS" pitchFamily="34" charset="-128"/>
                          <a:ea typeface="Arial Unicode MS" pitchFamily="34" charset="-128"/>
                          <a:cs typeface="Arial Unicode MS" pitchFamily="34" charset="-128"/>
                        </a:rPr>
                        <a:t>Nombre</a:t>
                      </a:r>
                    </a:p>
                    <a:p>
                      <a:pPr algn="r" rtl="1" fontAlgn="b"/>
                      <a:endParaRPr lang="ar-SA" sz="1800" b="1" u="none" strike="noStrike" dirty="0" smtClean="0">
                        <a:latin typeface="Arial Unicode MS" pitchFamily="34" charset="-128"/>
                        <a:ea typeface="Arial Unicode MS" pitchFamily="34" charset="-128"/>
                        <a:cs typeface="Arial Unicode MS" pitchFamily="34" charset="-128"/>
                      </a:endParaRPr>
                    </a:p>
                    <a:p>
                      <a:pPr algn="r" rtl="1" fontAlgn="b"/>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800" b="1" u="none" strike="noStrike" dirty="0" smtClean="0">
                          <a:latin typeface="Arial Unicode MS" pitchFamily="34" charset="-128"/>
                          <a:ea typeface="Arial Unicode MS" pitchFamily="34" charset="-128"/>
                          <a:cs typeface="Arial Unicode MS" pitchFamily="34" charset="-128"/>
                        </a:rPr>
                        <a:t>عقود العمال</a:t>
                      </a:r>
                    </a:p>
                    <a:p>
                      <a:pPr marL="0" marR="0" indent="0" algn="l" defTabSz="914400" rtl="1" eaLnBrk="1" fontAlgn="b" latinLnBrk="0" hangingPunct="1">
                        <a:lnSpc>
                          <a:spcPct val="100000"/>
                        </a:lnSpc>
                        <a:spcBef>
                          <a:spcPts val="0"/>
                        </a:spcBef>
                        <a:spcAft>
                          <a:spcPts val="0"/>
                        </a:spcAft>
                        <a:buClrTx/>
                        <a:buSzTx/>
                        <a:buFontTx/>
                        <a:buNone/>
                        <a:tabLst/>
                        <a:defRPr/>
                      </a:pPr>
                      <a:r>
                        <a:rPr lang="ar-SA" sz="1800" b="1" u="none" strike="noStrike" dirty="0" smtClean="0">
                          <a:latin typeface="Arial Unicode MS" pitchFamily="34" charset="-128"/>
                          <a:ea typeface="Arial Unicode MS" pitchFamily="34" charset="-128"/>
                          <a:cs typeface="Arial Unicode MS" pitchFamily="34" charset="-128"/>
                        </a:rPr>
                        <a:t> </a:t>
                      </a:r>
                      <a:r>
                        <a:rPr lang="fr-FR" sz="1800" b="1" u="none" strike="noStrike" dirty="0" smtClean="0">
                          <a:latin typeface="Arial Unicode MS" pitchFamily="34" charset="-128"/>
                          <a:ea typeface="Arial Unicode MS" pitchFamily="34" charset="-128"/>
                          <a:cs typeface="Arial Unicode MS" pitchFamily="34" charset="-128"/>
                        </a:rPr>
                        <a:t>employés</a:t>
                      </a:r>
                      <a:endParaRPr lang="ar-SA" sz="1800" b="1" u="none" strike="noStrike" dirty="0" smtClean="0">
                        <a:latin typeface="Arial Unicode MS" pitchFamily="34" charset="-128"/>
                        <a:ea typeface="Arial Unicode MS" pitchFamily="34" charset="-128"/>
                        <a:cs typeface="Arial Unicode MS" pitchFamily="34" charset="-128"/>
                      </a:endParaRPr>
                    </a:p>
                    <a:p>
                      <a:pPr algn="l" rtl="1" fontAlgn="b"/>
                      <a:r>
                        <a:rPr lang="fr-FR" sz="1800" b="1" u="none" strike="noStrike" dirty="0" smtClean="0">
                          <a:latin typeface="Arial Unicode MS" pitchFamily="34" charset="-128"/>
                          <a:ea typeface="Arial Unicode MS" pitchFamily="34" charset="-128"/>
                          <a:cs typeface="Arial Unicode MS" pitchFamily="34" charset="-128"/>
                        </a:rPr>
                        <a:t> Contrats</a:t>
                      </a:r>
                      <a:endParaRPr lang="ar-SA" sz="1800" b="1" u="none" strike="noStrike" dirty="0" smtClean="0">
                        <a:latin typeface="Arial Unicode MS" pitchFamily="34" charset="-128"/>
                        <a:ea typeface="Arial Unicode MS" pitchFamily="34" charset="-128"/>
                        <a:cs typeface="Arial Unicode MS" pitchFamily="34" charset="-128"/>
                      </a:endParaRPr>
                    </a:p>
                    <a:p>
                      <a:pPr algn="r" rtl="1" fontAlgn="b"/>
                      <a:r>
                        <a:rPr lang="ar-SA" sz="1800" b="1" u="none" strike="noStrike" dirty="0" smtClean="0">
                          <a:latin typeface="Arial Unicode MS" pitchFamily="34" charset="-128"/>
                          <a:ea typeface="Arial Unicode MS" pitchFamily="34" charset="-128"/>
                          <a:cs typeface="Arial Unicode MS" pitchFamily="34" charset="-128"/>
                        </a:rPr>
                        <a:t> </a:t>
                      </a:r>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311418">
                <a:tc>
                  <a:txBody>
                    <a:bodyPr/>
                    <a:lstStyle/>
                    <a:p>
                      <a:pPr algn="r" fontAlgn="b"/>
                      <a:r>
                        <a:rPr lang="ar-SA" sz="1600" b="1" u="none" strike="noStrike" dirty="0" smtClean="0">
                          <a:latin typeface="Arial Unicode MS" pitchFamily="34" charset="-128"/>
                          <a:ea typeface="Arial Unicode MS" pitchFamily="34" charset="-128"/>
                          <a:cs typeface="Arial Unicode MS" pitchFamily="34" charset="-128"/>
                        </a:rPr>
                        <a:t> </a:t>
                      </a:r>
                      <a:r>
                        <a:rPr lang="ar-SA" sz="1600" b="1" u="none" strike="noStrike" dirty="0" err="1" smtClean="0">
                          <a:latin typeface="Arial Unicode MS" pitchFamily="34" charset="-128"/>
                          <a:ea typeface="Arial Unicode MS" pitchFamily="34" charset="-128"/>
                          <a:cs typeface="Arial Unicode MS" pitchFamily="34" charset="-128"/>
                        </a:rPr>
                        <a:t>%</a:t>
                      </a:r>
                      <a:r>
                        <a:rPr lang="fr-FR" sz="1600" b="1" u="none" strike="noStrike" dirty="0" smtClean="0">
                          <a:latin typeface="Arial Unicode MS" pitchFamily="34" charset="-128"/>
                          <a:ea typeface="Arial Unicode MS" pitchFamily="34" charset="-128"/>
                          <a:cs typeface="Arial Unicode MS" pitchFamily="34" charset="-128"/>
                        </a:rPr>
                        <a:t>67</a:t>
                      </a:r>
                      <a:endParaRPr lang="fr-FR"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fontAlgn="b"/>
                      <a:r>
                        <a:rPr lang="fr-FR" sz="1600" b="1" i="0" u="none" strike="noStrike" dirty="0" smtClean="0">
                          <a:solidFill>
                            <a:srgbClr val="000000"/>
                          </a:solidFill>
                          <a:latin typeface="Arial Unicode MS" pitchFamily="34" charset="-128"/>
                          <a:ea typeface="Arial Unicode MS" pitchFamily="34" charset="-128"/>
                          <a:cs typeface="Arial Unicode MS" pitchFamily="34" charset="-128"/>
                        </a:rPr>
                        <a:t>359</a:t>
                      </a:r>
                      <a:endParaRPr lang="fr-FR"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600" b="1" u="none" strike="noStrike" dirty="0" smtClean="0">
                          <a:latin typeface="Arial Unicode MS" pitchFamily="34" charset="-128"/>
                          <a:ea typeface="Arial Unicode MS" pitchFamily="34" charset="-128"/>
                          <a:cs typeface="Arial Unicode MS" pitchFamily="34" charset="-128"/>
                        </a:rPr>
                        <a:t>متعاونون</a:t>
                      </a:r>
                      <a:r>
                        <a:rPr lang="fr-FR" sz="1600" b="1" u="none" strike="noStrike" dirty="0" smtClean="0">
                          <a:latin typeface="Arial Unicode MS" pitchFamily="34" charset="-128"/>
                          <a:ea typeface="Arial Unicode MS" pitchFamily="34" charset="-128"/>
                          <a:cs typeface="Arial Unicode MS" pitchFamily="34" charset="-128"/>
                        </a:rPr>
                        <a:t> Collaborateurs</a:t>
                      </a:r>
                      <a:endParaRPr lang="ar-SA"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311418">
                <a:tc>
                  <a:txBody>
                    <a:bodyPr/>
                    <a:lstStyle/>
                    <a:p>
                      <a:pPr algn="r" fontAlgn="b"/>
                      <a:r>
                        <a:rPr lang="fr-FR" sz="1600" b="1" i="0" u="none" strike="noStrike" dirty="0" smtClean="0">
                          <a:solidFill>
                            <a:srgbClr val="000000"/>
                          </a:solidFill>
                          <a:latin typeface="Arial Unicode MS" pitchFamily="34" charset="-128"/>
                          <a:ea typeface="Arial Unicode MS" pitchFamily="34" charset="-128"/>
                          <a:cs typeface="Arial Unicode MS" pitchFamily="34" charset="-128"/>
                        </a:rPr>
                        <a:t> </a:t>
                      </a:r>
                      <a:r>
                        <a:rPr lang="ar-SA" sz="1600" b="1" i="0" u="none" strike="noStrike" dirty="0" smtClean="0">
                          <a:solidFill>
                            <a:srgbClr val="000000"/>
                          </a:solidFill>
                          <a:latin typeface="Arial Unicode MS" pitchFamily="34" charset="-128"/>
                          <a:ea typeface="Arial Unicode MS" pitchFamily="34" charset="-128"/>
                          <a:cs typeface="Arial Unicode MS" pitchFamily="34" charset="-128"/>
                        </a:rPr>
                        <a:t>%</a:t>
                      </a:r>
                      <a:r>
                        <a:rPr lang="fr-FR" sz="1600" b="1" i="0" u="none" strike="noStrike" dirty="0" smtClean="0">
                          <a:solidFill>
                            <a:srgbClr val="000000"/>
                          </a:solidFill>
                          <a:latin typeface="Arial Unicode MS" pitchFamily="34" charset="-128"/>
                          <a:ea typeface="Arial Unicode MS" pitchFamily="34" charset="-128"/>
                          <a:cs typeface="Arial Unicode MS" pitchFamily="34" charset="-128"/>
                        </a:rPr>
                        <a:t>33</a:t>
                      </a:r>
                      <a:endParaRPr lang="fr-FR"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fr-FR" sz="1600" b="1" u="none" strike="noStrike" dirty="0" smtClean="0">
                          <a:latin typeface="Arial Unicode MS" pitchFamily="34" charset="-128"/>
                          <a:ea typeface="Arial Unicode MS" pitchFamily="34" charset="-128"/>
                          <a:cs typeface="Arial Unicode MS" pitchFamily="34" charset="-128"/>
                        </a:rPr>
                        <a:t>178</a:t>
                      </a:r>
                      <a:endParaRPr lang="fr-FR" sz="1600" b="1"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600" b="1" u="none" strike="noStrike" dirty="0" smtClean="0">
                          <a:latin typeface="Arial Unicode MS" pitchFamily="34" charset="-128"/>
                          <a:ea typeface="Arial Unicode MS" pitchFamily="34" charset="-128"/>
                          <a:cs typeface="Arial Unicode MS" pitchFamily="34" charset="-128"/>
                        </a:rPr>
                        <a:t>دائمون</a:t>
                      </a:r>
                      <a:r>
                        <a:rPr lang="fr-FR" sz="1600" b="1" u="none" strike="noStrike" dirty="0" smtClean="0">
                          <a:latin typeface="Arial Unicode MS" pitchFamily="34" charset="-128"/>
                          <a:ea typeface="Arial Unicode MS" pitchFamily="34" charset="-128"/>
                          <a:cs typeface="Arial Unicode MS" pitchFamily="34" charset="-128"/>
                        </a:rPr>
                        <a:t> Permanents</a:t>
                      </a:r>
                      <a:endParaRPr lang="ar-SA"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311418">
                <a:tc>
                  <a:txBody>
                    <a:bodyPr/>
                    <a:lstStyle/>
                    <a:p>
                      <a:pPr algn="r" fontAlgn="b"/>
                      <a:r>
                        <a:rPr lang="ar-SA" sz="1600" b="1" u="none" strike="noStrike" dirty="0" smtClean="0">
                          <a:latin typeface="Arial Unicode MS" pitchFamily="34" charset="-128"/>
                          <a:ea typeface="Arial Unicode MS" pitchFamily="34" charset="-128"/>
                          <a:cs typeface="Arial Unicode MS" pitchFamily="34" charset="-128"/>
                        </a:rPr>
                        <a:t>%</a:t>
                      </a:r>
                      <a:r>
                        <a:rPr lang="fr-FR" sz="1600" b="1" u="none" strike="noStrike" dirty="0" smtClean="0">
                          <a:latin typeface="Arial Unicode MS" pitchFamily="34" charset="-128"/>
                          <a:ea typeface="Arial Unicode MS" pitchFamily="34" charset="-128"/>
                          <a:cs typeface="Arial Unicode MS" pitchFamily="34" charset="-128"/>
                        </a:rPr>
                        <a:t>100</a:t>
                      </a:r>
                      <a:endParaRPr lang="fr-FR"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fontAlgn="b"/>
                      <a:r>
                        <a:rPr lang="fr-FR" sz="1600" b="1" u="none" strike="noStrike" dirty="0">
                          <a:latin typeface="Arial Unicode MS" pitchFamily="34" charset="-128"/>
                          <a:ea typeface="Arial Unicode MS" pitchFamily="34" charset="-128"/>
                          <a:cs typeface="Arial Unicode MS" pitchFamily="34" charset="-128"/>
                        </a:rPr>
                        <a:t>537</a:t>
                      </a:r>
                      <a:endParaRPr lang="fr-FR"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600" b="1" u="none" strike="noStrike" dirty="0" smtClean="0">
                          <a:latin typeface="Arial Unicode MS" pitchFamily="34" charset="-128"/>
                          <a:ea typeface="Arial Unicode MS" pitchFamily="34" charset="-128"/>
                          <a:cs typeface="Arial Unicode MS" pitchFamily="34" charset="-128"/>
                        </a:rPr>
                        <a:t>المجموع</a:t>
                      </a:r>
                      <a:r>
                        <a:rPr lang="fr-FR" sz="1600" b="1" u="none" strike="noStrike" dirty="0" smtClean="0">
                          <a:latin typeface="Arial Unicode MS" pitchFamily="34" charset="-128"/>
                          <a:ea typeface="Arial Unicode MS" pitchFamily="34" charset="-128"/>
                          <a:cs typeface="Arial Unicode MS" pitchFamily="34" charset="-128"/>
                        </a:rPr>
                        <a:t>Total </a:t>
                      </a:r>
                      <a:r>
                        <a:rPr lang="ar-SA" sz="1600" b="1" u="none" strike="noStrike" dirty="0" smtClean="0">
                          <a:latin typeface="Arial Unicode MS" pitchFamily="34" charset="-128"/>
                          <a:ea typeface="Arial Unicode MS" pitchFamily="34" charset="-128"/>
                          <a:cs typeface="Arial Unicode MS" pitchFamily="34" charset="-128"/>
                        </a:rPr>
                        <a:t> </a:t>
                      </a:r>
                      <a:endParaRPr lang="ar-SA" sz="16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bl>
          </a:graphicData>
        </a:graphic>
      </p:graphicFrame>
      <p:graphicFrame>
        <p:nvGraphicFramePr>
          <p:cNvPr id="3" name="Graphique 2"/>
          <p:cNvGraphicFramePr/>
          <p:nvPr>
            <p:extLst>
              <p:ext uri="{D42A27DB-BD31-4B8C-83A1-F6EECF244321}">
                <p14:modId xmlns="" xmlns:p14="http://schemas.microsoft.com/office/powerpoint/2010/main" val="1006235859"/>
              </p:ext>
            </p:extLst>
          </p:nvPr>
        </p:nvGraphicFramePr>
        <p:xfrm>
          <a:off x="0" y="1124744"/>
          <a:ext cx="4607496" cy="5544616"/>
        </p:xfrm>
        <a:graphic>
          <a:graphicData uri="http://schemas.openxmlformats.org/drawingml/2006/chart">
            <c:chart xmlns:c="http://schemas.openxmlformats.org/drawingml/2006/chart" xmlns:r="http://schemas.openxmlformats.org/officeDocument/2006/relationships" r:id="rId2"/>
          </a:graphicData>
        </a:graphic>
      </p:graphicFrame>
      <p:sp>
        <p:nvSpPr>
          <p:cNvPr id="4" name="ZoneTexte 3"/>
          <p:cNvSpPr txBox="1"/>
          <p:nvPr/>
        </p:nvSpPr>
        <p:spPr>
          <a:xfrm>
            <a:off x="0" y="0"/>
            <a:ext cx="9144000" cy="52322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r" rtl="1" eaLnBrk="1" fontAlgn="auto" hangingPunct="1">
              <a:spcBef>
                <a:spcPts val="0"/>
              </a:spcBef>
              <a:spcAft>
                <a:spcPts val="0"/>
              </a:spcAft>
              <a:defRPr/>
            </a:pPr>
            <a:r>
              <a:rPr lang="fr-FR" sz="2800" b="1" dirty="0" smtClean="0">
                <a:solidFill>
                  <a:srgbClr val="000000"/>
                </a:solidFill>
                <a:latin typeface="Arial Unicode MS" pitchFamily="34" charset="-128"/>
                <a:ea typeface="Arial Unicode MS" pitchFamily="34" charset="-128"/>
                <a:cs typeface="Arial Unicode MS" pitchFamily="34" charset="-128"/>
              </a:rPr>
              <a:t>3</a:t>
            </a:r>
            <a:r>
              <a:rPr lang="ar-SA" sz="2800" b="1" dirty="0" smtClean="0">
                <a:solidFill>
                  <a:srgbClr val="000000"/>
                </a:solidFill>
                <a:latin typeface="Arial Unicode MS" pitchFamily="34" charset="-128"/>
                <a:ea typeface="Arial Unicode MS" pitchFamily="34" charset="-128"/>
                <a:cs typeface="Arial Unicode MS" pitchFamily="34" charset="-128"/>
              </a:rPr>
              <a:t>. إذاعــــــــــــــة موريتانيا</a:t>
            </a:r>
            <a:r>
              <a:rPr lang="fr-FR" sz="2800" b="1" dirty="0" smtClean="0">
                <a:solidFill>
                  <a:srgbClr val="000000"/>
                </a:solidFill>
                <a:latin typeface="Arial Unicode MS" pitchFamily="34" charset="-128"/>
                <a:ea typeface="Arial Unicode MS" pitchFamily="34" charset="-128"/>
                <a:cs typeface="Arial Unicode MS" pitchFamily="34" charset="-128"/>
              </a:rPr>
              <a:t> Radio Mauritanie                         </a:t>
            </a:r>
            <a:endParaRPr lang="fr-FR" sz="2800" dirty="0">
              <a:solidFill>
                <a:srgbClr val="000000"/>
              </a:solidFill>
              <a:latin typeface="Arial Unicode MS" pitchFamily="34" charset="-128"/>
              <a:ea typeface="Arial Unicode MS" pitchFamily="34" charset="-128"/>
              <a:cs typeface="Arial Unicode MS" pitchFamily="34" charset="-128"/>
            </a:endParaRPr>
          </a:p>
        </p:txBody>
      </p:sp>
      <p:sp>
        <p:nvSpPr>
          <p:cNvPr id="6" name="Rectangle 5"/>
          <p:cNvSpPr/>
          <p:nvPr/>
        </p:nvSpPr>
        <p:spPr>
          <a:xfrm>
            <a:off x="1" y="500042"/>
            <a:ext cx="9143999" cy="56951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Low" rtl="1">
              <a:lnSpc>
                <a:spcPct val="115000"/>
              </a:lnSpc>
              <a:defRPr/>
            </a:pPr>
            <a:r>
              <a:rPr lang="ar-SA" sz="1400" b="1" dirty="0" smtClean="0">
                <a:latin typeface="Arial Unicode MS" pitchFamily="34" charset="-128"/>
                <a:ea typeface="Arial Unicode MS" pitchFamily="34" charset="-128"/>
                <a:cs typeface="Arial Unicode MS" pitchFamily="34" charset="-128"/>
              </a:rPr>
              <a:t>العمال في إذاعة موريتانيا من حيث طبيعة العقود</a:t>
            </a:r>
            <a:endParaRPr lang="fr-FR" sz="1400" dirty="0" smtClean="0">
              <a:latin typeface="Arial Unicode MS" pitchFamily="34" charset="-128"/>
              <a:ea typeface="Arial Unicode MS" pitchFamily="34" charset="-128"/>
              <a:cs typeface="Arial Unicode MS" pitchFamily="34" charset="-128"/>
            </a:endParaRPr>
          </a:p>
          <a:p>
            <a:pPr algn="justLow" rtl="1">
              <a:lnSpc>
                <a:spcPct val="115000"/>
              </a:lnSpc>
              <a:spcAft>
                <a:spcPts val="0"/>
              </a:spcAft>
            </a:pPr>
            <a:endParaRPr lang="fr-FR" sz="1400" dirty="0">
              <a:latin typeface="Arial Unicode MS" pitchFamily="34" charset="-128"/>
              <a:ea typeface="Arial Unicode MS" pitchFamily="34" charset="-128"/>
              <a:cs typeface="Arial Unicode MS" pitchFamily="34" charset="-128"/>
            </a:endParaRPr>
          </a:p>
        </p:txBody>
      </p:sp>
      <p:sp>
        <p:nvSpPr>
          <p:cNvPr id="8" name="Ellipse 7"/>
          <p:cNvSpPr/>
          <p:nvPr/>
        </p:nvSpPr>
        <p:spPr>
          <a:xfrm>
            <a:off x="4143372" y="0"/>
            <a:ext cx="576064" cy="476672"/>
          </a:xfrm>
          <a:prstGeom prst="ellipse">
            <a:avLst/>
          </a:prstGeom>
          <a:blipFill dpi="0" rotWithShape="1">
            <a:blip r:embed="rId3"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u numéro de diapositive 8"/>
          <p:cNvSpPr>
            <a:spLocks noGrp="1"/>
          </p:cNvSpPr>
          <p:nvPr>
            <p:ph type="sldNum" sz="quarter" idx="12"/>
          </p:nvPr>
        </p:nvSpPr>
        <p:spPr>
          <a:xfrm>
            <a:off x="3563888" y="6492875"/>
            <a:ext cx="2133600" cy="365125"/>
          </a:xfrm>
        </p:spPr>
        <p:txBody>
          <a:bodyPr/>
          <a:lstStyle/>
          <a:p>
            <a:fld id="{DA5A2D85-ACF1-4B45-88E1-30DE5B53E683}" type="slidenum">
              <a:rPr lang="fr-FR" smtClean="0"/>
              <a:pPr/>
              <a:t>23</a:t>
            </a:fld>
            <a:endParaRPr lang="fr-FR" dirty="0"/>
          </a:p>
        </p:txBody>
      </p:sp>
      <p:sp>
        <p:nvSpPr>
          <p:cNvPr id="10" name="ZoneTexte 9"/>
          <p:cNvSpPr txBox="1"/>
          <p:nvPr/>
        </p:nvSpPr>
        <p:spPr>
          <a:xfrm>
            <a:off x="0" y="571480"/>
            <a:ext cx="5143504" cy="369332"/>
          </a:xfrm>
          <a:prstGeom prst="rect">
            <a:avLst/>
          </a:prstGeom>
          <a:noFill/>
        </p:spPr>
        <p:txBody>
          <a:bodyPr wrap="square" rtlCol="0">
            <a:spAutoFit/>
          </a:bodyPr>
          <a:lstStyle/>
          <a:p>
            <a:r>
              <a:rPr lang="fr-FR" b="1" dirty="0" smtClean="0"/>
              <a:t>Employés Radio Mauritanie par type de contrat</a:t>
            </a:r>
            <a:endParaRPr lang="fr-FR"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1510722238"/>
              </p:ext>
            </p:extLst>
          </p:nvPr>
        </p:nvGraphicFramePr>
        <p:xfrm>
          <a:off x="5436096" y="1071546"/>
          <a:ext cx="3600400" cy="4931503"/>
        </p:xfrm>
        <a:graphic>
          <a:graphicData uri="http://schemas.openxmlformats.org/drawingml/2006/table">
            <a:tbl>
              <a:tblPr>
                <a:tableStyleId>{69C7853C-536D-4A76-A0AE-DD22124D55A5}</a:tableStyleId>
              </a:tblPr>
              <a:tblGrid>
                <a:gridCol w="1143008"/>
                <a:gridCol w="1143008"/>
                <a:gridCol w="1314384"/>
              </a:tblGrid>
              <a:tr h="1366969">
                <a:tc>
                  <a:txBody>
                    <a:bodyPr/>
                    <a:lstStyle/>
                    <a:p>
                      <a:pPr algn="ctr" rtl="1" fontAlgn="b"/>
                      <a:r>
                        <a:rPr lang="ar-SA" sz="2000" b="1" u="none" strike="noStrike" dirty="0" smtClean="0">
                          <a:latin typeface="Arial Unicode MS" pitchFamily="34" charset="-128"/>
                          <a:ea typeface="Arial Unicode MS" pitchFamily="34" charset="-128"/>
                          <a:cs typeface="Arial Unicode MS" pitchFamily="34" charset="-128"/>
                        </a:rPr>
                        <a:t>النسبة</a:t>
                      </a:r>
                    </a:p>
                    <a:p>
                      <a:pPr algn="ctr" rtl="1" fontAlgn="b"/>
                      <a:r>
                        <a:rPr lang="ar-SA" sz="2000" b="1" u="none" strike="noStrike" dirty="0" smtClean="0">
                          <a:latin typeface="Arial Unicode MS" pitchFamily="34" charset="-128"/>
                          <a:ea typeface="Arial Unicode MS" pitchFamily="34" charset="-128"/>
                          <a:cs typeface="Arial Unicode MS" pitchFamily="34" charset="-128"/>
                        </a:rPr>
                        <a:t> </a:t>
                      </a:r>
                      <a:r>
                        <a:rPr lang="fr-FR" sz="2000" b="1" u="none" strike="noStrike" dirty="0" smtClean="0">
                          <a:latin typeface="Arial Unicode MS" pitchFamily="34" charset="-128"/>
                          <a:ea typeface="Arial Unicode MS" pitchFamily="34" charset="-128"/>
                          <a:cs typeface="Arial Unicode MS" pitchFamily="34" charset="-128"/>
                        </a:rPr>
                        <a:t>  %</a:t>
                      </a:r>
                      <a:endParaRPr lang="ar-SA" sz="2000" b="1" u="none" strike="noStrike" dirty="0" smtClean="0">
                        <a:latin typeface="Arial Unicode MS" pitchFamily="34" charset="-128"/>
                        <a:ea typeface="Arial Unicode MS" pitchFamily="34" charset="-128"/>
                        <a:cs typeface="Arial Unicode MS" pitchFamily="34" charset="-128"/>
                      </a:endParaRPr>
                    </a:p>
                    <a:p>
                      <a:pPr algn="ctr" rtl="1" fontAlgn="b"/>
                      <a:endParaRPr lang="ar-SA" sz="20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2000" b="1" u="none" strike="noStrike" dirty="0" smtClean="0">
                          <a:latin typeface="Arial Unicode MS" pitchFamily="34" charset="-128"/>
                          <a:ea typeface="Arial Unicode MS" pitchFamily="34" charset="-128"/>
                          <a:cs typeface="Arial Unicode MS" pitchFamily="34" charset="-128"/>
                        </a:rPr>
                        <a:t>العدد</a:t>
                      </a:r>
                    </a:p>
                    <a:p>
                      <a:pPr algn="ctr" rtl="1" fontAlgn="b"/>
                      <a:r>
                        <a:rPr lang="ar-SA" sz="2000" b="1" u="none" strike="noStrike" dirty="0" smtClean="0">
                          <a:latin typeface="Arial Unicode MS" pitchFamily="34" charset="-128"/>
                          <a:ea typeface="Arial Unicode MS" pitchFamily="34" charset="-128"/>
                          <a:cs typeface="Arial Unicode MS" pitchFamily="34" charset="-128"/>
                        </a:rPr>
                        <a:t> </a:t>
                      </a:r>
                      <a:r>
                        <a:rPr lang="fr-FR" sz="2000" b="1" u="none" strike="noStrike" dirty="0" smtClean="0">
                          <a:latin typeface="Arial Unicode MS" pitchFamily="34" charset="-128"/>
                          <a:ea typeface="Arial Unicode MS" pitchFamily="34" charset="-128"/>
                          <a:cs typeface="Arial Unicode MS" pitchFamily="34" charset="-128"/>
                        </a:rPr>
                        <a:t>Nombre</a:t>
                      </a:r>
                      <a:endParaRPr lang="ar-SA" sz="2000" b="1" u="none" strike="noStrike" dirty="0" smtClean="0">
                        <a:latin typeface="Arial Unicode MS" pitchFamily="34" charset="-128"/>
                        <a:ea typeface="Arial Unicode MS" pitchFamily="34" charset="-128"/>
                        <a:cs typeface="Arial Unicode MS" pitchFamily="34" charset="-128"/>
                      </a:endParaRPr>
                    </a:p>
                    <a:p>
                      <a:pPr algn="ctr" rtl="1" fontAlgn="b"/>
                      <a:endParaRPr lang="ar-SA" sz="20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2000" b="1" u="none" strike="noStrike" dirty="0" smtClean="0">
                          <a:latin typeface="Arial Unicode MS" pitchFamily="34" charset="-128"/>
                          <a:ea typeface="Arial Unicode MS" pitchFamily="34" charset="-128"/>
                          <a:cs typeface="Arial Unicode MS" pitchFamily="34" charset="-128"/>
                        </a:rPr>
                        <a:t>العمال</a:t>
                      </a:r>
                    </a:p>
                    <a:p>
                      <a:pPr algn="ctr" rtl="1" fontAlgn="b"/>
                      <a:r>
                        <a:rPr lang="ar-SA" sz="2000" b="1" u="none" strike="noStrike" dirty="0" smtClean="0">
                          <a:latin typeface="Arial Unicode MS" pitchFamily="34" charset="-128"/>
                          <a:ea typeface="Arial Unicode MS" pitchFamily="34" charset="-128"/>
                          <a:cs typeface="Arial Unicode MS" pitchFamily="34" charset="-128"/>
                        </a:rPr>
                        <a:t> </a:t>
                      </a:r>
                      <a:r>
                        <a:rPr lang="fr-FR" sz="2000" b="1" u="none" strike="noStrike" dirty="0" smtClean="0">
                          <a:latin typeface="Arial Unicode MS" pitchFamily="34" charset="-128"/>
                          <a:ea typeface="Arial Unicode MS" pitchFamily="34" charset="-128"/>
                          <a:cs typeface="Arial Unicode MS" pitchFamily="34" charset="-128"/>
                        </a:rPr>
                        <a:t>Employés</a:t>
                      </a:r>
                    </a:p>
                    <a:p>
                      <a:pPr algn="ctr" rtl="1" fontAlgn="b"/>
                      <a:endParaRPr lang="ar-SA" sz="20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188178">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62%</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178</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latin typeface="Arial Unicode MS" pitchFamily="34" charset="-128"/>
                          <a:ea typeface="Arial Unicode MS" pitchFamily="34" charset="-128"/>
                          <a:cs typeface="Arial Unicode MS" pitchFamily="34" charset="-128"/>
                        </a:rPr>
                        <a:t>الصحفيون</a:t>
                      </a:r>
                      <a:r>
                        <a:rPr lang="fr-FR" sz="1800" b="1" u="none" strike="noStrike" dirty="0" smtClean="0">
                          <a:latin typeface="Arial Unicode MS" pitchFamily="34" charset="-128"/>
                          <a:ea typeface="Arial Unicode MS" pitchFamily="34" charset="-128"/>
                          <a:cs typeface="Arial Unicode MS" pitchFamily="34" charset="-128"/>
                        </a:rPr>
                        <a:t> Journalistes hommes</a:t>
                      </a:r>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188178">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38%</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109</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latin typeface="Arial Unicode MS" pitchFamily="34" charset="-128"/>
                          <a:ea typeface="Arial Unicode MS" pitchFamily="34" charset="-128"/>
                          <a:cs typeface="Arial Unicode MS" pitchFamily="34" charset="-128"/>
                        </a:rPr>
                        <a:t>الصحفيات</a:t>
                      </a:r>
                      <a:r>
                        <a:rPr lang="fr-FR" sz="1800" b="1" u="none" strike="noStrike" dirty="0" smtClean="0">
                          <a:latin typeface="Arial Unicode MS" pitchFamily="34" charset="-128"/>
                          <a:ea typeface="Arial Unicode MS" pitchFamily="34" charset="-128"/>
                          <a:cs typeface="Arial Unicode MS" pitchFamily="34" charset="-128"/>
                        </a:rPr>
                        <a:t>Journalistes femmes</a:t>
                      </a:r>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188178">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100%</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287</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latin typeface="Arial Unicode MS" pitchFamily="34" charset="-128"/>
                          <a:ea typeface="Arial Unicode MS" pitchFamily="34" charset="-128"/>
                          <a:cs typeface="Arial Unicode MS" pitchFamily="34" charset="-128"/>
                        </a:rPr>
                        <a:t>المجموع</a:t>
                      </a:r>
                    </a:p>
                    <a:p>
                      <a:pPr algn="ctr" rtl="1" fontAlgn="b"/>
                      <a:r>
                        <a:rPr lang="ar-SA" sz="1800" b="1" u="none" strike="noStrike" dirty="0" smtClean="0">
                          <a:latin typeface="Arial Unicode MS" pitchFamily="34" charset="-128"/>
                          <a:ea typeface="Arial Unicode MS" pitchFamily="34" charset="-128"/>
                          <a:cs typeface="Arial Unicode MS" pitchFamily="34" charset="-128"/>
                        </a:rPr>
                        <a:t> </a:t>
                      </a:r>
                      <a:r>
                        <a:rPr lang="fr-FR" sz="1800" b="1" u="none" strike="noStrike" dirty="0" smtClean="0">
                          <a:latin typeface="Arial Unicode MS" pitchFamily="34" charset="-128"/>
                          <a:ea typeface="Arial Unicode MS" pitchFamily="34" charset="-128"/>
                          <a:cs typeface="Arial Unicode MS" pitchFamily="34" charset="-128"/>
                        </a:rPr>
                        <a:t>Total</a:t>
                      </a:r>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bl>
          </a:graphicData>
        </a:graphic>
      </p:graphicFrame>
      <p:graphicFrame>
        <p:nvGraphicFramePr>
          <p:cNvPr id="7" name="Graphique 6"/>
          <p:cNvGraphicFramePr/>
          <p:nvPr/>
        </p:nvGraphicFramePr>
        <p:xfrm>
          <a:off x="0" y="1124744"/>
          <a:ext cx="5399584"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11" name="ZoneTexte 10"/>
          <p:cNvSpPr txBox="1"/>
          <p:nvPr/>
        </p:nvSpPr>
        <p:spPr>
          <a:xfrm>
            <a:off x="0" y="0"/>
            <a:ext cx="9144000" cy="52322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r" rtl="1" eaLnBrk="1" fontAlgn="auto" hangingPunct="1">
              <a:spcBef>
                <a:spcPts val="0"/>
              </a:spcBef>
              <a:spcAft>
                <a:spcPts val="0"/>
              </a:spcAft>
              <a:defRPr/>
            </a:pPr>
            <a:r>
              <a:rPr lang="ar-SA" sz="2800" b="1" dirty="0" smtClean="0">
                <a:solidFill>
                  <a:srgbClr val="000000"/>
                </a:solidFill>
                <a:latin typeface="Arial Unicode MS" pitchFamily="34" charset="-128"/>
                <a:ea typeface="Arial Unicode MS" pitchFamily="34" charset="-128"/>
                <a:cs typeface="Arial Unicode MS" pitchFamily="34" charset="-128"/>
              </a:rPr>
              <a:t>إذاعــــــــــــــة موريتانيا                             </a:t>
            </a:r>
            <a:r>
              <a:rPr lang="fr-FR" sz="2800" b="1" dirty="0" smtClean="0">
                <a:solidFill>
                  <a:srgbClr val="000000"/>
                </a:solidFill>
                <a:latin typeface="Arial Unicode MS" pitchFamily="34" charset="-128"/>
                <a:ea typeface="Arial Unicode MS" pitchFamily="34" charset="-128"/>
                <a:cs typeface="Arial Unicode MS" pitchFamily="34" charset="-128"/>
              </a:rPr>
              <a:t> Radio Mauritanie</a:t>
            </a:r>
            <a:r>
              <a:rPr lang="ar-SA" sz="2800" b="1" dirty="0" smtClean="0">
                <a:solidFill>
                  <a:srgbClr val="000000"/>
                </a:solidFill>
                <a:latin typeface="Arial Unicode MS" pitchFamily="34" charset="-128"/>
                <a:ea typeface="Arial Unicode MS" pitchFamily="34" charset="-128"/>
                <a:cs typeface="Arial Unicode MS" pitchFamily="34" charset="-128"/>
              </a:rPr>
              <a:t>   </a:t>
            </a:r>
            <a:endParaRPr lang="fr-FR" sz="2800" dirty="0">
              <a:solidFill>
                <a:srgbClr val="000000"/>
              </a:solidFill>
              <a:latin typeface="Arial Unicode MS" pitchFamily="34" charset="-128"/>
              <a:ea typeface="Arial Unicode MS" pitchFamily="34" charset="-128"/>
              <a:cs typeface="Arial Unicode MS" pitchFamily="34" charset="-128"/>
            </a:endParaRPr>
          </a:p>
        </p:txBody>
      </p:sp>
      <p:sp>
        <p:nvSpPr>
          <p:cNvPr id="12" name="Ellipse 11"/>
          <p:cNvSpPr/>
          <p:nvPr/>
        </p:nvSpPr>
        <p:spPr>
          <a:xfrm>
            <a:off x="4071934" y="0"/>
            <a:ext cx="576064" cy="476672"/>
          </a:xfrm>
          <a:prstGeom prst="ellipse">
            <a:avLst/>
          </a:prstGeom>
          <a:blipFill dpi="0" rotWithShape="1">
            <a:blip r:embed="rId3"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0" y="500042"/>
            <a:ext cx="91440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ar-SA" sz="2400" b="1" dirty="0" smtClean="0"/>
              <a:t>توزيع الصحفيين حسب النوع </a:t>
            </a:r>
            <a:r>
              <a:rPr lang="fr-FR" sz="2400" b="1" dirty="0" smtClean="0"/>
              <a:t>           </a:t>
            </a:r>
            <a:r>
              <a:rPr lang="ar-SA" sz="2400" b="1" dirty="0" smtClean="0"/>
              <a:t> </a:t>
            </a:r>
            <a:r>
              <a:rPr lang="fr-FR" sz="2400" b="1" dirty="0" smtClean="0">
                <a:latin typeface="Times New Roman" pitchFamily="18" charset="0"/>
                <a:cs typeface="Times New Roman" pitchFamily="18" charset="0"/>
              </a:rPr>
              <a:t>Répartition  des journalistes par Genre</a:t>
            </a:r>
            <a:r>
              <a:rPr lang="ar-SA"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
        <p:nvSpPr>
          <p:cNvPr id="8" name="Espace réservé du numéro de diapositive 7"/>
          <p:cNvSpPr>
            <a:spLocks noGrp="1"/>
          </p:cNvSpPr>
          <p:nvPr>
            <p:ph type="sldNum" sz="quarter" idx="12"/>
          </p:nvPr>
        </p:nvSpPr>
        <p:spPr/>
        <p:txBody>
          <a:bodyPr/>
          <a:lstStyle/>
          <a:p>
            <a:fld id="{DA5A2D85-ACF1-4B45-88E1-30DE5B53E683}"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3" name="Group 9"/>
          <p:cNvGrpSpPr/>
          <p:nvPr/>
        </p:nvGrpSpPr>
        <p:grpSpPr>
          <a:xfrm>
            <a:off x="89452" y="-118220"/>
            <a:ext cx="9144001" cy="971661"/>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sp>
        <p:nvSpPr>
          <p:cNvPr id="2" name="ZoneTexte 1"/>
          <p:cNvSpPr txBox="1"/>
          <p:nvPr/>
        </p:nvSpPr>
        <p:spPr>
          <a:xfrm>
            <a:off x="0" y="2636912"/>
            <a:ext cx="9144000" cy="193899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SA" sz="6000" b="1" dirty="0" smtClean="0">
                <a:latin typeface="Arial Unicode MS" pitchFamily="34" charset="-128"/>
                <a:ea typeface="Arial Unicode MS" pitchFamily="34" charset="-128"/>
                <a:cs typeface="Arial Unicode MS" pitchFamily="34" charset="-128"/>
              </a:rPr>
              <a:t>ثانيا : الإعلام الخاص </a:t>
            </a:r>
            <a:endParaRPr lang="fr-FR" sz="6000" b="1" dirty="0" smtClean="0">
              <a:latin typeface="Arial Unicode MS" pitchFamily="34" charset="-128"/>
              <a:ea typeface="Arial Unicode MS" pitchFamily="34" charset="-128"/>
              <a:cs typeface="Arial Unicode MS" pitchFamily="34" charset="-128"/>
            </a:endParaRPr>
          </a:p>
          <a:p>
            <a:pPr algn="ctr"/>
            <a:r>
              <a:rPr lang="fr-FR" sz="6000" b="1" dirty="0" smtClean="0">
                <a:latin typeface="Times New Roman" pitchFamily="18" charset="0"/>
                <a:ea typeface="Arial Unicode MS" pitchFamily="34" charset="-128"/>
                <a:cs typeface="Times New Roman" pitchFamily="18" charset="0"/>
              </a:rPr>
              <a:t>Medias privés </a:t>
            </a:r>
            <a:endParaRPr lang="fr-FR" sz="6000" b="1" dirty="0">
              <a:latin typeface="Times New Roman" pitchFamily="18" charset="0"/>
              <a:ea typeface="Arial Unicode MS" pitchFamily="34" charset="-128"/>
              <a:cs typeface="Times New Roman" pitchFamily="18" charset="0"/>
            </a:endParaRPr>
          </a:p>
        </p:txBody>
      </p:sp>
      <p:sp>
        <p:nvSpPr>
          <p:cNvPr id="6" name="Ellipse 5"/>
          <p:cNvSpPr/>
          <p:nvPr/>
        </p:nvSpPr>
        <p:spPr>
          <a:xfrm>
            <a:off x="3714744" y="0"/>
            <a:ext cx="2004824" cy="1285884"/>
          </a:xfrm>
          <a:prstGeom prst="ellipse">
            <a:avLst/>
          </a:prstGeom>
          <a:blipFill dpi="0" rotWithShape="1">
            <a:blip r:embed="rId5"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Picture 2" descr="C:\Users\centresuivi\Pictures\001.PNG"/>
          <p:cNvPicPr>
            <a:picLocks noChangeAspect="1" noChangeArrowheads="1"/>
          </p:cNvPicPr>
          <p:nvPr/>
        </p:nvPicPr>
        <p:blipFill>
          <a:blip r:embed="rId6" cstate="print"/>
          <a:srcRect/>
          <a:stretch>
            <a:fillRect/>
          </a:stretch>
        </p:blipFill>
        <p:spPr bwMode="auto">
          <a:xfrm>
            <a:off x="0" y="6237312"/>
            <a:ext cx="2123728" cy="620688"/>
          </a:xfrm>
          <a:prstGeom prst="rect">
            <a:avLst/>
          </a:prstGeom>
          <a:noFill/>
        </p:spPr>
      </p:pic>
      <p:sp>
        <p:nvSpPr>
          <p:cNvPr id="9" name="Espace réservé du numéro de diapositive 8"/>
          <p:cNvSpPr>
            <a:spLocks noGrp="1"/>
          </p:cNvSpPr>
          <p:nvPr>
            <p:ph type="sldNum" sz="quarter" idx="12"/>
          </p:nvPr>
        </p:nvSpPr>
        <p:spPr/>
        <p:txBody>
          <a:bodyPr/>
          <a:lstStyle/>
          <a:p>
            <a:fld id="{DA5A2D85-ACF1-4B45-88E1-30DE5B53E683}" type="slidenum">
              <a:rPr lang="fr-FR" smtClean="0"/>
              <a:pPr/>
              <a:t>25</a:t>
            </a:fld>
            <a:endParaRPr lang="fr-FR"/>
          </a:p>
        </p:txBody>
      </p:sp>
    </p:spTree>
    <p:extLst>
      <p:ext uri="{BB962C8B-B14F-4D97-AF65-F5344CB8AC3E}">
        <p14:creationId xmlns="" xmlns:p14="http://schemas.microsoft.com/office/powerpoint/2010/main" val="2147284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3" name="Group 9"/>
          <p:cNvGrpSpPr/>
          <p:nvPr/>
        </p:nvGrpSpPr>
        <p:grpSpPr>
          <a:xfrm>
            <a:off x="89452" y="-118220"/>
            <a:ext cx="9144001" cy="971661"/>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sp>
        <p:nvSpPr>
          <p:cNvPr id="2" name="ZoneTexte 1"/>
          <p:cNvSpPr txBox="1"/>
          <p:nvPr/>
        </p:nvSpPr>
        <p:spPr>
          <a:xfrm>
            <a:off x="0" y="0"/>
            <a:ext cx="9144000"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2800" b="1" dirty="0" smtClean="0">
                <a:latin typeface="Arial Unicode MS" pitchFamily="34" charset="-128"/>
                <a:ea typeface="Arial Unicode MS" pitchFamily="34" charset="-128"/>
                <a:cs typeface="Arial Unicode MS" pitchFamily="34" charset="-128"/>
              </a:rPr>
              <a:t>الإعلام </a:t>
            </a:r>
            <a:r>
              <a:rPr lang="ar-SA" sz="2800" b="1" dirty="0" err="1" smtClean="0">
                <a:latin typeface="Arial Unicode MS" pitchFamily="34" charset="-128"/>
                <a:ea typeface="Arial Unicode MS" pitchFamily="34" charset="-128"/>
                <a:cs typeface="Arial Unicode MS" pitchFamily="34" charset="-128"/>
              </a:rPr>
              <a:t>الخاص :</a:t>
            </a:r>
            <a:r>
              <a:rPr lang="ar-SA" sz="2800" b="1" dirty="0" smtClean="0">
                <a:latin typeface="Arial Unicode MS" pitchFamily="34" charset="-128"/>
                <a:ea typeface="Arial Unicode MS" pitchFamily="34" charset="-128"/>
                <a:cs typeface="Arial Unicode MS" pitchFamily="34" charset="-128"/>
              </a:rPr>
              <a:t>                                     </a:t>
            </a:r>
            <a:r>
              <a:rPr lang="fr-FR" sz="2800" b="1" dirty="0" smtClean="0">
                <a:latin typeface="Arial Unicode MS" pitchFamily="34" charset="-128"/>
                <a:ea typeface="Arial Unicode MS" pitchFamily="34" charset="-128"/>
                <a:cs typeface="Arial Unicode MS" pitchFamily="34" charset="-128"/>
              </a:rPr>
              <a:t> </a:t>
            </a:r>
            <a:r>
              <a:rPr lang="fr-FR" sz="2800" b="1" dirty="0" smtClean="0">
                <a:latin typeface="Times New Roman" pitchFamily="18" charset="0"/>
                <a:ea typeface="Arial Unicode MS" pitchFamily="34" charset="-128"/>
                <a:cs typeface="Times New Roman" pitchFamily="18" charset="0"/>
              </a:rPr>
              <a:t>les médias privés :    </a:t>
            </a:r>
            <a:r>
              <a:rPr lang="ar-SA" sz="2800" b="1" dirty="0" smtClean="0">
                <a:latin typeface="Times New Roman" pitchFamily="18" charset="0"/>
                <a:ea typeface="Arial Unicode MS" pitchFamily="34" charset="-128"/>
                <a:cs typeface="Times New Roman" pitchFamily="18" charset="0"/>
              </a:rPr>
              <a:t> </a:t>
            </a:r>
            <a:r>
              <a:rPr lang="fr-FR" sz="2800" b="1" dirty="0" smtClean="0">
                <a:latin typeface="Times New Roman" pitchFamily="18" charset="0"/>
                <a:ea typeface="Arial Unicode MS" pitchFamily="34" charset="-128"/>
                <a:cs typeface="Times New Roman" pitchFamily="18" charset="0"/>
              </a:rPr>
              <a:t>  </a:t>
            </a:r>
            <a:r>
              <a:rPr lang="ar-SA" sz="2800" b="1" dirty="0" smtClean="0">
                <a:latin typeface="Times New Roman" pitchFamily="18" charset="0"/>
                <a:ea typeface="Arial Unicode MS" pitchFamily="34" charset="-128"/>
                <a:cs typeface="Times New Roman" pitchFamily="18" charset="0"/>
              </a:rPr>
              <a:t>   </a:t>
            </a:r>
            <a:r>
              <a:rPr lang="fr-FR" sz="2800" b="1" dirty="0" smtClean="0">
                <a:latin typeface="Times New Roman" pitchFamily="18" charset="0"/>
                <a:ea typeface="Arial Unicode MS" pitchFamily="34" charset="-128"/>
                <a:cs typeface="Times New Roman" pitchFamily="18" charset="0"/>
              </a:rPr>
              <a:t>      </a:t>
            </a:r>
            <a:endParaRPr lang="fr-FR" sz="2800" b="1" dirty="0">
              <a:latin typeface="Times New Roman" pitchFamily="18" charset="0"/>
              <a:ea typeface="Arial Unicode MS" pitchFamily="34" charset="-128"/>
              <a:cs typeface="Times New Roman" pitchFamily="18" charset="0"/>
            </a:endParaRPr>
          </a:p>
        </p:txBody>
      </p:sp>
      <p:graphicFrame>
        <p:nvGraphicFramePr>
          <p:cNvPr id="4" name="Tableau 3"/>
          <p:cNvGraphicFramePr>
            <a:graphicFrameLocks noGrp="1"/>
          </p:cNvGraphicFramePr>
          <p:nvPr>
            <p:extLst>
              <p:ext uri="{D42A27DB-BD31-4B8C-83A1-F6EECF244321}">
                <p14:modId xmlns="" xmlns:p14="http://schemas.microsoft.com/office/powerpoint/2010/main" val="1682988601"/>
              </p:ext>
            </p:extLst>
          </p:nvPr>
        </p:nvGraphicFramePr>
        <p:xfrm>
          <a:off x="4293394" y="548681"/>
          <a:ext cx="4752000" cy="6120680"/>
        </p:xfrm>
        <a:graphic>
          <a:graphicData uri="http://schemas.openxmlformats.org/drawingml/2006/table">
            <a:tbl>
              <a:tblPr firstRow="1" firstCol="1" bandRow="1">
                <a:tableStyleId>{69C7853C-536D-4A76-A0AE-DD22124D55A5}</a:tableStyleId>
              </a:tblPr>
              <a:tblGrid>
                <a:gridCol w="1040784">
                  <a:extLst>
                    <a:ext uri="{9D8B030D-6E8A-4147-A177-3AD203B41FA5}">
                      <a16:colId xmlns:a16="http://schemas.microsoft.com/office/drawing/2014/main" xmlns="" val="3132679083"/>
                    </a:ext>
                  </a:extLst>
                </a:gridCol>
                <a:gridCol w="3711216">
                  <a:extLst>
                    <a:ext uri="{9D8B030D-6E8A-4147-A177-3AD203B41FA5}">
                      <a16:colId xmlns:a16="http://schemas.microsoft.com/office/drawing/2014/main" xmlns="" val="3646305595"/>
                    </a:ext>
                  </a:extLst>
                </a:gridCol>
              </a:tblGrid>
              <a:tr h="735465">
                <a:tc>
                  <a:txBody>
                    <a:bodyPr/>
                    <a:lstStyle/>
                    <a:p>
                      <a:pPr algn="ctr" rtl="1" fontAlgn="ctr"/>
                      <a:r>
                        <a:rPr lang="ar-SA" sz="1400" u="none" strike="noStrike" dirty="0">
                          <a:solidFill>
                            <a:srgbClr val="000000"/>
                          </a:solidFill>
                          <a:effectLst/>
                          <a:latin typeface="Arial Unicode MS" pitchFamily="34" charset="-128"/>
                          <a:ea typeface="Arial Unicode MS" pitchFamily="34" charset="-128"/>
                          <a:cs typeface="Arial Unicode MS" pitchFamily="34" charset="-128"/>
                        </a:rPr>
                        <a:t>العدد</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r" rtl="1" fontAlgn="ctr"/>
                      <a:r>
                        <a:rPr lang="ar-SA" sz="1400" u="none" strike="noStrike" dirty="0" smtClean="0">
                          <a:solidFill>
                            <a:srgbClr val="000000"/>
                          </a:solidFill>
                          <a:effectLst/>
                          <a:latin typeface="Arial Unicode MS" pitchFamily="34" charset="-128"/>
                          <a:ea typeface="Arial Unicode MS" pitchFamily="34" charset="-128"/>
                          <a:cs typeface="Arial Unicode MS" pitchFamily="34" charset="-128"/>
                        </a:rPr>
                        <a:t>وسائل</a:t>
                      </a:r>
                      <a:r>
                        <a:rPr lang="ar-SA" sz="1400" u="none" strike="noStrike" baseline="0" dirty="0" smtClean="0">
                          <a:solidFill>
                            <a:srgbClr val="000000"/>
                          </a:solidFill>
                          <a:effectLst/>
                          <a:latin typeface="Arial Unicode MS" pitchFamily="34" charset="-128"/>
                          <a:ea typeface="Arial Unicode MS" pitchFamily="34" charset="-128"/>
                          <a:cs typeface="Arial Unicode MS" pitchFamily="34" charset="-128"/>
                        </a:rPr>
                        <a:t> الاعلام</a:t>
                      </a:r>
                    </a:p>
                    <a:p>
                      <a:pPr algn="r" rtl="1" fontAlgn="ctr"/>
                      <a:r>
                        <a:rPr lang="fr-FR" sz="1400" b="1" i="0" u="none" strike="noStrike" baseline="0" dirty="0" smtClean="0">
                          <a:solidFill>
                            <a:srgbClr val="000000"/>
                          </a:solidFill>
                          <a:effectLst/>
                          <a:latin typeface="Arial Unicode MS" pitchFamily="34" charset="-128"/>
                          <a:ea typeface="Arial Unicode MS" pitchFamily="34" charset="-128"/>
                          <a:cs typeface="Arial Unicode MS" pitchFamily="34" charset="-128"/>
                        </a:rPr>
                        <a:t>Médias</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1865083892"/>
                  </a:ext>
                </a:extLst>
              </a:tr>
              <a:tr h="735465">
                <a:tc>
                  <a:txBody>
                    <a:bodyPr/>
                    <a:lstStyle/>
                    <a:p>
                      <a:pPr algn="ctr" rtl="1" fontAlgn="ctr"/>
                      <a:r>
                        <a:rPr lang="fr-FR" sz="1400" u="none" strike="noStrike" dirty="0">
                          <a:effectLst/>
                          <a:latin typeface="Arial Unicode MS" pitchFamily="34" charset="-128"/>
                          <a:ea typeface="Arial Unicode MS" pitchFamily="34" charset="-128"/>
                          <a:cs typeface="Arial Unicode MS" pitchFamily="34" charset="-128"/>
                        </a:rPr>
                        <a:t>8</a:t>
                      </a:r>
                      <a:endParaRPr lang="fr-FR" sz="1400" b="0"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1400" b="1" u="none" strike="noStrike" dirty="0" smtClean="0">
                          <a:effectLst/>
                          <a:latin typeface="Arial Unicode MS" pitchFamily="34" charset="-128"/>
                          <a:ea typeface="Arial Unicode MS" pitchFamily="34" charset="-128"/>
                          <a:cs typeface="Arial Unicode MS" pitchFamily="34" charset="-128"/>
                        </a:rPr>
                        <a:t>القنوات</a:t>
                      </a:r>
                      <a:r>
                        <a:rPr lang="ar-SA" sz="1400" b="1" u="none" strike="noStrike" baseline="0" dirty="0" smtClean="0">
                          <a:effectLst/>
                          <a:latin typeface="Arial Unicode MS" pitchFamily="34" charset="-128"/>
                          <a:ea typeface="Arial Unicode MS" pitchFamily="34" charset="-128"/>
                          <a:cs typeface="Arial Unicode MS" pitchFamily="34" charset="-128"/>
                        </a:rPr>
                        <a:t> </a:t>
                      </a:r>
                      <a:r>
                        <a:rPr lang="ar-SA" sz="1400" b="1" u="none" strike="noStrike" dirty="0" smtClean="0">
                          <a:effectLst/>
                          <a:latin typeface="Arial Unicode MS" pitchFamily="34" charset="-128"/>
                          <a:ea typeface="Arial Unicode MS" pitchFamily="34" charset="-128"/>
                          <a:cs typeface="Arial Unicode MS" pitchFamily="34" charset="-128"/>
                        </a:rPr>
                        <a:t>السمعية</a:t>
                      </a:r>
                      <a:r>
                        <a:rPr lang="ar-SA" sz="1400" b="1" u="none" strike="noStrike" baseline="0" dirty="0" smtClean="0">
                          <a:effectLst/>
                          <a:latin typeface="Arial Unicode MS" pitchFamily="34" charset="-128"/>
                          <a:ea typeface="Arial Unicode MS" pitchFamily="34" charset="-128"/>
                          <a:cs typeface="Arial Unicode MS" pitchFamily="34" charset="-128"/>
                        </a:rPr>
                        <a:t> </a:t>
                      </a:r>
                      <a:r>
                        <a:rPr lang="ar-SA" sz="1400" b="1" u="none" strike="noStrike" dirty="0" smtClean="0">
                          <a:effectLst/>
                          <a:latin typeface="Arial Unicode MS" pitchFamily="34" charset="-128"/>
                          <a:ea typeface="Arial Unicode MS" pitchFamily="34" charset="-128"/>
                          <a:cs typeface="Arial Unicode MS" pitchFamily="34" charset="-128"/>
                        </a:rPr>
                        <a:t>البصرية الخاصة </a:t>
                      </a:r>
                      <a:endParaRPr lang="fr-FR" sz="14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400" b="1" i="0" u="none" strike="noStrike" dirty="0" smtClean="0">
                          <a:solidFill>
                            <a:srgbClr val="000000"/>
                          </a:solidFill>
                          <a:effectLst/>
                          <a:latin typeface="Arial Unicode MS" pitchFamily="34" charset="-128"/>
                          <a:ea typeface="Arial Unicode MS" pitchFamily="34" charset="-128"/>
                          <a:cs typeface="Arial Unicode MS" pitchFamily="34" charset="-128"/>
                        </a:rPr>
                        <a:t>Chaines audiovisuelles privées</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735465">
                <a:tc>
                  <a:txBody>
                    <a:bodyPr/>
                    <a:lstStyle/>
                    <a:p>
                      <a:pPr algn="ctr" rtl="1" fontAlgn="ctr"/>
                      <a:r>
                        <a:rPr lang="fr-FR" sz="1400" u="none" strike="noStrike" dirty="0">
                          <a:effectLst/>
                          <a:latin typeface="Arial Unicode MS" pitchFamily="34" charset="-128"/>
                          <a:ea typeface="Arial Unicode MS" pitchFamily="34" charset="-128"/>
                          <a:cs typeface="Arial Unicode MS" pitchFamily="34" charset="-128"/>
                        </a:rPr>
                        <a:t>51</a:t>
                      </a:r>
                      <a:endParaRPr lang="fr-FR" sz="1400" b="0"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1400" b="1" u="none" strike="noStrike" dirty="0">
                          <a:effectLst/>
                          <a:latin typeface="Arial Unicode MS" pitchFamily="34" charset="-128"/>
                          <a:ea typeface="Arial Unicode MS" pitchFamily="34" charset="-128"/>
                          <a:cs typeface="Arial Unicode MS" pitchFamily="34" charset="-128"/>
                        </a:rPr>
                        <a:t>متعددة </a:t>
                      </a:r>
                      <a:r>
                        <a:rPr lang="ar-SA" sz="1400" b="1" u="none" strike="noStrike" dirty="0" smtClean="0">
                          <a:effectLst/>
                          <a:latin typeface="Arial Unicode MS" pitchFamily="34" charset="-128"/>
                          <a:ea typeface="Arial Unicode MS" pitchFamily="34" charset="-128"/>
                          <a:cs typeface="Arial Unicode MS" pitchFamily="34" charset="-128"/>
                        </a:rPr>
                        <a:t>الوسائط</a:t>
                      </a:r>
                      <a:endParaRPr lang="fr-FR" sz="14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400" b="1" i="0" u="none" strike="noStrike" dirty="0" smtClean="0">
                          <a:solidFill>
                            <a:srgbClr val="000000"/>
                          </a:solidFill>
                          <a:effectLst/>
                          <a:latin typeface="Arial Unicode MS" pitchFamily="34" charset="-128"/>
                          <a:ea typeface="Arial Unicode MS" pitchFamily="34" charset="-128"/>
                          <a:cs typeface="Arial Unicode MS" pitchFamily="34" charset="-128"/>
                        </a:rPr>
                        <a:t>multimédias</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953965">
                <a:tc>
                  <a:txBody>
                    <a:bodyPr/>
                    <a:lstStyle/>
                    <a:p>
                      <a:pPr algn="ctr" rtl="1" fontAlgn="ctr"/>
                      <a:r>
                        <a:rPr lang="fr-FR" sz="1400" u="none" strike="noStrike" dirty="0">
                          <a:effectLst/>
                          <a:latin typeface="Arial Unicode MS" pitchFamily="34" charset="-128"/>
                          <a:ea typeface="Arial Unicode MS" pitchFamily="34" charset="-128"/>
                          <a:cs typeface="Arial Unicode MS" pitchFamily="34" charset="-128"/>
                        </a:rPr>
                        <a:t>122</a:t>
                      </a:r>
                      <a:endParaRPr lang="fr-FR" sz="1400" b="0"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1400" b="1" u="none" strike="noStrike" dirty="0">
                          <a:effectLst/>
                          <a:latin typeface="Arial Unicode MS" pitchFamily="34" charset="-128"/>
                          <a:ea typeface="Arial Unicode MS" pitchFamily="34" charset="-128"/>
                          <a:cs typeface="Arial Unicode MS" pitchFamily="34" charset="-128"/>
                        </a:rPr>
                        <a:t>المواقع </a:t>
                      </a:r>
                      <a:r>
                        <a:rPr lang="ar-SA" sz="1400" b="1" u="none" strike="noStrike" dirty="0" smtClean="0">
                          <a:effectLst/>
                          <a:latin typeface="Arial Unicode MS" pitchFamily="34" charset="-128"/>
                          <a:ea typeface="Arial Unicode MS" pitchFamily="34" charset="-128"/>
                          <a:cs typeface="Arial Unicode MS" pitchFamily="34" charset="-128"/>
                        </a:rPr>
                        <a:t>الالكترونية</a:t>
                      </a:r>
                      <a:endParaRPr lang="fr-FR" sz="14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400" b="1" u="none" strike="noStrike" dirty="0" smtClean="0">
                          <a:effectLst/>
                          <a:latin typeface="Arial Unicode MS" pitchFamily="34" charset="-128"/>
                          <a:ea typeface="Arial Unicode MS" pitchFamily="34" charset="-128"/>
                          <a:cs typeface="Arial Unicode MS" pitchFamily="34" charset="-128"/>
                        </a:rPr>
                        <a:t>Stes électroniques</a:t>
                      </a:r>
                    </a:p>
                    <a:p>
                      <a:pPr algn="ctr" rtl="1" fontAlgn="ct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753925">
                <a:tc>
                  <a:txBody>
                    <a:bodyPr/>
                    <a:lstStyle/>
                    <a:p>
                      <a:pPr algn="ctr" rtl="1" fontAlgn="ctr"/>
                      <a:r>
                        <a:rPr lang="fr-FR" sz="1400" u="none" strike="noStrike" dirty="0">
                          <a:effectLst/>
                          <a:latin typeface="Arial Unicode MS" pitchFamily="34" charset="-128"/>
                          <a:ea typeface="Arial Unicode MS" pitchFamily="34" charset="-128"/>
                          <a:cs typeface="Arial Unicode MS" pitchFamily="34" charset="-128"/>
                        </a:rPr>
                        <a:t>22</a:t>
                      </a:r>
                      <a:endParaRPr lang="fr-FR" sz="1400" b="0"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endParaRPr lang="ar-SA" sz="14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ar-SA" sz="1400" b="1" u="none" strike="noStrike" dirty="0" smtClean="0">
                          <a:effectLst/>
                          <a:latin typeface="Arial Unicode MS" pitchFamily="34" charset="-128"/>
                          <a:ea typeface="Arial Unicode MS" pitchFamily="34" charset="-128"/>
                          <a:cs typeface="Arial Unicode MS" pitchFamily="34" charset="-128"/>
                        </a:rPr>
                        <a:t>الصحافة الورقية</a:t>
                      </a:r>
                      <a:endParaRPr lang="fr-FR" sz="14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400" b="1" i="0" u="none" strike="noStrike" dirty="0" smtClean="0">
                          <a:solidFill>
                            <a:srgbClr val="000000"/>
                          </a:solidFill>
                          <a:effectLst/>
                          <a:latin typeface="Arial Unicode MS" pitchFamily="34" charset="-128"/>
                          <a:ea typeface="Arial Unicode MS" pitchFamily="34" charset="-128"/>
                          <a:cs typeface="Arial Unicode MS" pitchFamily="34" charset="-128"/>
                        </a:rPr>
                        <a:t>Journaux</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3388759920"/>
                  </a:ext>
                </a:extLst>
              </a:tr>
              <a:tr h="735465">
                <a:tc>
                  <a:txBody>
                    <a:bodyPr/>
                    <a:lstStyle/>
                    <a:p>
                      <a:pPr algn="ctr" rtl="1" fontAlgn="ctr"/>
                      <a:r>
                        <a:rPr lang="fr-FR" sz="1400" u="none" strike="noStrike" dirty="0">
                          <a:effectLst/>
                          <a:latin typeface="Arial Unicode MS" pitchFamily="34" charset="-128"/>
                          <a:ea typeface="Arial Unicode MS" pitchFamily="34" charset="-128"/>
                          <a:cs typeface="Arial Unicode MS" pitchFamily="34" charset="-128"/>
                        </a:rPr>
                        <a:t>8</a:t>
                      </a:r>
                      <a:endParaRPr lang="fr-FR" sz="1400" b="0"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1400" b="1" u="none" strike="noStrike" dirty="0">
                          <a:effectLst/>
                          <a:latin typeface="Arial Unicode MS" pitchFamily="34" charset="-128"/>
                          <a:ea typeface="Arial Unicode MS" pitchFamily="34" charset="-128"/>
                          <a:cs typeface="Arial Unicode MS" pitchFamily="34" charset="-128"/>
                        </a:rPr>
                        <a:t>وكالات الإنتاج السمعي </a:t>
                      </a:r>
                      <a:r>
                        <a:rPr lang="ar-SA" sz="1400" b="1" u="none" strike="noStrike" dirty="0" smtClean="0">
                          <a:effectLst/>
                          <a:latin typeface="Arial Unicode MS" pitchFamily="34" charset="-128"/>
                          <a:ea typeface="Arial Unicode MS" pitchFamily="34" charset="-128"/>
                          <a:cs typeface="Arial Unicode MS" pitchFamily="34" charset="-128"/>
                        </a:rPr>
                        <a:t>البصري</a:t>
                      </a:r>
                      <a:endParaRPr lang="fr-FR" sz="14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400" b="1" i="0" u="none" strike="noStrike" dirty="0" smtClean="0">
                          <a:solidFill>
                            <a:srgbClr val="000000"/>
                          </a:solidFill>
                          <a:effectLst/>
                          <a:latin typeface="Arial Unicode MS" pitchFamily="34" charset="-128"/>
                          <a:ea typeface="Arial Unicode MS" pitchFamily="34" charset="-128"/>
                          <a:cs typeface="Arial Unicode MS" pitchFamily="34" charset="-128"/>
                        </a:rPr>
                        <a:t>Agences de production</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735465">
                <a:tc>
                  <a:txBody>
                    <a:bodyPr/>
                    <a:lstStyle/>
                    <a:p>
                      <a:pPr algn="ctr" rtl="1" fontAlgn="ctr"/>
                      <a:r>
                        <a:rPr lang="fr-FR" sz="1400" u="none" strike="noStrike" dirty="0">
                          <a:effectLst/>
                          <a:latin typeface="Arial Unicode MS" pitchFamily="34" charset="-128"/>
                          <a:ea typeface="Arial Unicode MS" pitchFamily="34" charset="-128"/>
                          <a:cs typeface="Arial Unicode MS" pitchFamily="34" charset="-128"/>
                        </a:rPr>
                        <a:t>4</a:t>
                      </a:r>
                      <a:endParaRPr lang="fr-FR" sz="1400" b="0"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1400" b="1" u="none" strike="noStrike" dirty="0">
                          <a:effectLst/>
                          <a:latin typeface="Arial Unicode MS" pitchFamily="34" charset="-128"/>
                          <a:ea typeface="Arial Unicode MS" pitchFamily="34" charset="-128"/>
                          <a:cs typeface="Arial Unicode MS" pitchFamily="34" charset="-128"/>
                        </a:rPr>
                        <a:t>المنصات </a:t>
                      </a:r>
                      <a:r>
                        <a:rPr lang="ar-SA" sz="1400" b="1" u="none" strike="noStrike" dirty="0" smtClean="0">
                          <a:effectLst/>
                          <a:latin typeface="Arial Unicode MS" pitchFamily="34" charset="-128"/>
                          <a:ea typeface="Arial Unicode MS" pitchFamily="34" charset="-128"/>
                          <a:cs typeface="Arial Unicode MS" pitchFamily="34" charset="-128"/>
                        </a:rPr>
                        <a:t>الإعلامية</a:t>
                      </a:r>
                      <a:endParaRPr lang="fr-FR" sz="14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400" b="1" i="0" u="none" strike="noStrike" dirty="0" smtClean="0">
                          <a:solidFill>
                            <a:srgbClr val="000000"/>
                          </a:solidFill>
                          <a:effectLst/>
                          <a:latin typeface="Arial Unicode MS" pitchFamily="34" charset="-128"/>
                          <a:ea typeface="Arial Unicode MS" pitchFamily="34" charset="-128"/>
                          <a:cs typeface="Arial Unicode MS" pitchFamily="34" charset="-128"/>
                        </a:rPr>
                        <a:t>Plateformes</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1082157162"/>
                  </a:ext>
                </a:extLst>
              </a:tr>
              <a:tr h="735465">
                <a:tc>
                  <a:txBody>
                    <a:bodyPr/>
                    <a:lstStyle/>
                    <a:p>
                      <a:pPr algn="ctr" rtl="1" fontAlgn="ctr"/>
                      <a:r>
                        <a:rPr lang="fr-FR" sz="1400" u="none" strike="noStrike" dirty="0">
                          <a:effectLst/>
                          <a:latin typeface="Arial Unicode MS" pitchFamily="34" charset="-128"/>
                          <a:ea typeface="Arial Unicode MS" pitchFamily="34" charset="-128"/>
                          <a:cs typeface="Arial Unicode MS" pitchFamily="34" charset="-128"/>
                        </a:rPr>
                        <a:t>215</a:t>
                      </a:r>
                      <a:endParaRPr lang="fr-FR" sz="1400" b="0"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1400" b="1" u="none" strike="noStrike" dirty="0" smtClean="0">
                          <a:effectLst/>
                          <a:latin typeface="Arial Unicode MS" pitchFamily="34" charset="-128"/>
                          <a:ea typeface="Arial Unicode MS" pitchFamily="34" charset="-128"/>
                          <a:cs typeface="Arial Unicode MS" pitchFamily="34" charset="-128"/>
                        </a:rPr>
                        <a:t>المجموع</a:t>
                      </a:r>
                      <a:endParaRPr lang="fr-FR" sz="1400" b="1" u="none" strike="noStrike" dirty="0" smtClean="0">
                        <a:effectLst/>
                        <a:latin typeface="Arial Unicode MS" pitchFamily="34" charset="-128"/>
                        <a:ea typeface="Arial Unicode MS" pitchFamily="34" charset="-128"/>
                        <a:cs typeface="Arial Unicode MS" pitchFamily="34" charset="-128"/>
                      </a:endParaRPr>
                    </a:p>
                    <a:p>
                      <a:pPr algn="ctr" rtl="1" fontAlgn="ctr"/>
                      <a:r>
                        <a:rPr lang="fr-FR" sz="1400" b="1" u="none" strike="noStrike" dirty="0" smtClean="0">
                          <a:effectLst/>
                          <a:latin typeface="Arial Unicode MS" pitchFamily="34" charset="-128"/>
                          <a:ea typeface="Arial Unicode MS" pitchFamily="34" charset="-128"/>
                          <a:cs typeface="Arial Unicode MS" pitchFamily="34" charset="-128"/>
                        </a:rPr>
                        <a:t>Total</a:t>
                      </a:r>
                      <a:r>
                        <a:rPr lang="ar-SA" sz="1400" b="1" u="none" strike="noStrike" dirty="0" smtClean="0">
                          <a:effectLst/>
                          <a:latin typeface="Arial Unicode MS" pitchFamily="34" charset="-128"/>
                          <a:ea typeface="Arial Unicode MS" pitchFamily="34" charset="-128"/>
                          <a:cs typeface="Arial Unicode MS" pitchFamily="34" charset="-128"/>
                        </a:rPr>
                        <a:t> </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989821212"/>
                  </a:ext>
                </a:extLst>
              </a:tr>
            </a:tbl>
          </a:graphicData>
        </a:graphic>
      </p:graphicFrame>
      <p:graphicFrame>
        <p:nvGraphicFramePr>
          <p:cNvPr id="8" name="Graphique 7"/>
          <p:cNvGraphicFramePr>
            <a:graphicFrameLocks/>
          </p:cNvGraphicFramePr>
          <p:nvPr>
            <p:extLst>
              <p:ext uri="{D42A27DB-BD31-4B8C-83A1-F6EECF244321}">
                <p14:modId xmlns="" xmlns:p14="http://schemas.microsoft.com/office/powerpoint/2010/main" val="2667004029"/>
              </p:ext>
            </p:extLst>
          </p:nvPr>
        </p:nvGraphicFramePr>
        <p:xfrm>
          <a:off x="0" y="1124744"/>
          <a:ext cx="4293394" cy="5733256"/>
        </p:xfrm>
        <a:graphic>
          <a:graphicData uri="http://schemas.openxmlformats.org/drawingml/2006/chart">
            <c:chart xmlns:c="http://schemas.openxmlformats.org/drawingml/2006/chart" xmlns:r="http://schemas.openxmlformats.org/officeDocument/2006/relationships" r:id="rId5"/>
          </a:graphicData>
        </a:graphic>
      </p:graphicFrame>
      <p:sp>
        <p:nvSpPr>
          <p:cNvPr id="9" name="Ellipse 8"/>
          <p:cNvSpPr/>
          <p:nvPr/>
        </p:nvSpPr>
        <p:spPr>
          <a:xfrm>
            <a:off x="4929190" y="0"/>
            <a:ext cx="576064" cy="476672"/>
          </a:xfrm>
          <a:prstGeom prst="ellipse">
            <a:avLst/>
          </a:prstGeom>
          <a:blipFill dpi="0" rotWithShape="1">
            <a:blip r:embed="rId6"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space réservé du numéro de diapositive 12"/>
          <p:cNvSpPr>
            <a:spLocks noGrp="1"/>
          </p:cNvSpPr>
          <p:nvPr>
            <p:ph type="sldNum" sz="quarter" idx="12"/>
          </p:nvPr>
        </p:nvSpPr>
        <p:spPr/>
        <p:txBody>
          <a:bodyPr/>
          <a:lstStyle/>
          <a:p>
            <a:fld id="{DA5A2D85-ACF1-4B45-88E1-30DE5B53E683}" type="slidenum">
              <a:rPr lang="fr-FR" smtClean="0"/>
              <a:pPr/>
              <a:t>26</a:t>
            </a:fld>
            <a:endParaRPr lang="fr-FR"/>
          </a:p>
        </p:txBody>
      </p:sp>
    </p:spTree>
    <p:extLst>
      <p:ext uri="{BB962C8B-B14F-4D97-AF65-F5344CB8AC3E}">
        <p14:creationId xmlns="" xmlns:p14="http://schemas.microsoft.com/office/powerpoint/2010/main" val="10120561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4366" y="0"/>
            <a:ext cx="9144000" cy="3077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fr-FR" sz="1200" b="1" dirty="0" smtClean="0">
                <a:latin typeface="Times New Roman" pitchFamily="18" charset="0"/>
                <a:ea typeface="Arial Unicode MS" pitchFamily="34" charset="-128"/>
                <a:cs typeface="Times New Roman" pitchFamily="18" charset="0"/>
              </a:rPr>
              <a:t>Stations radiophoniques et télévisuelles  privées</a:t>
            </a:r>
            <a:r>
              <a:rPr lang="ar-SA" sz="1200" b="1" dirty="0" smtClean="0">
                <a:latin typeface="Times New Roman" pitchFamily="18" charset="0"/>
                <a:ea typeface="Arial Unicode MS" pitchFamily="34" charset="-128"/>
                <a:cs typeface="Times New Roman" pitchFamily="18" charset="0"/>
              </a:rPr>
              <a:t> </a:t>
            </a:r>
            <a:r>
              <a:rPr lang="fr-FR" sz="1200" b="1" dirty="0" smtClean="0">
                <a:latin typeface="Times New Roman" pitchFamily="18" charset="0"/>
                <a:ea typeface="Arial Unicode MS" pitchFamily="34" charset="-128"/>
                <a:cs typeface="Times New Roman" pitchFamily="18" charset="0"/>
              </a:rPr>
              <a:t> couvertes par l’</a:t>
            </a:r>
            <a:r>
              <a:rPr lang="fr-FR" sz="1200" b="1" dirty="0" err="1" smtClean="0">
                <a:latin typeface="Times New Roman" pitchFamily="18" charset="0"/>
                <a:ea typeface="Arial Unicode MS" pitchFamily="34" charset="-128"/>
                <a:cs typeface="Times New Roman" pitchFamily="18" charset="0"/>
              </a:rPr>
              <a:t>enquete</a:t>
            </a:r>
            <a:r>
              <a:rPr lang="fr-FR" sz="1200" b="1" dirty="0" smtClean="0">
                <a:latin typeface="Times New Roman" pitchFamily="18" charset="0"/>
                <a:ea typeface="Arial Unicode MS" pitchFamily="34" charset="-128"/>
                <a:cs typeface="Times New Roman" pitchFamily="18" charset="0"/>
              </a:rPr>
              <a:t>   </a:t>
            </a:r>
            <a:r>
              <a:rPr lang="ar-SA" sz="1200" b="1" dirty="0" smtClean="0">
                <a:latin typeface="Times New Roman" pitchFamily="18" charset="0"/>
                <a:ea typeface="Arial Unicode MS" pitchFamily="34" charset="-128"/>
                <a:cs typeface="Times New Roman" pitchFamily="18" charset="0"/>
              </a:rPr>
              <a:t>                        </a:t>
            </a:r>
            <a:r>
              <a:rPr lang="fr-FR" sz="1200" b="1" dirty="0" smtClean="0">
                <a:latin typeface="Times New Roman" pitchFamily="18" charset="0"/>
                <a:ea typeface="Arial Unicode MS" pitchFamily="34" charset="-128"/>
                <a:cs typeface="Times New Roman" pitchFamily="18" charset="0"/>
              </a:rPr>
              <a:t> </a:t>
            </a:r>
            <a:r>
              <a:rPr lang="ar-SA" sz="1200" b="1" dirty="0" smtClean="0">
                <a:latin typeface="Arial Unicode MS" pitchFamily="34" charset="-128"/>
                <a:ea typeface="Arial Unicode MS" pitchFamily="34" charset="-128"/>
                <a:cs typeface="Arial Unicode MS" pitchFamily="34" charset="-128"/>
              </a:rPr>
              <a:t>المحطات الإذاعية و </a:t>
            </a:r>
            <a:r>
              <a:rPr lang="ar-SA" sz="1200" b="1" dirty="0" err="1" smtClean="0">
                <a:latin typeface="Arial Unicode MS" pitchFamily="34" charset="-128"/>
                <a:ea typeface="Arial Unicode MS" pitchFamily="34" charset="-128"/>
                <a:cs typeface="Arial Unicode MS" pitchFamily="34" charset="-128"/>
              </a:rPr>
              <a:t>التلفزية</a:t>
            </a:r>
            <a:r>
              <a:rPr lang="ar-SA" sz="1200" b="1" dirty="0" smtClean="0">
                <a:latin typeface="Arial Unicode MS" pitchFamily="34" charset="-128"/>
                <a:ea typeface="Arial Unicode MS" pitchFamily="34" charset="-128"/>
                <a:cs typeface="Arial Unicode MS" pitchFamily="34" charset="-128"/>
              </a:rPr>
              <a:t> الخاصة التي شملها المسح </a:t>
            </a:r>
            <a:r>
              <a:rPr lang="ar-SA" sz="1400" b="1" dirty="0" smtClean="0">
                <a:latin typeface="Arial Unicode MS" pitchFamily="34" charset="-128"/>
                <a:ea typeface="Arial Unicode MS" pitchFamily="34" charset="-128"/>
                <a:cs typeface="Arial Unicode MS" pitchFamily="34" charset="-128"/>
              </a:rPr>
              <a:t> </a:t>
            </a:r>
            <a:endParaRPr lang="fr-FR" sz="1400" b="1" dirty="0">
              <a:latin typeface="Arial Unicode MS" pitchFamily="34" charset="-128"/>
              <a:ea typeface="Arial Unicode MS" pitchFamily="34" charset="-128"/>
              <a:cs typeface="Arial Unicode MS" pitchFamily="34" charset="-128"/>
            </a:endParaRPr>
          </a:p>
        </p:txBody>
      </p:sp>
      <p:sp>
        <p:nvSpPr>
          <p:cNvPr id="8" name="Espace réservé du numéro de diapositive 7"/>
          <p:cNvSpPr>
            <a:spLocks noGrp="1"/>
          </p:cNvSpPr>
          <p:nvPr>
            <p:ph type="sldNum" sz="quarter" idx="12"/>
          </p:nvPr>
        </p:nvSpPr>
        <p:spPr/>
        <p:txBody>
          <a:bodyPr/>
          <a:lstStyle/>
          <a:p>
            <a:fld id="{DA5A2D85-ACF1-4B45-88E1-30DE5B53E683}" type="slidenum">
              <a:rPr lang="fr-FR" smtClean="0"/>
              <a:pPr/>
              <a:t>27</a:t>
            </a:fld>
            <a:endParaRPr lang="fr-FR"/>
          </a:p>
        </p:txBody>
      </p:sp>
      <p:sp>
        <p:nvSpPr>
          <p:cNvPr id="7" name="Organigramme : Alternative 6"/>
          <p:cNvSpPr/>
          <p:nvPr/>
        </p:nvSpPr>
        <p:spPr>
          <a:xfrm>
            <a:off x="0" y="332656"/>
            <a:ext cx="4572000" cy="6525344"/>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r>
              <a:rPr lang="fr-FR" sz="2800" b="1" dirty="0" smtClean="0">
                <a:latin typeface="Times New Roman" pitchFamily="18" charset="0"/>
                <a:cs typeface="Times New Roman" pitchFamily="18" charset="0"/>
              </a:rPr>
              <a:t>Chaines</a:t>
            </a:r>
          </a:p>
          <a:p>
            <a:r>
              <a:rPr lang="fr-FR" sz="2800" dirty="0" smtClean="0">
                <a:latin typeface="Times New Roman" pitchFamily="18" charset="0"/>
                <a:cs typeface="Times New Roman" pitchFamily="18" charset="0"/>
              </a:rPr>
              <a:t>El </a:t>
            </a:r>
            <a:r>
              <a:rPr lang="fr-FR" sz="2800" dirty="0" err="1" smtClean="0">
                <a:latin typeface="Times New Roman" pitchFamily="18" charset="0"/>
                <a:cs typeface="Times New Roman" pitchFamily="18" charset="0"/>
              </a:rPr>
              <a:t>Mourabitoune</a:t>
            </a: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El </a:t>
            </a:r>
            <a:r>
              <a:rPr lang="fr-FR" sz="2800" dirty="0" err="1" smtClean="0">
                <a:latin typeface="Times New Roman" pitchFamily="18" charset="0"/>
                <a:cs typeface="Times New Roman" pitchFamily="18" charset="0"/>
              </a:rPr>
              <a:t>Wataniya</a:t>
            </a:r>
            <a:endParaRPr lang="fr-FR" sz="2800" dirty="0" smtClean="0">
              <a:latin typeface="Times New Roman" pitchFamily="18" charset="0"/>
              <a:cs typeface="Times New Roman" pitchFamily="18" charset="0"/>
            </a:endParaRPr>
          </a:p>
          <a:p>
            <a:r>
              <a:rPr lang="fr-FR" sz="2800" dirty="0" err="1" smtClean="0">
                <a:latin typeface="Times New Roman" pitchFamily="18" charset="0"/>
                <a:cs typeface="Times New Roman" pitchFamily="18" charset="0"/>
              </a:rPr>
              <a:t>Chinguitt</a:t>
            </a: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Sahel</a:t>
            </a:r>
            <a:endParaRPr lang="ar-SA"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DAVA TV</a:t>
            </a:r>
          </a:p>
          <a:p>
            <a:r>
              <a:rPr lang="fr-FR" sz="2800" dirty="0" smtClean="0">
                <a:latin typeface="Times New Roman" pitchFamily="18" charset="0"/>
                <a:cs typeface="Times New Roman" pitchFamily="18" charset="0"/>
              </a:rPr>
              <a:t>Radio </a:t>
            </a:r>
            <a:r>
              <a:rPr lang="fr-FR" sz="2800" dirty="0" err="1" smtClean="0">
                <a:latin typeface="Times New Roman" pitchFamily="18" charset="0"/>
                <a:cs typeface="Times New Roman" pitchFamily="18" charset="0"/>
              </a:rPr>
              <a:t>Mauritanides</a:t>
            </a: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Radio </a:t>
            </a:r>
            <a:r>
              <a:rPr lang="fr-FR" sz="2800" dirty="0" err="1" smtClean="0">
                <a:latin typeface="Times New Roman" pitchFamily="18" charset="0"/>
                <a:cs typeface="Times New Roman" pitchFamily="18" charset="0"/>
              </a:rPr>
              <a:t>Koubeni</a:t>
            </a: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Radio Tenwir</a:t>
            </a:r>
          </a:p>
          <a:p>
            <a:r>
              <a:rPr lang="fr-FR" sz="2800" dirty="0" smtClean="0">
                <a:latin typeface="Times New Roman" pitchFamily="18" charset="0"/>
                <a:cs typeface="Times New Roman" pitchFamily="18" charset="0"/>
              </a:rPr>
              <a:t>Radio Nouakchott</a:t>
            </a:r>
            <a:endParaRPr lang="ar-SA" sz="2800" dirty="0" smtClean="0">
              <a:latin typeface="Times New Roman" pitchFamily="18" charset="0"/>
              <a:cs typeface="Times New Roman" pitchFamily="18" charset="0"/>
            </a:endParaRPr>
          </a:p>
          <a:p>
            <a:endParaRPr lang="ar-SA" sz="2800" dirty="0" smtClean="0">
              <a:latin typeface="Times New Roman" pitchFamily="18" charset="0"/>
              <a:cs typeface="Times New Roman" pitchFamily="18" charset="0"/>
            </a:endParaRPr>
          </a:p>
          <a:p>
            <a:endParaRPr lang="fr-FR" sz="2800" dirty="0" smtClean="0">
              <a:latin typeface="Times New Roman" pitchFamily="18" charset="0"/>
              <a:cs typeface="Times New Roman" pitchFamily="18" charset="0"/>
            </a:endParaRPr>
          </a:p>
        </p:txBody>
      </p:sp>
      <p:sp>
        <p:nvSpPr>
          <p:cNvPr id="19" name="Organigramme : Alternative 18"/>
          <p:cNvSpPr/>
          <p:nvPr/>
        </p:nvSpPr>
        <p:spPr>
          <a:xfrm>
            <a:off x="4572000" y="332656"/>
            <a:ext cx="4572000" cy="6525344"/>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4097" name="Rectangle 1"/>
          <p:cNvSpPr>
            <a:spLocks noChangeArrowheads="1"/>
          </p:cNvSpPr>
          <p:nvPr/>
        </p:nvSpPr>
        <p:spPr bwMode="auto">
          <a:xfrm>
            <a:off x="5724128" y="489447"/>
            <a:ext cx="273528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القناة</a:t>
            </a:r>
            <a:r>
              <a:rPr kumimoji="0" lang="fr-FR" sz="24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ar-SA" sz="2400" b="1" i="0" u="none" strike="noStrike" cap="none" normalizeH="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ar-SA" sz="2400" b="1" i="0" u="none" strike="noStrike" cap="none" normalizeH="0" dirty="0" err="1" smtClean="0">
                <a:ln>
                  <a:noFill/>
                </a:ln>
                <a:solidFill>
                  <a:srgbClr val="000000"/>
                </a:solidFill>
                <a:effectLst/>
                <a:latin typeface="Arial Unicode MS" pitchFamily="34" charset="-128"/>
                <a:ea typeface="Arial Unicode MS" pitchFamily="34" charset="-128"/>
                <a:cs typeface="Arial Unicode MS" pitchFamily="34" charset="-128"/>
              </a:rPr>
              <a:t>:</a:t>
            </a:r>
            <a:endParaRPr kumimoji="0" lang="ar-SA" sz="2400" b="1" i="0" u="none" strike="noStrike" cap="none" normalizeH="0" dirty="0" smtClean="0">
              <a:ln>
                <a:noFill/>
              </a:ln>
              <a:solidFill>
                <a:srgbClr val="000000"/>
              </a:solidFill>
              <a:effectLst/>
              <a:latin typeface="Arial Unicode MS" pitchFamily="34" charset="-128"/>
              <a:ea typeface="Arial Unicode MS" pitchFamily="34" charset="-128"/>
              <a:cs typeface="Arial Unicode MS" pitchFamily="34" charset="-12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المرابطون</a:t>
            </a:r>
            <a:endParaRPr kumimoji="0" lang="fr-FR"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الوطنية</a:t>
            </a:r>
            <a:endParaRPr kumimoji="0" lang="fr-FR"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err="1" smtClean="0">
                <a:ln>
                  <a:noFill/>
                </a:ln>
                <a:solidFill>
                  <a:srgbClr val="000000"/>
                </a:solidFill>
                <a:effectLst/>
                <a:latin typeface="Arial Unicode MS" pitchFamily="34" charset="-128"/>
                <a:ea typeface="Arial Unicode MS" pitchFamily="34" charset="-128"/>
                <a:cs typeface="Arial Unicode MS" pitchFamily="34" charset="-128"/>
              </a:rPr>
              <a:t>شنقيط</a:t>
            </a:r>
            <a:endParaRPr kumimoji="0" lang="fr-FR"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قناة الساحل</a:t>
            </a:r>
            <a:endParaRPr kumimoji="0" lang="fr-FR" sz="24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lang="ar-SA" sz="2400" b="1" dirty="0" smtClean="0">
                <a:solidFill>
                  <a:srgbClr val="000000"/>
                </a:solidFill>
                <a:latin typeface="Arial Unicode MS" pitchFamily="34" charset="-128"/>
                <a:ea typeface="Arial Unicode MS" pitchFamily="34" charset="-128"/>
                <a:cs typeface="Arial Unicode MS" pitchFamily="34" charset="-128"/>
              </a:rPr>
              <a:t>قناة </a:t>
            </a:r>
            <a:r>
              <a:rPr lang="ar-SA" sz="2400" b="1" dirty="0" err="1" smtClean="0">
                <a:solidFill>
                  <a:srgbClr val="000000"/>
                </a:solidFill>
                <a:latin typeface="Arial Unicode MS" pitchFamily="34" charset="-128"/>
                <a:ea typeface="Arial Unicode MS" pitchFamily="34" charset="-128"/>
                <a:cs typeface="Arial Unicode MS" pitchFamily="34" charset="-128"/>
              </a:rPr>
              <a:t>دافا</a:t>
            </a:r>
            <a:endParaRPr kumimoji="0" lang="fr-FR"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إذاعة </a:t>
            </a:r>
            <a:r>
              <a:rPr kumimoji="0" lang="ar-SA" sz="2400" b="1" i="0" u="none" strike="noStrike" cap="none" normalizeH="0" baseline="0" dirty="0" err="1" smtClean="0">
                <a:ln>
                  <a:noFill/>
                </a:ln>
                <a:solidFill>
                  <a:srgbClr val="000000"/>
                </a:solidFill>
                <a:effectLst/>
                <a:latin typeface="Arial Unicode MS" pitchFamily="34" charset="-128"/>
                <a:ea typeface="Arial Unicode MS" pitchFamily="34" charset="-128"/>
                <a:cs typeface="Arial Unicode MS" pitchFamily="34" charset="-128"/>
              </a:rPr>
              <a:t>موريتانيد</a:t>
            </a:r>
            <a:endParaRPr kumimoji="0" lang="fr-FR"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إذاعة </a:t>
            </a:r>
            <a:r>
              <a:rPr kumimoji="0" lang="ar-SA" sz="2400" b="1" i="0" u="none" strike="noStrike" cap="none" normalizeH="0" baseline="0" dirty="0" err="1" smtClean="0">
                <a:ln>
                  <a:noFill/>
                </a:ln>
                <a:solidFill>
                  <a:srgbClr val="000000"/>
                </a:solidFill>
                <a:effectLst/>
                <a:latin typeface="Arial Unicode MS" pitchFamily="34" charset="-128"/>
                <a:ea typeface="Arial Unicode MS" pitchFamily="34" charset="-128"/>
                <a:cs typeface="Arial Unicode MS" pitchFamily="34" charset="-128"/>
              </a:rPr>
              <a:t>كوبني</a:t>
            </a:r>
            <a:endParaRPr kumimoji="0" lang="fr-FR"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إذاعة التنوير</a:t>
            </a:r>
            <a:endParaRPr kumimoji="0" lang="fr-FR"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اذاعة نواكشوط</a:t>
            </a:r>
          </a:p>
          <a:p>
            <a:pPr marL="0" marR="0" lvl="0" indent="0" algn="r" defTabSz="914400" rtl="1" eaLnBrk="0" fontAlgn="base" latinLnBrk="0" hangingPunct="0">
              <a:lnSpc>
                <a:spcPct val="100000"/>
              </a:lnSpc>
              <a:spcBef>
                <a:spcPct val="0"/>
              </a:spcBef>
              <a:spcAft>
                <a:spcPct val="0"/>
              </a:spcAft>
              <a:buClrTx/>
              <a:buSzTx/>
              <a:buFontTx/>
              <a:buNone/>
              <a:tabLst/>
            </a:pPr>
            <a:endParaRPr lang="ar-SA" sz="2400" b="1" dirty="0" smtClean="0">
              <a:solidFill>
                <a:srgbClr val="000000"/>
              </a:solidFill>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p:txBody>
      </p:sp>
      <p:sp>
        <p:nvSpPr>
          <p:cNvPr id="21" name="Ellipse 20"/>
          <p:cNvSpPr/>
          <p:nvPr/>
        </p:nvSpPr>
        <p:spPr>
          <a:xfrm>
            <a:off x="5000628" y="0"/>
            <a:ext cx="576064"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5A2D85-ACF1-4B45-88E1-30DE5B53E683}" type="slidenum">
              <a:rPr lang="fr-FR" smtClean="0"/>
              <a:pPr/>
              <a:t>28</a:t>
            </a:fld>
            <a:endParaRPr lang="fr-FR"/>
          </a:p>
        </p:txBody>
      </p:sp>
      <p:sp>
        <p:nvSpPr>
          <p:cNvPr id="5" name="ZoneTexte 4"/>
          <p:cNvSpPr txBox="1"/>
          <p:nvPr/>
        </p:nvSpPr>
        <p:spPr>
          <a:xfrm>
            <a:off x="14366" y="0"/>
            <a:ext cx="9144000" cy="3077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fr-FR" sz="1200" b="1" dirty="0" smtClean="0">
                <a:latin typeface="Times New Roman" pitchFamily="18" charset="0"/>
                <a:ea typeface="Arial Unicode MS" pitchFamily="34" charset="-128"/>
                <a:cs typeface="Times New Roman" pitchFamily="18" charset="0"/>
              </a:rPr>
              <a:t>Stations radiophoniques et télévisuelles  privées</a:t>
            </a:r>
            <a:r>
              <a:rPr lang="ar-SA" sz="1200" b="1" dirty="0" smtClean="0">
                <a:latin typeface="Times New Roman" pitchFamily="18" charset="0"/>
                <a:ea typeface="Arial Unicode MS" pitchFamily="34" charset="-128"/>
                <a:cs typeface="Times New Roman" pitchFamily="18" charset="0"/>
              </a:rPr>
              <a:t> </a:t>
            </a:r>
            <a:r>
              <a:rPr lang="fr-FR" sz="1200" b="1" dirty="0" smtClean="0">
                <a:latin typeface="Times New Roman" pitchFamily="18" charset="0"/>
                <a:ea typeface="Arial Unicode MS" pitchFamily="34" charset="-128"/>
                <a:cs typeface="Times New Roman" pitchFamily="18" charset="0"/>
              </a:rPr>
              <a:t> couvertes par l’</a:t>
            </a:r>
            <a:r>
              <a:rPr lang="fr-FR" sz="1200" b="1" dirty="0" err="1" smtClean="0">
                <a:latin typeface="Times New Roman" pitchFamily="18" charset="0"/>
                <a:ea typeface="Arial Unicode MS" pitchFamily="34" charset="-128"/>
                <a:cs typeface="Times New Roman" pitchFamily="18" charset="0"/>
              </a:rPr>
              <a:t>enquete</a:t>
            </a:r>
            <a:r>
              <a:rPr lang="fr-FR" sz="1200" b="1" dirty="0" smtClean="0">
                <a:latin typeface="Times New Roman" pitchFamily="18" charset="0"/>
                <a:ea typeface="Arial Unicode MS" pitchFamily="34" charset="-128"/>
                <a:cs typeface="Times New Roman" pitchFamily="18" charset="0"/>
              </a:rPr>
              <a:t>   </a:t>
            </a:r>
            <a:r>
              <a:rPr lang="ar-SA" sz="1200" b="1" dirty="0" smtClean="0">
                <a:latin typeface="Times New Roman" pitchFamily="18" charset="0"/>
                <a:ea typeface="Arial Unicode MS" pitchFamily="34" charset="-128"/>
                <a:cs typeface="Times New Roman" pitchFamily="18" charset="0"/>
              </a:rPr>
              <a:t>                        </a:t>
            </a:r>
            <a:r>
              <a:rPr lang="fr-FR" sz="1200" b="1" dirty="0" smtClean="0">
                <a:latin typeface="Times New Roman" pitchFamily="18" charset="0"/>
                <a:ea typeface="Arial Unicode MS" pitchFamily="34" charset="-128"/>
                <a:cs typeface="Times New Roman" pitchFamily="18" charset="0"/>
              </a:rPr>
              <a:t> </a:t>
            </a:r>
            <a:r>
              <a:rPr lang="ar-SA" sz="1200" b="1" dirty="0" smtClean="0">
                <a:latin typeface="Arial Unicode MS" pitchFamily="34" charset="-128"/>
                <a:ea typeface="Arial Unicode MS" pitchFamily="34" charset="-128"/>
                <a:cs typeface="Arial Unicode MS" pitchFamily="34" charset="-128"/>
              </a:rPr>
              <a:t>المحطات الإذاعية و </a:t>
            </a:r>
            <a:r>
              <a:rPr lang="ar-SA" sz="1200" b="1" dirty="0" err="1" smtClean="0">
                <a:latin typeface="Arial Unicode MS" pitchFamily="34" charset="-128"/>
                <a:ea typeface="Arial Unicode MS" pitchFamily="34" charset="-128"/>
                <a:cs typeface="Arial Unicode MS" pitchFamily="34" charset="-128"/>
              </a:rPr>
              <a:t>التلفزية</a:t>
            </a:r>
            <a:r>
              <a:rPr lang="ar-SA" sz="1200" b="1" dirty="0" smtClean="0">
                <a:latin typeface="Arial Unicode MS" pitchFamily="34" charset="-128"/>
                <a:ea typeface="Arial Unicode MS" pitchFamily="34" charset="-128"/>
                <a:cs typeface="Arial Unicode MS" pitchFamily="34" charset="-128"/>
              </a:rPr>
              <a:t> الخاصة التي شملها المسح </a:t>
            </a:r>
            <a:r>
              <a:rPr lang="ar-SA" sz="1400" b="1" dirty="0" smtClean="0">
                <a:latin typeface="Arial Unicode MS" pitchFamily="34" charset="-128"/>
                <a:ea typeface="Arial Unicode MS" pitchFamily="34" charset="-128"/>
                <a:cs typeface="Arial Unicode MS" pitchFamily="34" charset="-128"/>
              </a:rPr>
              <a:t> </a:t>
            </a:r>
            <a:endParaRPr lang="fr-FR" sz="1400" b="1" dirty="0">
              <a:latin typeface="Arial Unicode MS" pitchFamily="34" charset="-128"/>
              <a:ea typeface="Arial Unicode MS" pitchFamily="34" charset="-128"/>
              <a:cs typeface="Arial Unicode MS" pitchFamily="34" charset="-128"/>
            </a:endParaRPr>
          </a:p>
        </p:txBody>
      </p:sp>
      <p:sp>
        <p:nvSpPr>
          <p:cNvPr id="6" name="Ellipse 5"/>
          <p:cNvSpPr/>
          <p:nvPr/>
        </p:nvSpPr>
        <p:spPr>
          <a:xfrm>
            <a:off x="5076056" y="0"/>
            <a:ext cx="576064"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539552" y="5661248"/>
            <a:ext cx="576064"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4644008" y="332656"/>
            <a:ext cx="4320480" cy="6192688"/>
          </a:xfrm>
          <a:prstGeom prst="rect">
            <a:avLst/>
          </a:prstGeom>
          <a:scene3d>
            <a:camera prst="orthographicFront"/>
            <a:lightRig rig="threePt" dir="t"/>
          </a:scene3d>
          <a:sp3d>
            <a:bevelT w="635000" h="254000"/>
          </a:sp3d>
        </p:spPr>
        <p:style>
          <a:lnRef idx="1">
            <a:schemeClr val="accent3"/>
          </a:lnRef>
          <a:fillRef idx="2">
            <a:schemeClr val="accent3"/>
          </a:fillRef>
          <a:effectRef idx="1">
            <a:schemeClr val="accent3"/>
          </a:effectRef>
          <a:fontRef idx="minor">
            <a:schemeClr val="dk1"/>
          </a:fontRef>
        </p:style>
        <p:txBody>
          <a:bodyPr rtlCol="0" anchor="ctr"/>
          <a:lstStyle/>
          <a:p>
            <a:pPr lvl="0" algn="r" rtl="1" fontAlgn="base">
              <a:spcBef>
                <a:spcPct val="0"/>
              </a:spcBef>
              <a:spcAft>
                <a:spcPct val="0"/>
              </a:spcAft>
            </a:pPr>
            <a:r>
              <a:rPr lang="ar-SA" sz="1600" b="1" dirty="0" smtClean="0">
                <a:solidFill>
                  <a:schemeClr val="tx1"/>
                </a:solidFill>
                <a:latin typeface="Arial Unicode MS" pitchFamily="34" charset="-128"/>
                <a:ea typeface="Arial Unicode MS" pitchFamily="34" charset="-128"/>
                <a:cs typeface="Arial Unicode MS" pitchFamily="34" charset="-128"/>
              </a:rPr>
              <a:t>الاعلام السمعي البصري</a:t>
            </a:r>
            <a:endParaRPr lang="fr-FR" sz="160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r>
              <a:rPr lang="ar-SA" sz="1600" b="1" dirty="0" smtClean="0">
                <a:solidFill>
                  <a:schemeClr val="tx1"/>
                </a:solidFill>
                <a:latin typeface="Arial Unicode MS" pitchFamily="34" charset="-128"/>
                <a:ea typeface="Arial Unicode MS" pitchFamily="34" charset="-128"/>
                <a:cs typeface="Arial Unicode MS" pitchFamily="34" charset="-128"/>
              </a:rPr>
              <a:t>تكريس مسار التعدد في مجال السمعي البصري </a:t>
            </a:r>
            <a:endParaRPr lang="fr-FR" sz="160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r>
              <a:rPr lang="ar-SA" sz="1600" b="1" dirty="0" smtClean="0">
                <a:solidFill>
                  <a:schemeClr val="tx1"/>
                </a:solidFill>
                <a:latin typeface="Arial Unicode MS" pitchFamily="34" charset="-128"/>
                <a:ea typeface="Arial Unicode MS" pitchFamily="34" charset="-128"/>
                <a:cs typeface="Arial Unicode MS" pitchFamily="34" charset="-128"/>
              </a:rPr>
              <a:t>المساهمة  المقدرة في  تعزيز الانفتاح  و توطيد المسؤولية  الاجتماعية </a:t>
            </a:r>
            <a:r>
              <a:rPr lang="ar-SA" sz="1600" b="1" dirty="0" err="1" smtClean="0">
                <a:solidFill>
                  <a:schemeClr val="tx1"/>
                </a:solidFill>
                <a:latin typeface="Arial Unicode MS" pitchFamily="34" charset="-128"/>
                <a:ea typeface="Arial Unicode MS" pitchFamily="34" charset="-128"/>
                <a:cs typeface="Arial Unicode MS" pitchFamily="34" charset="-128"/>
              </a:rPr>
              <a:t>سيما</a:t>
            </a:r>
            <a:r>
              <a:rPr lang="ar-SA" sz="1600" b="1" dirty="0" smtClean="0">
                <a:solidFill>
                  <a:schemeClr val="tx1"/>
                </a:solidFill>
                <a:latin typeface="Arial Unicode MS" pitchFamily="34" charset="-128"/>
                <a:ea typeface="Arial Unicode MS" pitchFamily="34" charset="-128"/>
                <a:cs typeface="Arial Unicode MS" pitchFamily="34" charset="-128"/>
              </a:rPr>
              <a:t> في ظل جائحة كورونا</a:t>
            </a:r>
            <a:endParaRPr lang="fr-FR" sz="160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r>
              <a:rPr lang="ar-SA" sz="1600" b="1" dirty="0" smtClean="0">
                <a:solidFill>
                  <a:schemeClr val="tx1"/>
                </a:solidFill>
                <a:latin typeface="Arial Unicode MS" pitchFamily="34" charset="-128"/>
                <a:ea typeface="Arial Unicode MS" pitchFamily="34" charset="-128"/>
                <a:cs typeface="Arial Unicode MS" pitchFamily="34" charset="-128"/>
              </a:rPr>
              <a:t>تضحيات  متواصلة  للبقاء رغم السياق  الاقتصاد ي والإعلاني الضاغط الذي  توجد فيه بعد تجفيف  المصادر و سوق الاعلانات  بموجب  المقرر القاضي  بوقف  الدعم  و الاشتراكات   منذ 2016 ما ادى لتسريح العمال وتوقف بعض  القنوات  وتعثر  الاخر   و  تراجع في  المخرجات الاعلامية  والمساطر  </a:t>
            </a:r>
            <a:r>
              <a:rPr lang="ar-SA" sz="1600" b="1" dirty="0" err="1" smtClean="0">
                <a:solidFill>
                  <a:schemeClr val="tx1"/>
                </a:solidFill>
                <a:latin typeface="Arial Unicode MS" pitchFamily="34" charset="-128"/>
                <a:ea typeface="Arial Unicode MS" pitchFamily="34" charset="-128"/>
                <a:cs typeface="Arial Unicode MS" pitchFamily="34" charset="-128"/>
              </a:rPr>
              <a:t>البرامجية</a:t>
            </a:r>
            <a:r>
              <a:rPr lang="ar-SA" sz="1600" b="1" dirty="0" smtClean="0">
                <a:solidFill>
                  <a:schemeClr val="tx1"/>
                </a:solidFill>
                <a:latin typeface="Arial Unicode MS" pitchFamily="34" charset="-128"/>
                <a:ea typeface="Arial Unicode MS" pitchFamily="34" charset="-128"/>
                <a:cs typeface="Arial Unicode MS" pitchFamily="34" charset="-128"/>
              </a:rPr>
              <a:t> كانت له انعكاساته  الكبيرة  على حضور و تنوع  البرامج  وعلى  اللغات الوطنية  </a:t>
            </a:r>
            <a:r>
              <a:rPr lang="ar-SA" sz="1600" b="1" dirty="0" err="1" smtClean="0">
                <a:solidFill>
                  <a:schemeClr val="tx1"/>
                </a:solidFill>
                <a:latin typeface="Arial Unicode MS" pitchFamily="34" charset="-128"/>
                <a:ea typeface="Arial Unicode MS" pitchFamily="34" charset="-128"/>
                <a:cs typeface="Arial Unicode MS" pitchFamily="34" charset="-128"/>
              </a:rPr>
              <a:t>خصوصا .</a:t>
            </a:r>
            <a:endParaRPr lang="fr-FR" sz="160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r>
              <a:rPr lang="ar-SA" sz="1600" b="1" dirty="0" smtClean="0">
                <a:solidFill>
                  <a:schemeClr val="tx1"/>
                </a:solidFill>
                <a:latin typeface="Arial Unicode MS" pitchFamily="34" charset="-128"/>
                <a:ea typeface="Arial Unicode MS" pitchFamily="34" charset="-128"/>
                <a:cs typeface="Arial Unicode MS" pitchFamily="34" charset="-128"/>
              </a:rPr>
              <a:t>تراجع  لتطبيق  المقاولة  الاعلامية في ابعادها الاقتصادية</a:t>
            </a:r>
            <a:endParaRPr lang="fr-FR" sz="160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r>
              <a:rPr lang="ar-SA" sz="1600" b="1" dirty="0" smtClean="0">
                <a:solidFill>
                  <a:schemeClr val="tx1"/>
                </a:solidFill>
                <a:latin typeface="Arial Unicode MS" pitchFamily="34" charset="-128"/>
                <a:ea typeface="Arial Unicode MS" pitchFamily="34" charset="-128"/>
                <a:cs typeface="Arial Unicode MS" pitchFamily="34" charset="-128"/>
              </a:rPr>
              <a:t>و اشكالات مالية  حادة  ادت  الى تعثر الوفاء بالالتزامات التعاقدية  </a:t>
            </a:r>
            <a:r>
              <a:rPr lang="ar-SA" sz="1600" b="1" dirty="0" err="1" smtClean="0">
                <a:solidFill>
                  <a:schemeClr val="tx1"/>
                </a:solidFill>
                <a:latin typeface="Arial Unicode MS" pitchFamily="34" charset="-128"/>
                <a:ea typeface="Arial Unicode MS" pitchFamily="34" charset="-128"/>
                <a:cs typeface="Arial Unicode MS" pitchFamily="34" charset="-128"/>
              </a:rPr>
              <a:t>سيما</a:t>
            </a:r>
            <a:r>
              <a:rPr lang="ar-SA" sz="1600" b="1" dirty="0" smtClean="0">
                <a:solidFill>
                  <a:schemeClr val="tx1"/>
                </a:solidFill>
                <a:latin typeface="Arial Unicode MS" pitchFamily="34" charset="-128"/>
                <a:ea typeface="Arial Unicode MS" pitchFamily="34" charset="-128"/>
                <a:cs typeface="Arial Unicode MS" pitchFamily="34" charset="-128"/>
              </a:rPr>
              <a:t> في  تجديد الرخص  ومواصلة البث و انتاج مساطر متنوعة</a:t>
            </a:r>
            <a:endParaRPr lang="fr-FR" sz="160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r>
              <a:rPr lang="ar-SA" sz="1600" b="1" dirty="0" smtClean="0">
                <a:solidFill>
                  <a:schemeClr val="tx1"/>
                </a:solidFill>
                <a:latin typeface="Arial Unicode MS" pitchFamily="34" charset="-128"/>
                <a:ea typeface="Arial Unicode MS" pitchFamily="34" charset="-128"/>
                <a:cs typeface="Arial Unicode MS" pitchFamily="34" charset="-128"/>
              </a:rPr>
              <a:t>ظهور شراكات  بين  الاعلام العمومي والخصوصي  كرست  مفهوم  الشراكة  بين القطاعين والتكامل  وتتعين إحاطتها  بالضمانات للحفاظ  على روح و حضور القطاع الخاص ووفائه  بالتزاماته التعاقدية في المخرجات الاعلامية المتنوعة.</a:t>
            </a:r>
          </a:p>
        </p:txBody>
      </p:sp>
      <p:sp>
        <p:nvSpPr>
          <p:cNvPr id="9" name="Rectangle 8"/>
          <p:cNvSpPr/>
          <p:nvPr/>
        </p:nvSpPr>
        <p:spPr>
          <a:xfrm>
            <a:off x="0" y="404664"/>
            <a:ext cx="4644008" cy="6192688"/>
          </a:xfrm>
          <a:prstGeom prst="rect">
            <a:avLst/>
          </a:prstGeom>
          <a:scene3d>
            <a:camera prst="orthographicFront"/>
            <a:lightRig rig="threePt" dir="t"/>
          </a:scene3d>
          <a:sp3d>
            <a:bevelT w="635000" h="2540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400" b="1" dirty="0" smtClean="0"/>
              <a:t>Consécration de la voie de la pluralité dans le domaine audiovisuel Contribution requise à la promotion de l'ouverture et la consolidation de la responsabilité sociale, à la lumière de la pandémie du Corona en particulier. Des sacrifices continus pour persister malgré le contexte économique et publicitaire pressant dans lequel elle évolue après l’assèchement des sources et du marché publicitaire suite à la décision d'arrêt des subventions et abonnements depuis 2016, ce qui a entraîné des licenciements d’employés, l’arrêt de quelques chaînes, le trébuchement d’autres et le recul de la production médiatique et des procédures de programmation générant de grandes répercussions sur la présence et la diversité des programmes ainsi que sur les langues nationales en particulier. Une chute de  l'entreprenariat médiatique dans ses dimensions économiques De sérieux problèmes financiers qui ont conduit au non-respect des obligations contractuelles, notamment dans le renouvellement des licences et la poursuite de la diffusion et de la production de diverses grilles de programmes. L'émergence de partenariats entre médias publics et privés qui consacrent la notion de partenariat entre les deux secteurs et d'intégration, et ils doivent s'entourer de garanties pour préserver l'esprit et la présence du secteur privé et l'accomplissement de ses obligations contractuelles dans les différents médias les sorties.</a:t>
            </a:r>
            <a:endParaRPr lang="fr-FR" sz="1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9876"/>
            <a:ext cx="9144001" cy="30777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pPr>
            <a:r>
              <a:rPr kumimoji="0" lang="ar-SA" sz="1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نموذج من  المواقع الخاصة التي شملها المسح                                                  </a:t>
            </a:r>
            <a:r>
              <a:rPr kumimoji="0" lang="fr-FR" sz="1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ar-SA" sz="1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fr-FR" sz="1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fr-FR" sz="14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L</a:t>
            </a:r>
            <a:r>
              <a:rPr lang="fr-FR" sz="1400" b="1" dirty="0" smtClean="0">
                <a:solidFill>
                  <a:schemeClr val="tx1"/>
                </a:solidFill>
                <a:latin typeface="Times New Roman" pitchFamily="18" charset="0"/>
                <a:ea typeface="Arial Unicode MS" pitchFamily="34" charset="-128"/>
                <a:cs typeface="Times New Roman" pitchFamily="18" charset="0"/>
              </a:rPr>
              <a:t>iste de certains sites électroniques</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au 2"/>
          <p:cNvGraphicFramePr>
            <a:graphicFrameLocks noGrp="1"/>
          </p:cNvGraphicFramePr>
          <p:nvPr>
            <p:extLst>
              <p:ext uri="{D42A27DB-BD31-4B8C-83A1-F6EECF244321}">
                <p14:modId xmlns="" xmlns:p14="http://schemas.microsoft.com/office/powerpoint/2010/main" val="2826609816"/>
              </p:ext>
            </p:extLst>
          </p:nvPr>
        </p:nvGraphicFramePr>
        <p:xfrm>
          <a:off x="179512" y="476672"/>
          <a:ext cx="8784000" cy="5760641"/>
        </p:xfrm>
        <a:graphic>
          <a:graphicData uri="http://schemas.openxmlformats.org/drawingml/2006/table">
            <a:tbl>
              <a:tblPr rtl="1">
                <a:tableStyleId>{69C7853C-536D-4A76-A0AE-DD22124D55A5}</a:tableStyleId>
              </a:tblPr>
              <a:tblGrid>
                <a:gridCol w="1119733"/>
                <a:gridCol w="3188649"/>
                <a:gridCol w="2337161"/>
                <a:gridCol w="2138457"/>
              </a:tblGrid>
              <a:tr h="1052619">
                <a:tc>
                  <a:txBody>
                    <a:bodyPr/>
                    <a:lstStyle/>
                    <a:p>
                      <a:pPr algn="r" rtl="1">
                        <a:lnSpc>
                          <a:spcPct val="115000"/>
                        </a:lnSpc>
                        <a:spcAft>
                          <a:spcPts val="0"/>
                        </a:spcAft>
                      </a:pPr>
                      <a:r>
                        <a:rPr lang="ar-SA" sz="1600" b="1" dirty="0">
                          <a:solidFill>
                            <a:srgbClr val="C00000"/>
                          </a:solidFill>
                        </a:rPr>
                        <a:t>الرقم </a:t>
                      </a:r>
                      <a:r>
                        <a:rPr lang="fr-FR" sz="1600" b="1" dirty="0" smtClean="0">
                          <a:solidFill>
                            <a:srgbClr val="C00000"/>
                          </a:solidFill>
                        </a:rPr>
                        <a:t>N°</a:t>
                      </a:r>
                    </a:p>
                  </a:txBody>
                  <a:tcPr marL="57618" marR="57618" marT="0" marB="0"/>
                </a:tc>
                <a:tc>
                  <a:txBody>
                    <a:bodyPr/>
                    <a:lstStyle/>
                    <a:p>
                      <a:pPr algn="r" rtl="1">
                        <a:lnSpc>
                          <a:spcPct val="115000"/>
                        </a:lnSpc>
                        <a:spcAft>
                          <a:spcPts val="0"/>
                        </a:spcAft>
                      </a:pPr>
                      <a:endParaRPr lang="fr-FR" sz="1600" b="1" dirty="0" smtClean="0">
                        <a:solidFill>
                          <a:srgbClr val="C00000"/>
                        </a:solidFill>
                      </a:endParaRPr>
                    </a:p>
                    <a:p>
                      <a:pPr algn="ctr" rtl="1">
                        <a:lnSpc>
                          <a:spcPct val="115000"/>
                        </a:lnSpc>
                        <a:spcAft>
                          <a:spcPts val="0"/>
                        </a:spcAft>
                      </a:pPr>
                      <a:r>
                        <a:rPr lang="ar-SA" sz="1600" b="1" dirty="0" smtClean="0">
                          <a:solidFill>
                            <a:srgbClr val="C00000"/>
                          </a:solidFill>
                        </a:rPr>
                        <a:t>اسم المؤسسة</a:t>
                      </a:r>
                      <a:endParaRPr lang="fr-FR" sz="1600" b="1" dirty="0" smtClean="0">
                        <a:solidFill>
                          <a:srgbClr val="C00000"/>
                        </a:solidFill>
                      </a:endParaRPr>
                    </a:p>
                    <a:p>
                      <a:pPr algn="ctr" rtl="1">
                        <a:lnSpc>
                          <a:spcPct val="115000"/>
                        </a:lnSpc>
                        <a:spcAft>
                          <a:spcPts val="0"/>
                        </a:spcAft>
                      </a:pPr>
                      <a:r>
                        <a:rPr lang="fr-FR" sz="1600" b="1" dirty="0" smtClean="0">
                          <a:solidFill>
                            <a:srgbClr val="C00000"/>
                          </a:solidFill>
                        </a:rPr>
                        <a:t>Nom de l’institution</a:t>
                      </a:r>
                    </a:p>
                  </a:txBody>
                  <a:tcPr marL="57618" marR="57618" marT="0" marB="0"/>
                </a:tc>
                <a:tc>
                  <a:txBody>
                    <a:bodyPr/>
                    <a:lstStyle/>
                    <a:p>
                      <a:pPr algn="ctr" rtl="1">
                        <a:lnSpc>
                          <a:spcPct val="115000"/>
                        </a:lnSpc>
                        <a:spcAft>
                          <a:spcPts val="0"/>
                        </a:spcAft>
                      </a:pPr>
                      <a:r>
                        <a:rPr lang="ar-SA" sz="1600" b="1" dirty="0">
                          <a:solidFill>
                            <a:srgbClr val="C00000"/>
                          </a:solidFill>
                        </a:rPr>
                        <a:t>المدير </a:t>
                      </a:r>
                      <a:r>
                        <a:rPr lang="ar-SA" sz="1600" b="1" dirty="0" smtClean="0">
                          <a:solidFill>
                            <a:srgbClr val="C00000"/>
                          </a:solidFill>
                        </a:rPr>
                        <a:t>الناشر</a:t>
                      </a:r>
                      <a:endParaRPr lang="fr-FR" sz="1600" b="1" dirty="0" smtClean="0">
                        <a:solidFill>
                          <a:srgbClr val="C00000"/>
                        </a:solidFill>
                      </a:endParaRPr>
                    </a:p>
                    <a:p>
                      <a:pPr algn="ctr" rtl="1">
                        <a:lnSpc>
                          <a:spcPct val="115000"/>
                        </a:lnSpc>
                        <a:spcAft>
                          <a:spcPts val="0"/>
                        </a:spcAft>
                      </a:pPr>
                      <a:r>
                        <a:rPr lang="fr-FR" sz="1600" b="1" dirty="0" smtClean="0">
                          <a:solidFill>
                            <a:srgbClr val="C00000"/>
                          </a:solidFill>
                        </a:rPr>
                        <a:t>Directeur</a:t>
                      </a:r>
                      <a:r>
                        <a:rPr lang="fr-FR" sz="1600" b="1" baseline="0" dirty="0" smtClean="0">
                          <a:solidFill>
                            <a:srgbClr val="C00000"/>
                          </a:solidFill>
                        </a:rPr>
                        <a:t> </a:t>
                      </a:r>
                      <a:r>
                        <a:rPr lang="fr-FR" sz="1600" b="1" dirty="0" smtClean="0">
                          <a:solidFill>
                            <a:srgbClr val="C00000"/>
                          </a:solidFill>
                        </a:rPr>
                        <a:t>publication</a:t>
                      </a:r>
                    </a:p>
                  </a:txBody>
                  <a:tcPr marL="57618" marR="57618" marT="0" marB="0"/>
                </a:tc>
                <a:tc>
                  <a:txBody>
                    <a:bodyPr/>
                    <a:lstStyle/>
                    <a:p>
                      <a:pPr algn="ctr" rtl="1">
                        <a:lnSpc>
                          <a:spcPct val="115000"/>
                        </a:lnSpc>
                        <a:spcAft>
                          <a:spcPts val="0"/>
                        </a:spcAft>
                      </a:pPr>
                      <a:r>
                        <a:rPr lang="ar-SA" sz="1600" b="1" dirty="0">
                          <a:solidFill>
                            <a:srgbClr val="C00000"/>
                          </a:solidFill>
                        </a:rPr>
                        <a:t>نوعية </a:t>
                      </a:r>
                      <a:r>
                        <a:rPr lang="ar-SA" sz="1600" b="1" dirty="0" smtClean="0">
                          <a:solidFill>
                            <a:srgbClr val="C00000"/>
                          </a:solidFill>
                        </a:rPr>
                        <a:t>المؤسسة</a:t>
                      </a:r>
                      <a:endParaRPr lang="fr-FR" sz="1600" b="1" dirty="0" smtClean="0">
                        <a:solidFill>
                          <a:srgbClr val="C00000"/>
                        </a:solidFill>
                      </a:endParaRPr>
                    </a:p>
                    <a:p>
                      <a:pPr algn="ctr" rtl="1">
                        <a:lnSpc>
                          <a:spcPct val="115000"/>
                        </a:lnSpc>
                        <a:spcAft>
                          <a:spcPts val="0"/>
                        </a:spcAft>
                      </a:pPr>
                      <a:r>
                        <a:rPr lang="fr-FR" sz="1600" b="1" dirty="0" smtClean="0">
                          <a:solidFill>
                            <a:srgbClr val="C00000"/>
                          </a:solidFill>
                        </a:rPr>
                        <a:t>type d’institution</a:t>
                      </a:r>
                    </a:p>
                    <a:p>
                      <a:pPr algn="r" rtl="1">
                        <a:lnSpc>
                          <a:spcPct val="115000"/>
                        </a:lnSpc>
                        <a:spcAft>
                          <a:spcPts val="0"/>
                        </a:spcAft>
                      </a:pPr>
                      <a:endParaRPr lang="fr-FR" sz="1600" b="1" dirty="0" smtClean="0">
                        <a:solidFill>
                          <a:srgbClr val="C00000"/>
                        </a:solidFill>
                        <a:latin typeface="+mn-lt"/>
                        <a:ea typeface="Calibri"/>
                        <a:cs typeface="Arial"/>
                      </a:endParaRPr>
                    </a:p>
                  </a:txBody>
                  <a:tcPr marL="57618" marR="57618" marT="0" marB="0"/>
                </a:tc>
              </a:tr>
              <a:tr h="335226">
                <a:tc>
                  <a:txBody>
                    <a:bodyPr/>
                    <a:lstStyle/>
                    <a:p>
                      <a:pPr algn="r" rtl="1">
                        <a:lnSpc>
                          <a:spcPct val="115000"/>
                        </a:lnSpc>
                        <a:spcAft>
                          <a:spcPts val="0"/>
                        </a:spcAft>
                      </a:pPr>
                      <a:r>
                        <a:rPr lang="ar-SA" sz="1200" b="1" dirty="0"/>
                        <a:t>01</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a:t>وكالة الاخبار </a:t>
                      </a:r>
                      <a:r>
                        <a:rPr lang="ar-SA" sz="1200" b="1" dirty="0" smtClean="0"/>
                        <a:t>المستقلة</a:t>
                      </a:r>
                      <a:r>
                        <a:rPr lang="fr-FR" sz="1200" b="1" dirty="0" smtClean="0"/>
                        <a:t> Agence </a:t>
                      </a:r>
                      <a:r>
                        <a:rPr lang="fr-FR" sz="1200" b="1" dirty="0" err="1" smtClean="0"/>
                        <a:t>Alakhbar</a:t>
                      </a:r>
                      <a:r>
                        <a:rPr lang="fr-FR" sz="1200" b="1" dirty="0" smtClean="0"/>
                        <a:t> </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a:t>الهيبة الشيخ سيداتي</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smtClean="0"/>
                        <a:t>موقع الكتروني </a:t>
                      </a:r>
                      <a:r>
                        <a:rPr lang="fr-FR" sz="1200" b="1" dirty="0" smtClean="0"/>
                        <a:t> site électronique</a:t>
                      </a:r>
                      <a:endParaRPr lang="fr-FR" sz="1200" b="1" dirty="0">
                        <a:latin typeface="+mn-lt"/>
                        <a:ea typeface="Calibri"/>
                        <a:cs typeface="Arial"/>
                      </a:endParaRPr>
                    </a:p>
                  </a:txBody>
                  <a:tcPr marL="57618" marR="57618" marT="0" marB="0"/>
                </a:tc>
              </a:tr>
              <a:tr h="335226">
                <a:tc>
                  <a:txBody>
                    <a:bodyPr/>
                    <a:lstStyle/>
                    <a:p>
                      <a:pPr algn="r" rtl="1">
                        <a:lnSpc>
                          <a:spcPct val="115000"/>
                        </a:lnSpc>
                        <a:spcAft>
                          <a:spcPts val="0"/>
                        </a:spcAft>
                      </a:pPr>
                      <a:r>
                        <a:rPr lang="fr-FR" sz="1200" b="1" dirty="0" smtClean="0">
                          <a:latin typeface="Calibri"/>
                          <a:ea typeface="Calibri"/>
                          <a:cs typeface="Arial"/>
                        </a:rPr>
                        <a:t>02</a:t>
                      </a:r>
                      <a:endParaRPr lang="fr-FR" sz="1200" b="1" dirty="0">
                        <a:latin typeface="Calibri"/>
                        <a:ea typeface="Calibri"/>
                        <a:cs typeface="Arial"/>
                      </a:endParaRPr>
                    </a:p>
                  </a:txBody>
                  <a:tcPr marL="57618" marR="57618" marT="0" marB="0"/>
                </a:tc>
                <a:tc>
                  <a:txBody>
                    <a:bodyPr/>
                    <a:lstStyle/>
                    <a:p>
                      <a:pPr algn="r" rtl="0">
                        <a:lnSpc>
                          <a:spcPct val="115000"/>
                        </a:lnSpc>
                        <a:spcAft>
                          <a:spcPts val="0"/>
                        </a:spcAft>
                      </a:pPr>
                      <a:r>
                        <a:rPr lang="fr-FR" sz="1200" b="1" dirty="0" smtClean="0"/>
                        <a:t> Sahara Média </a:t>
                      </a:r>
                      <a:r>
                        <a:rPr lang="ar-SA" sz="1200" b="1" dirty="0" smtClean="0"/>
                        <a:t>مؤسسة </a:t>
                      </a:r>
                      <a:r>
                        <a:rPr lang="ar-SA" sz="1200" b="1" dirty="0"/>
                        <a:t>صحراء </a:t>
                      </a:r>
                      <a:r>
                        <a:rPr lang="ar-SA" sz="1200" b="1" dirty="0" err="1"/>
                        <a:t>ميديا</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a:t>عبد الله محمدي اباه</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smtClean="0"/>
                        <a:t>موقع الكتروني </a:t>
                      </a:r>
                      <a:r>
                        <a:rPr lang="fr-FR" sz="1200" b="1" dirty="0" smtClean="0"/>
                        <a:t>site électronique</a:t>
                      </a:r>
                      <a:endParaRPr lang="fr-FR" sz="1200" b="1" dirty="0">
                        <a:latin typeface="+mn-lt"/>
                        <a:ea typeface="Calibri"/>
                        <a:cs typeface="Arial"/>
                      </a:endParaRPr>
                    </a:p>
                  </a:txBody>
                  <a:tcPr marL="57618" marR="57618" marT="0" marB="0"/>
                </a:tc>
              </a:tr>
              <a:tr h="335226">
                <a:tc>
                  <a:txBody>
                    <a:bodyPr/>
                    <a:lstStyle/>
                    <a:p>
                      <a:pPr algn="r" rtl="1">
                        <a:lnSpc>
                          <a:spcPct val="115000"/>
                        </a:lnSpc>
                        <a:spcAft>
                          <a:spcPts val="0"/>
                        </a:spcAft>
                      </a:pPr>
                      <a:r>
                        <a:rPr lang="fr-FR" sz="1200" b="1" dirty="0" smtClean="0"/>
                        <a:t>03</a:t>
                      </a:r>
                      <a:endParaRPr lang="fr-FR" sz="1200" b="1" dirty="0">
                        <a:latin typeface="Calibri"/>
                        <a:ea typeface="Calibri"/>
                        <a:cs typeface="Arial"/>
                      </a:endParaRPr>
                    </a:p>
                  </a:txBody>
                  <a:tcPr marL="57618" marR="57618" marT="0" marB="0"/>
                </a:tc>
                <a:tc>
                  <a:txBody>
                    <a:bodyPr/>
                    <a:lstStyle/>
                    <a:p>
                      <a:pPr algn="r" rtl="0">
                        <a:lnSpc>
                          <a:spcPct val="115000"/>
                        </a:lnSpc>
                        <a:spcAft>
                          <a:spcPts val="0"/>
                        </a:spcAft>
                      </a:pPr>
                      <a:r>
                        <a:rPr lang="fr-FR" sz="1200" b="1" dirty="0" smtClean="0"/>
                        <a:t> Centre </a:t>
                      </a:r>
                      <a:r>
                        <a:rPr lang="fr-FR" sz="1200" b="1" dirty="0" err="1" smtClean="0"/>
                        <a:t>Essahra</a:t>
                      </a:r>
                      <a:r>
                        <a:rPr lang="fr-FR" sz="1200" b="1" dirty="0" smtClean="0"/>
                        <a:t> </a:t>
                      </a:r>
                      <a:r>
                        <a:rPr lang="ar-SA" sz="1200" b="1" dirty="0" smtClean="0"/>
                        <a:t>مركز </a:t>
                      </a:r>
                      <a:r>
                        <a:rPr lang="ar-SA" sz="1200" b="1" dirty="0"/>
                        <a:t>الصحراء </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a:t>احمد ولد التليميدي</a:t>
                      </a:r>
                      <a:endParaRPr lang="fr-FR" sz="1200" b="1">
                        <a:latin typeface="Calibri"/>
                        <a:ea typeface="Calibri"/>
                        <a:cs typeface="Arial"/>
                      </a:endParaRPr>
                    </a:p>
                  </a:txBody>
                  <a:tcPr marL="57618" marR="57618" marT="0" marB="0"/>
                </a:tc>
                <a:tc>
                  <a:txBody>
                    <a:bodyPr/>
                    <a:lstStyle/>
                    <a:p>
                      <a:pPr algn="r" rtl="1">
                        <a:lnSpc>
                          <a:spcPct val="115000"/>
                        </a:lnSpc>
                        <a:spcAft>
                          <a:spcPts val="0"/>
                        </a:spcAft>
                      </a:pPr>
                      <a:r>
                        <a:rPr lang="ar-SA" sz="1200" b="1" dirty="0" smtClean="0"/>
                        <a:t>موقع الكتروني </a:t>
                      </a:r>
                      <a:r>
                        <a:rPr lang="fr-FR" sz="1200" b="1" dirty="0" smtClean="0"/>
                        <a:t>site électronique</a:t>
                      </a:r>
                      <a:endParaRPr lang="fr-FR" sz="1200" b="1" dirty="0">
                        <a:latin typeface="+mn-lt"/>
                        <a:ea typeface="Calibri"/>
                        <a:cs typeface="Arial"/>
                      </a:endParaRPr>
                    </a:p>
                  </a:txBody>
                  <a:tcPr marL="57618" marR="57618" marT="0" marB="0"/>
                </a:tc>
              </a:tr>
              <a:tr h="335226">
                <a:tc>
                  <a:txBody>
                    <a:bodyPr/>
                    <a:lstStyle/>
                    <a:p>
                      <a:pPr algn="r" rtl="1">
                        <a:lnSpc>
                          <a:spcPct val="115000"/>
                        </a:lnSpc>
                        <a:spcAft>
                          <a:spcPts val="0"/>
                        </a:spcAft>
                      </a:pPr>
                      <a:r>
                        <a:rPr lang="ar-SA" sz="1200" b="1" dirty="0"/>
                        <a:t>05</a:t>
                      </a:r>
                      <a:endParaRPr lang="fr-FR" sz="1200" b="1" dirty="0">
                        <a:latin typeface="Calibri"/>
                        <a:ea typeface="Calibri"/>
                        <a:cs typeface="Arial"/>
                      </a:endParaRPr>
                    </a:p>
                  </a:txBody>
                  <a:tcPr marL="57618" marR="57618" marT="0" marB="0"/>
                </a:tc>
                <a:tc>
                  <a:txBody>
                    <a:bodyPr/>
                    <a:lstStyle/>
                    <a:p>
                      <a:pPr algn="r" rtl="0">
                        <a:lnSpc>
                          <a:spcPct val="115000"/>
                        </a:lnSpc>
                        <a:spcAft>
                          <a:spcPts val="0"/>
                        </a:spcAft>
                      </a:pPr>
                      <a:r>
                        <a:rPr lang="fr-FR" sz="1200" b="1" dirty="0" smtClean="0"/>
                        <a:t> </a:t>
                      </a:r>
                      <a:r>
                        <a:rPr lang="fr-FR" sz="1200" b="1" dirty="0" err="1" smtClean="0"/>
                        <a:t>Mourassiloune</a:t>
                      </a:r>
                      <a:r>
                        <a:rPr lang="fr-FR" sz="1200" b="1" dirty="0" smtClean="0"/>
                        <a:t> </a:t>
                      </a:r>
                      <a:r>
                        <a:rPr lang="ar-SA" sz="1200" b="1" dirty="0" smtClean="0"/>
                        <a:t>موقع </a:t>
                      </a:r>
                      <a:r>
                        <a:rPr lang="ar-SA" sz="1200" b="1" dirty="0"/>
                        <a:t>مراسلون</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a:t>سيدي محمد بلعمش</a:t>
                      </a:r>
                      <a:endParaRPr lang="fr-FR" sz="1200" b="1">
                        <a:latin typeface="Calibri"/>
                        <a:ea typeface="Calibri"/>
                        <a:cs typeface="Arial"/>
                      </a:endParaRPr>
                    </a:p>
                  </a:txBody>
                  <a:tcPr marL="57618" marR="57618" marT="0" marB="0"/>
                </a:tc>
                <a:tc>
                  <a:txBody>
                    <a:bodyPr/>
                    <a:lstStyle/>
                    <a:p>
                      <a:pPr algn="r" rtl="1">
                        <a:lnSpc>
                          <a:spcPct val="115000"/>
                        </a:lnSpc>
                        <a:spcAft>
                          <a:spcPts val="0"/>
                        </a:spcAft>
                      </a:pPr>
                      <a:r>
                        <a:rPr lang="ar-SA" sz="1200" b="1" dirty="0"/>
                        <a:t>موقع الكتروني </a:t>
                      </a:r>
                      <a:r>
                        <a:rPr lang="fr-FR" sz="1200" b="1" dirty="0" smtClean="0"/>
                        <a:t>site électronique</a:t>
                      </a:r>
                      <a:endParaRPr lang="fr-FR" sz="1200" b="1" dirty="0">
                        <a:latin typeface="Calibri"/>
                        <a:ea typeface="Calibri"/>
                        <a:cs typeface="Arial"/>
                      </a:endParaRPr>
                    </a:p>
                  </a:txBody>
                  <a:tcPr marL="57618" marR="57618" marT="0" marB="0"/>
                </a:tc>
              </a:tr>
              <a:tr h="335226">
                <a:tc>
                  <a:txBody>
                    <a:bodyPr/>
                    <a:lstStyle/>
                    <a:p>
                      <a:pPr algn="r" rtl="1">
                        <a:lnSpc>
                          <a:spcPct val="115000"/>
                        </a:lnSpc>
                        <a:spcAft>
                          <a:spcPts val="0"/>
                        </a:spcAft>
                      </a:pPr>
                      <a:r>
                        <a:rPr lang="fr-FR" sz="1200" b="1" dirty="0" smtClean="0">
                          <a:latin typeface="Calibri"/>
                          <a:ea typeface="Calibri"/>
                          <a:cs typeface="Arial"/>
                        </a:rPr>
                        <a:t>06</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a:t>موقع أقلام </a:t>
                      </a:r>
                      <a:r>
                        <a:rPr lang="ar-SA" sz="1200" b="1" dirty="0" smtClean="0"/>
                        <a:t>حرة</a:t>
                      </a:r>
                      <a:r>
                        <a:rPr lang="fr-FR" sz="1200" b="1" dirty="0" smtClean="0"/>
                        <a:t> </a:t>
                      </a:r>
                      <a:r>
                        <a:rPr lang="fr-FR" sz="1200" b="1" dirty="0" err="1" smtClean="0"/>
                        <a:t>Aqlame</a:t>
                      </a:r>
                      <a:r>
                        <a:rPr lang="fr-FR" sz="1200" b="1" dirty="0" smtClean="0"/>
                        <a:t> </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a:t>سيد احمد احمد الهادي</a:t>
                      </a:r>
                      <a:endParaRPr lang="fr-FR" sz="1200" b="1">
                        <a:latin typeface="Calibri"/>
                        <a:ea typeface="Calibri"/>
                        <a:cs typeface="Arial"/>
                      </a:endParaRPr>
                    </a:p>
                  </a:txBody>
                  <a:tcPr marL="57618" marR="57618" marT="0" marB="0"/>
                </a:tc>
                <a:tc>
                  <a:txBody>
                    <a:bodyPr/>
                    <a:lstStyle/>
                    <a:p>
                      <a:pPr algn="r" rtl="1">
                        <a:lnSpc>
                          <a:spcPct val="115000"/>
                        </a:lnSpc>
                        <a:spcAft>
                          <a:spcPts val="0"/>
                        </a:spcAft>
                      </a:pPr>
                      <a:r>
                        <a:rPr lang="ar-SA" sz="1200" b="1" dirty="0"/>
                        <a:t>موقع الكتروني </a:t>
                      </a:r>
                      <a:r>
                        <a:rPr lang="fr-FR" sz="1200" b="1" dirty="0" smtClean="0"/>
                        <a:t>site électronique</a:t>
                      </a:r>
                      <a:endParaRPr lang="fr-FR" sz="1200" b="1" dirty="0">
                        <a:latin typeface="Calibri"/>
                        <a:ea typeface="Calibri"/>
                        <a:cs typeface="Arial"/>
                      </a:endParaRPr>
                    </a:p>
                  </a:txBody>
                  <a:tcPr marL="57618" marR="57618" marT="0" marB="0"/>
                </a:tc>
              </a:tr>
              <a:tr h="335226">
                <a:tc>
                  <a:txBody>
                    <a:bodyPr/>
                    <a:lstStyle/>
                    <a:p>
                      <a:pPr algn="r" rtl="1">
                        <a:lnSpc>
                          <a:spcPct val="115000"/>
                        </a:lnSpc>
                        <a:spcAft>
                          <a:spcPts val="0"/>
                        </a:spcAft>
                      </a:pPr>
                      <a:r>
                        <a:rPr lang="ar-SA" sz="1200" b="1" dirty="0" smtClean="0"/>
                        <a:t>07</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err="1"/>
                        <a:t>المرابع</a:t>
                      </a:r>
                      <a:r>
                        <a:rPr lang="ar-SA" sz="1200" b="1" dirty="0"/>
                        <a:t> </a:t>
                      </a:r>
                      <a:r>
                        <a:rPr lang="ar-SA" sz="1200" b="1" dirty="0" err="1" smtClean="0"/>
                        <a:t>ميديا</a:t>
                      </a:r>
                      <a:r>
                        <a:rPr lang="fr-FR" sz="1200" b="1" dirty="0" smtClean="0"/>
                        <a:t> </a:t>
                      </a:r>
                      <a:r>
                        <a:rPr lang="fr-FR" sz="1200" b="1" dirty="0" err="1" smtClean="0"/>
                        <a:t>Maraabi</a:t>
                      </a:r>
                      <a:r>
                        <a:rPr lang="fr-FR" sz="1200" b="1" dirty="0" smtClean="0"/>
                        <a:t> </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a:t>مصطفى محمد محمود</a:t>
                      </a:r>
                      <a:endParaRPr lang="fr-FR" sz="1200" b="1">
                        <a:latin typeface="Calibri"/>
                        <a:ea typeface="Calibri"/>
                        <a:cs typeface="Arial"/>
                      </a:endParaRPr>
                    </a:p>
                  </a:txBody>
                  <a:tcPr marL="57618" marR="57618" marT="0" marB="0"/>
                </a:tc>
                <a:tc>
                  <a:txBody>
                    <a:bodyPr/>
                    <a:lstStyle/>
                    <a:p>
                      <a:pPr algn="r" rtl="1">
                        <a:lnSpc>
                          <a:spcPct val="115000"/>
                        </a:lnSpc>
                        <a:spcAft>
                          <a:spcPts val="0"/>
                        </a:spcAft>
                      </a:pPr>
                      <a:r>
                        <a:rPr lang="ar-SA" sz="1200" b="1" dirty="0" smtClean="0"/>
                        <a:t>موقع الكتروني </a:t>
                      </a:r>
                      <a:r>
                        <a:rPr lang="fr-FR" sz="1200" b="1" dirty="0" smtClean="0"/>
                        <a:t>site électronique</a:t>
                      </a:r>
                      <a:endParaRPr lang="fr-FR" sz="1200" b="1" dirty="0">
                        <a:latin typeface="+mn-lt"/>
                        <a:ea typeface="Calibri"/>
                        <a:cs typeface="Arial"/>
                      </a:endParaRPr>
                    </a:p>
                  </a:txBody>
                  <a:tcPr marL="57618" marR="57618" marT="0" marB="0"/>
                </a:tc>
              </a:tr>
              <a:tr h="335226">
                <a:tc>
                  <a:txBody>
                    <a:bodyPr/>
                    <a:lstStyle/>
                    <a:p>
                      <a:pPr algn="r" rtl="1">
                        <a:lnSpc>
                          <a:spcPct val="115000"/>
                        </a:lnSpc>
                        <a:spcAft>
                          <a:spcPts val="0"/>
                        </a:spcAft>
                      </a:pPr>
                      <a:r>
                        <a:rPr lang="ar-SA" sz="1200" b="1" dirty="0" smtClean="0">
                          <a:latin typeface="Calibri"/>
                          <a:ea typeface="Calibri"/>
                          <a:cs typeface="Arial"/>
                        </a:rPr>
                        <a:t>08</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a:t>وكالة الوئام الوطني </a:t>
                      </a:r>
                      <a:r>
                        <a:rPr lang="ar-SA" sz="1200" b="1" dirty="0" smtClean="0"/>
                        <a:t>للأنباء</a:t>
                      </a:r>
                      <a:r>
                        <a:rPr lang="fr-FR" sz="1200" b="1" dirty="0" smtClean="0"/>
                        <a:t> El </a:t>
                      </a:r>
                      <a:r>
                        <a:rPr lang="fr-FR" sz="1200" b="1" dirty="0" err="1" smtClean="0"/>
                        <a:t>Wiaam</a:t>
                      </a:r>
                      <a:r>
                        <a:rPr lang="fr-FR" sz="1200" b="1" dirty="0" smtClean="0"/>
                        <a:t> </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a:t>اسماعيل الرباني</a:t>
                      </a:r>
                      <a:endParaRPr lang="fr-FR" sz="1200" b="1">
                        <a:latin typeface="Calibri"/>
                        <a:ea typeface="Calibri"/>
                        <a:cs typeface="Arial"/>
                      </a:endParaRPr>
                    </a:p>
                  </a:txBody>
                  <a:tcPr marL="57618" marR="57618" marT="0" marB="0"/>
                </a:tc>
                <a:tc>
                  <a:txBody>
                    <a:bodyPr/>
                    <a:lstStyle/>
                    <a:p>
                      <a:pPr algn="r" rtl="1">
                        <a:lnSpc>
                          <a:spcPct val="115000"/>
                        </a:lnSpc>
                        <a:spcAft>
                          <a:spcPts val="0"/>
                        </a:spcAft>
                      </a:pPr>
                      <a:r>
                        <a:rPr lang="ar-SA" sz="1200" b="1" dirty="0" smtClean="0"/>
                        <a:t>موقع الكتروني </a:t>
                      </a:r>
                      <a:r>
                        <a:rPr lang="fr-FR" sz="1200" b="1" dirty="0" smtClean="0"/>
                        <a:t>site électronique</a:t>
                      </a:r>
                      <a:endParaRPr lang="fr-FR" sz="1200" b="1" dirty="0">
                        <a:latin typeface="+mn-lt"/>
                        <a:ea typeface="Calibri"/>
                        <a:cs typeface="Arial"/>
                      </a:endParaRPr>
                    </a:p>
                  </a:txBody>
                  <a:tcPr marL="57618" marR="57618" marT="0" marB="0"/>
                </a:tc>
              </a:tr>
              <a:tr h="335226">
                <a:tc>
                  <a:txBody>
                    <a:bodyPr/>
                    <a:lstStyle/>
                    <a:p>
                      <a:pPr algn="r" rtl="1">
                        <a:lnSpc>
                          <a:spcPct val="115000"/>
                        </a:lnSpc>
                        <a:spcAft>
                          <a:spcPts val="0"/>
                        </a:spcAft>
                      </a:pPr>
                      <a:r>
                        <a:rPr lang="ar-SA" sz="1200" b="1" dirty="0" smtClean="0"/>
                        <a:t>09</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smtClean="0"/>
                        <a:t>ميادين</a:t>
                      </a:r>
                      <a:r>
                        <a:rPr lang="fr-FR" sz="1200" b="1" dirty="0" smtClean="0"/>
                        <a:t> </a:t>
                      </a:r>
                      <a:r>
                        <a:rPr lang="fr-FR" sz="1200" b="1" dirty="0" err="1" smtClean="0"/>
                        <a:t>Meyadine</a:t>
                      </a:r>
                      <a:r>
                        <a:rPr lang="fr-FR" sz="1200" b="1" dirty="0" smtClean="0"/>
                        <a:t> </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a:t>يحي الحمد</a:t>
                      </a:r>
                      <a:endParaRPr lang="fr-FR" sz="1200" b="1">
                        <a:latin typeface="Calibri"/>
                        <a:ea typeface="Calibri"/>
                        <a:cs typeface="Arial"/>
                      </a:endParaRPr>
                    </a:p>
                  </a:txBody>
                  <a:tcPr marL="57618" marR="57618" marT="0" marB="0"/>
                </a:tc>
                <a:tc>
                  <a:txBody>
                    <a:bodyPr/>
                    <a:lstStyle/>
                    <a:p>
                      <a:pPr algn="r" rtl="1">
                        <a:lnSpc>
                          <a:spcPct val="115000"/>
                        </a:lnSpc>
                        <a:spcAft>
                          <a:spcPts val="0"/>
                        </a:spcAft>
                      </a:pPr>
                      <a:r>
                        <a:rPr lang="ar-SA" sz="1200" b="1" dirty="0" smtClean="0"/>
                        <a:t>موقع الكتروني </a:t>
                      </a:r>
                      <a:r>
                        <a:rPr lang="fr-FR" sz="1200" b="1" dirty="0" smtClean="0"/>
                        <a:t>site électronique</a:t>
                      </a:r>
                      <a:endParaRPr lang="fr-FR" sz="1200" b="1" dirty="0">
                        <a:latin typeface="+mn-lt"/>
                        <a:ea typeface="Calibri"/>
                        <a:cs typeface="Arial"/>
                      </a:endParaRPr>
                    </a:p>
                  </a:txBody>
                  <a:tcPr marL="57618" marR="57618" marT="0" marB="0"/>
                </a:tc>
              </a:tr>
              <a:tr h="335226">
                <a:tc>
                  <a:txBody>
                    <a:bodyPr/>
                    <a:lstStyle/>
                    <a:p>
                      <a:pPr algn="r" rtl="1">
                        <a:lnSpc>
                          <a:spcPct val="115000"/>
                        </a:lnSpc>
                        <a:spcAft>
                          <a:spcPts val="0"/>
                        </a:spcAft>
                      </a:pPr>
                      <a:r>
                        <a:rPr lang="ar-SA" sz="1200" b="1" dirty="0" smtClean="0"/>
                        <a:t>10</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a:t>مؤسسة </a:t>
                      </a:r>
                      <a:r>
                        <a:rPr lang="ar-SA" sz="1200" b="1" dirty="0" smtClean="0"/>
                        <a:t>السراج</a:t>
                      </a:r>
                      <a:r>
                        <a:rPr lang="fr-FR" sz="1200" b="1" dirty="0" smtClean="0"/>
                        <a:t> </a:t>
                      </a:r>
                      <a:r>
                        <a:rPr lang="fr-FR" sz="1200" b="1" dirty="0" err="1" smtClean="0"/>
                        <a:t>Essiraje</a:t>
                      </a:r>
                      <a:r>
                        <a:rPr lang="fr-FR" sz="1200" b="1" dirty="0" smtClean="0"/>
                        <a:t> </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a:t>محمد يحي بيه</a:t>
                      </a:r>
                      <a:endParaRPr lang="fr-FR" sz="1200" b="1">
                        <a:latin typeface="Calibri"/>
                        <a:ea typeface="Calibri"/>
                        <a:cs typeface="Arial"/>
                      </a:endParaRPr>
                    </a:p>
                  </a:txBody>
                  <a:tcPr marL="57618" marR="57618" marT="0" marB="0"/>
                </a:tc>
                <a:tc>
                  <a:txBody>
                    <a:bodyPr/>
                    <a:lstStyle/>
                    <a:p>
                      <a:pPr algn="r" rtl="1">
                        <a:lnSpc>
                          <a:spcPct val="115000"/>
                        </a:lnSpc>
                        <a:spcAft>
                          <a:spcPts val="0"/>
                        </a:spcAft>
                      </a:pPr>
                      <a:r>
                        <a:rPr lang="ar-SA" sz="1200" b="1" dirty="0" smtClean="0"/>
                        <a:t>موقع الكتروني </a:t>
                      </a:r>
                      <a:r>
                        <a:rPr lang="fr-FR" sz="1200" b="1" dirty="0" smtClean="0"/>
                        <a:t>site électronique</a:t>
                      </a:r>
                      <a:endParaRPr lang="fr-FR" sz="1200" b="1" dirty="0">
                        <a:latin typeface="+mn-lt"/>
                        <a:ea typeface="Calibri"/>
                        <a:cs typeface="Arial"/>
                      </a:endParaRPr>
                    </a:p>
                  </a:txBody>
                  <a:tcPr marL="57618" marR="57618" marT="0" marB="0"/>
                </a:tc>
              </a:tr>
              <a:tr h="335226">
                <a:tc>
                  <a:txBody>
                    <a:bodyPr/>
                    <a:lstStyle/>
                    <a:p>
                      <a:pPr algn="r" rtl="1">
                        <a:lnSpc>
                          <a:spcPct val="115000"/>
                        </a:lnSpc>
                        <a:spcAft>
                          <a:spcPts val="0"/>
                        </a:spcAft>
                      </a:pPr>
                      <a:r>
                        <a:rPr lang="ar-SA" sz="1200" b="1" dirty="0" smtClean="0"/>
                        <a:t>11</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a:t>موقع 28 </a:t>
                      </a:r>
                      <a:r>
                        <a:rPr lang="ar-SA" sz="1200" b="1" dirty="0" smtClean="0"/>
                        <a:t>نوفمبر</a:t>
                      </a:r>
                      <a:r>
                        <a:rPr lang="fr-FR" sz="1200" b="1" dirty="0" smtClean="0"/>
                        <a:t> 28 novembre</a:t>
                      </a:r>
                      <a:r>
                        <a:rPr lang="fr-FR" sz="1200" b="1" baseline="0" dirty="0" smtClean="0"/>
                        <a:t> </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err="1"/>
                        <a:t>بابتي</a:t>
                      </a:r>
                      <a:r>
                        <a:rPr lang="ar-SA" sz="1200" b="1" dirty="0"/>
                        <a:t> مولاي </a:t>
                      </a:r>
                      <a:r>
                        <a:rPr lang="ar-SA" sz="1200" b="1" dirty="0" err="1"/>
                        <a:t>اشريف </a:t>
                      </a:r>
                      <a:r>
                        <a:rPr lang="ar-SA" sz="1200" b="1" dirty="0"/>
                        <a:t>(وكالة)</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a:t>موقع الكتروني </a:t>
                      </a:r>
                      <a:r>
                        <a:rPr lang="fr-FR" sz="1200" b="1" dirty="0" smtClean="0"/>
                        <a:t>site électronique</a:t>
                      </a:r>
                      <a:endParaRPr lang="fr-FR" sz="1200" b="1" dirty="0">
                        <a:latin typeface="Calibri"/>
                        <a:ea typeface="Calibri"/>
                        <a:cs typeface="Arial"/>
                      </a:endParaRPr>
                    </a:p>
                  </a:txBody>
                  <a:tcPr marL="57618" marR="57618" marT="0" marB="0"/>
                </a:tc>
              </a:tr>
              <a:tr h="350084">
                <a:tc>
                  <a:txBody>
                    <a:bodyPr/>
                    <a:lstStyle/>
                    <a:p>
                      <a:pPr algn="r" rtl="1">
                        <a:lnSpc>
                          <a:spcPct val="115000"/>
                        </a:lnSpc>
                        <a:spcAft>
                          <a:spcPts val="0"/>
                        </a:spcAft>
                      </a:pPr>
                      <a:r>
                        <a:rPr lang="ar-SA" sz="1200" b="1" dirty="0" smtClean="0">
                          <a:latin typeface="Calibri"/>
                          <a:ea typeface="Calibri"/>
                          <a:cs typeface="Times New Roman"/>
                        </a:rPr>
                        <a:t>12</a:t>
                      </a:r>
                      <a:endParaRPr lang="ar-SA" sz="1200" b="1" dirty="0">
                        <a:latin typeface="Calibri"/>
                        <a:ea typeface="Calibri"/>
                        <a:cs typeface="Times New Roman"/>
                      </a:endParaRPr>
                    </a:p>
                  </a:txBody>
                  <a:tcPr marL="57618" marR="57618" marT="0" marB="0"/>
                </a:tc>
                <a:tc>
                  <a:txBody>
                    <a:bodyPr/>
                    <a:lstStyle/>
                    <a:p>
                      <a:pPr algn="r" rtl="0">
                        <a:lnSpc>
                          <a:spcPct val="115000"/>
                        </a:lnSpc>
                        <a:spcAft>
                          <a:spcPts val="0"/>
                        </a:spcAft>
                      </a:pPr>
                      <a:r>
                        <a:rPr lang="fr-FR" sz="1200" b="1" dirty="0" smtClean="0">
                          <a:latin typeface="Calibri"/>
                          <a:ea typeface="Calibri"/>
                          <a:cs typeface="Arial"/>
                        </a:rPr>
                        <a:t> </a:t>
                      </a:r>
                      <a:r>
                        <a:rPr lang="fr-FR" sz="1200" b="1" dirty="0" err="1" smtClean="0">
                          <a:latin typeface="Calibri"/>
                          <a:ea typeface="Calibri"/>
                          <a:cs typeface="Arial"/>
                        </a:rPr>
                        <a:t>Tewafoud</a:t>
                      </a:r>
                      <a:r>
                        <a:rPr lang="ar-SA" sz="1200" b="1" dirty="0" smtClean="0">
                          <a:latin typeface="Calibri"/>
                          <a:ea typeface="Calibri"/>
                          <a:cs typeface="Arial"/>
                        </a:rPr>
                        <a:t>موقع نوافذ </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smtClean="0">
                          <a:latin typeface="Calibri"/>
                          <a:ea typeface="Calibri"/>
                          <a:cs typeface="Times New Roman"/>
                        </a:rPr>
                        <a:t>عبد المجيد إبراهيم </a:t>
                      </a:r>
                      <a:endParaRPr lang="ar-SA" sz="1200" b="1" dirty="0">
                        <a:latin typeface="Calibri"/>
                        <a:ea typeface="Calibri"/>
                        <a:cs typeface="Times New Roman"/>
                      </a:endParaRPr>
                    </a:p>
                  </a:txBody>
                  <a:tcPr marL="57618" marR="57618" marT="0" marB="0"/>
                </a:tc>
                <a:tc>
                  <a:txBody>
                    <a:bodyPr/>
                    <a:lstStyle/>
                    <a:p>
                      <a:pPr marL="0" marR="0" indent="0" algn="just" defTabSz="914400" rtl="1" eaLnBrk="1" fontAlgn="auto" latinLnBrk="0" hangingPunct="1">
                        <a:lnSpc>
                          <a:spcPct val="115000"/>
                        </a:lnSpc>
                        <a:spcBef>
                          <a:spcPts val="0"/>
                        </a:spcBef>
                        <a:spcAft>
                          <a:spcPts val="0"/>
                        </a:spcAft>
                        <a:buClrTx/>
                        <a:buSzTx/>
                        <a:buFontTx/>
                        <a:buNone/>
                        <a:tabLst/>
                        <a:defRPr/>
                      </a:pPr>
                      <a:r>
                        <a:rPr lang="ar-SA" sz="1200" b="1" dirty="0" smtClean="0"/>
                        <a:t>موقع الكتروني </a:t>
                      </a:r>
                      <a:r>
                        <a:rPr lang="fr-FR" sz="1200" b="1" dirty="0" smtClean="0"/>
                        <a:t>site électronique</a:t>
                      </a:r>
                      <a:endParaRPr lang="fr-FR" sz="1200" b="1" dirty="0" smtClean="0">
                        <a:latin typeface="+mn-lt"/>
                        <a:ea typeface="Calibri"/>
                        <a:cs typeface="Arial"/>
                      </a:endParaRPr>
                    </a:p>
                  </a:txBody>
                  <a:tcPr marL="57618" marR="57618" marT="0" marB="0"/>
                </a:tc>
              </a:tr>
              <a:tr h="335226">
                <a:tc>
                  <a:txBody>
                    <a:bodyPr/>
                    <a:lstStyle/>
                    <a:p>
                      <a:pPr algn="r" rtl="1">
                        <a:lnSpc>
                          <a:spcPct val="115000"/>
                        </a:lnSpc>
                        <a:spcAft>
                          <a:spcPts val="0"/>
                        </a:spcAft>
                      </a:pPr>
                      <a:r>
                        <a:rPr lang="ar-SA" sz="1200" b="1" dirty="0" smtClean="0"/>
                        <a:t>13</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fr-FR" sz="1200" b="1" dirty="0"/>
                        <a:t>Site </a:t>
                      </a:r>
                      <a:r>
                        <a:rPr lang="fr-FR" sz="1200" b="1" dirty="0" err="1" smtClean="0"/>
                        <a:t>Cridem</a:t>
                      </a:r>
                      <a:r>
                        <a:rPr lang="ar-SA" sz="1200" b="1" dirty="0" err="1" smtClean="0"/>
                        <a:t>اكريدم</a:t>
                      </a:r>
                      <a:r>
                        <a:rPr lang="ar-SA" sz="1200" b="1" dirty="0" smtClean="0"/>
                        <a:t> </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err="1"/>
                        <a:t>باباكر</a:t>
                      </a:r>
                      <a:r>
                        <a:rPr lang="ar-SA" sz="1200" b="1" dirty="0"/>
                        <a:t> </a:t>
                      </a:r>
                      <a:r>
                        <a:rPr lang="ar-SA" sz="1200" b="1" dirty="0" err="1"/>
                        <a:t>باي</a:t>
                      </a:r>
                      <a:r>
                        <a:rPr lang="ar-SA" sz="1200" b="1" dirty="0"/>
                        <a:t> </a:t>
                      </a:r>
                      <a:r>
                        <a:rPr lang="ar-SA" sz="1200" b="1" dirty="0" err="1"/>
                        <a:t>انجاي</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a:t>موقع الكتروني </a:t>
                      </a:r>
                      <a:r>
                        <a:rPr lang="fr-FR" sz="1200" b="1" dirty="0" smtClean="0"/>
                        <a:t>site électronique</a:t>
                      </a:r>
                      <a:endParaRPr lang="fr-FR" sz="1200" b="1" dirty="0">
                        <a:latin typeface="Calibri"/>
                        <a:ea typeface="Calibri"/>
                        <a:cs typeface="Arial"/>
                      </a:endParaRPr>
                    </a:p>
                  </a:txBody>
                  <a:tcPr marL="57618" marR="57618" marT="0" marB="0"/>
                </a:tc>
              </a:tr>
              <a:tr h="335226">
                <a:tc>
                  <a:txBody>
                    <a:bodyPr/>
                    <a:lstStyle/>
                    <a:p>
                      <a:pPr algn="r" rtl="1">
                        <a:lnSpc>
                          <a:spcPct val="115000"/>
                        </a:lnSpc>
                        <a:spcAft>
                          <a:spcPts val="0"/>
                        </a:spcAft>
                      </a:pPr>
                      <a:r>
                        <a:rPr lang="ar-SA" sz="1200" b="1" dirty="0" smtClean="0">
                          <a:latin typeface="Calibri"/>
                          <a:ea typeface="Calibri"/>
                          <a:cs typeface="Arial"/>
                        </a:rPr>
                        <a:t>14</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smtClean="0">
                          <a:latin typeface="Calibri"/>
                          <a:ea typeface="Calibri"/>
                          <a:cs typeface="Arial"/>
                        </a:rPr>
                        <a:t>موقع</a:t>
                      </a:r>
                      <a:r>
                        <a:rPr lang="ar-SA" sz="1200" b="1" baseline="0" dirty="0" smtClean="0">
                          <a:latin typeface="Calibri"/>
                          <a:ea typeface="Calibri"/>
                          <a:cs typeface="Arial"/>
                        </a:rPr>
                        <a:t> المستقبل </a:t>
                      </a:r>
                      <a:r>
                        <a:rPr lang="fr-FR" sz="1200" b="1" baseline="0" dirty="0" smtClean="0">
                          <a:latin typeface="Calibri"/>
                          <a:ea typeface="Calibri"/>
                          <a:cs typeface="Arial"/>
                        </a:rPr>
                        <a:t>El </a:t>
                      </a:r>
                      <a:r>
                        <a:rPr lang="fr-FR" sz="1200" b="1" baseline="0" dirty="0" err="1" smtClean="0">
                          <a:latin typeface="Calibri"/>
                          <a:ea typeface="Calibri"/>
                          <a:cs typeface="Arial"/>
                        </a:rPr>
                        <a:t>Moustaqbal</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smtClean="0">
                          <a:latin typeface="Calibri"/>
                          <a:ea typeface="Calibri"/>
                          <a:cs typeface="Arial"/>
                        </a:rPr>
                        <a:t>محمد عالي عبادي </a:t>
                      </a:r>
                      <a:endParaRPr lang="fr-FR" sz="1200" b="1" dirty="0">
                        <a:latin typeface="Calibri"/>
                        <a:ea typeface="Calibri"/>
                        <a:cs typeface="Arial"/>
                      </a:endParaRPr>
                    </a:p>
                  </a:txBody>
                  <a:tcPr marL="57618" marR="57618" marT="0" marB="0"/>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SA" sz="1200" b="1" dirty="0" smtClean="0"/>
                        <a:t>موقع الكتروني </a:t>
                      </a:r>
                      <a:r>
                        <a:rPr lang="fr-FR" sz="1200" b="1" dirty="0" smtClean="0"/>
                        <a:t>site électronique</a:t>
                      </a:r>
                      <a:endParaRPr lang="fr-FR" sz="1200" b="1" dirty="0" smtClean="0">
                        <a:latin typeface="+mn-lt"/>
                        <a:ea typeface="Calibri"/>
                        <a:cs typeface="Arial"/>
                      </a:endParaRPr>
                    </a:p>
                  </a:txBody>
                  <a:tcPr marL="57618" marR="57618" marT="0" marB="0"/>
                </a:tc>
              </a:tr>
              <a:tr h="335226">
                <a:tc>
                  <a:txBody>
                    <a:bodyPr/>
                    <a:lstStyle/>
                    <a:p>
                      <a:pPr algn="r" rtl="1">
                        <a:lnSpc>
                          <a:spcPct val="115000"/>
                        </a:lnSpc>
                        <a:spcAft>
                          <a:spcPts val="0"/>
                        </a:spcAft>
                      </a:pPr>
                      <a:r>
                        <a:rPr lang="ar-SA" sz="1200" b="1" dirty="0" smtClean="0"/>
                        <a:t>15</a:t>
                      </a:r>
                      <a:endParaRPr lang="fr-FR" sz="1200" b="1" dirty="0">
                        <a:latin typeface="Calibri"/>
                        <a:ea typeface="Calibri"/>
                        <a:cs typeface="Arial"/>
                      </a:endParaRPr>
                    </a:p>
                  </a:txBody>
                  <a:tcPr marL="57618" marR="57618" marT="0" marB="0"/>
                </a:tc>
                <a:tc>
                  <a:txBody>
                    <a:bodyPr/>
                    <a:lstStyle/>
                    <a:p>
                      <a:pPr algn="r" rtl="0">
                        <a:lnSpc>
                          <a:spcPct val="115000"/>
                        </a:lnSpc>
                        <a:spcAft>
                          <a:spcPts val="0"/>
                        </a:spcAft>
                      </a:pPr>
                      <a:r>
                        <a:rPr lang="ar-SA" sz="1200" b="1" dirty="0"/>
                        <a:t>موقع موريتانيا </a:t>
                      </a:r>
                      <a:r>
                        <a:rPr lang="ar-SA" sz="1200" b="1" dirty="0" smtClean="0"/>
                        <a:t>اليوم</a:t>
                      </a:r>
                      <a:r>
                        <a:rPr lang="fr-FR" sz="1200" b="1" dirty="0" smtClean="0"/>
                        <a:t> </a:t>
                      </a:r>
                      <a:r>
                        <a:rPr lang="fr-FR" sz="1200" b="1" dirty="0" err="1" smtClean="0"/>
                        <a:t>Mauritaniya</a:t>
                      </a:r>
                      <a:r>
                        <a:rPr lang="fr-FR" sz="1200" b="1" dirty="0" smtClean="0"/>
                        <a:t> El </a:t>
                      </a:r>
                      <a:r>
                        <a:rPr lang="fr-FR" sz="1200" b="1" dirty="0" err="1" smtClean="0"/>
                        <a:t>yowm</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err="1"/>
                        <a:t>احمدو</a:t>
                      </a:r>
                      <a:r>
                        <a:rPr lang="ar-SA" sz="1200" b="1" dirty="0"/>
                        <a:t> </a:t>
                      </a:r>
                      <a:r>
                        <a:rPr lang="ar-SA" sz="1200" b="1" dirty="0" err="1"/>
                        <a:t>اسلمو</a:t>
                      </a:r>
                      <a:r>
                        <a:rPr lang="ar-SA" sz="1200" b="1" dirty="0"/>
                        <a:t> النباش</a:t>
                      </a:r>
                      <a:endParaRPr lang="fr-FR" sz="1200" b="1" dirty="0">
                        <a:latin typeface="Calibri"/>
                        <a:ea typeface="Calibri"/>
                        <a:cs typeface="Arial"/>
                      </a:endParaRPr>
                    </a:p>
                  </a:txBody>
                  <a:tcPr marL="57618" marR="57618" marT="0" marB="0"/>
                </a:tc>
                <a:tc>
                  <a:txBody>
                    <a:bodyPr/>
                    <a:lstStyle/>
                    <a:p>
                      <a:pPr algn="r" rtl="1">
                        <a:lnSpc>
                          <a:spcPct val="115000"/>
                        </a:lnSpc>
                        <a:spcAft>
                          <a:spcPts val="0"/>
                        </a:spcAft>
                      </a:pPr>
                      <a:r>
                        <a:rPr lang="ar-SA" sz="1200" b="1" dirty="0"/>
                        <a:t>موقع الكتروني </a:t>
                      </a:r>
                      <a:r>
                        <a:rPr lang="fr-FR" sz="1200" b="1" dirty="0" smtClean="0"/>
                        <a:t>site électronique</a:t>
                      </a:r>
                      <a:endParaRPr lang="fr-FR" sz="1200" b="1" dirty="0">
                        <a:latin typeface="Calibri"/>
                        <a:ea typeface="Calibri"/>
                        <a:cs typeface="Arial"/>
                      </a:endParaRPr>
                    </a:p>
                  </a:txBody>
                  <a:tcPr marL="57618" marR="57618" marT="0" marB="0"/>
                </a:tc>
              </a:tr>
            </a:tbl>
          </a:graphicData>
        </a:graphic>
      </p:graphicFrame>
      <p:pic>
        <p:nvPicPr>
          <p:cNvPr id="4" name="Picture 2" descr="C:\Users\centresuivi\Pictures\001.PNG"/>
          <p:cNvPicPr>
            <a:picLocks noChangeAspect="1" noChangeArrowheads="1"/>
          </p:cNvPicPr>
          <p:nvPr/>
        </p:nvPicPr>
        <p:blipFill>
          <a:blip r:embed="rId2" cstate="print"/>
          <a:srcRect/>
          <a:stretch>
            <a:fillRect/>
          </a:stretch>
        </p:blipFill>
        <p:spPr bwMode="auto">
          <a:xfrm>
            <a:off x="0" y="6357958"/>
            <a:ext cx="2123728" cy="500042"/>
          </a:xfrm>
          <a:prstGeom prst="rect">
            <a:avLst/>
          </a:prstGeom>
          <a:noFill/>
        </p:spPr>
      </p:pic>
      <p:sp>
        <p:nvSpPr>
          <p:cNvPr id="5" name="Ellipse 4"/>
          <p:cNvSpPr/>
          <p:nvPr/>
        </p:nvSpPr>
        <p:spPr>
          <a:xfrm>
            <a:off x="8429652" y="6381328"/>
            <a:ext cx="576064" cy="476672"/>
          </a:xfrm>
          <a:prstGeom prst="ellipse">
            <a:avLst/>
          </a:prstGeom>
          <a:blipFill dpi="0" rotWithShape="1">
            <a:blip r:embed="rId3"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4283968" y="0"/>
            <a:ext cx="576064" cy="476672"/>
          </a:xfrm>
          <a:prstGeom prst="ellipse">
            <a:avLst/>
          </a:prstGeom>
          <a:blipFill dpi="0" rotWithShape="1">
            <a:blip r:embed="rId3"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numéro de diapositive 7"/>
          <p:cNvSpPr>
            <a:spLocks noGrp="1"/>
          </p:cNvSpPr>
          <p:nvPr>
            <p:ph type="sldNum" sz="quarter" idx="12"/>
          </p:nvPr>
        </p:nvSpPr>
        <p:spPr/>
        <p:txBody>
          <a:bodyPr/>
          <a:lstStyle/>
          <a:p>
            <a:fld id="{DA5A2D85-ACF1-4B45-88E1-30DE5B53E683}"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2643182"/>
            <a:ext cx="9144000" cy="132343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ctr"/>
            <a:r>
              <a:rPr lang="ar-SA" altLang="fr-FR" sz="4000" b="1" dirty="0" smtClean="0">
                <a:latin typeface="Arial Unicode MS" pitchFamily="34" charset="-128"/>
                <a:ea typeface="Arial Unicode MS" pitchFamily="34" charset="-128"/>
                <a:cs typeface="Arial Unicode MS" pitchFamily="34" charset="-128"/>
              </a:rPr>
              <a:t>السياق العام</a:t>
            </a:r>
            <a:endParaRPr lang="fr-FR" sz="4000" dirty="0" smtClean="0">
              <a:latin typeface="Arial Unicode MS" pitchFamily="34" charset="-128"/>
              <a:ea typeface="Arial Unicode MS" pitchFamily="34" charset="-128"/>
              <a:cs typeface="Arial Unicode MS" pitchFamily="34" charset="-128"/>
            </a:endParaRPr>
          </a:p>
          <a:p>
            <a:pPr marL="0" marR="0" lvl="0" indent="0" algn="ctr" defTabSz="914400" rtl="1" eaLnBrk="1" fontAlgn="base" latinLnBrk="0" hangingPunct="1">
              <a:lnSpc>
                <a:spcPct val="100000"/>
              </a:lnSpc>
              <a:spcBef>
                <a:spcPct val="0"/>
              </a:spcBef>
              <a:spcAft>
                <a:spcPct val="0"/>
              </a:spcAft>
              <a:buClrTx/>
              <a:buSzTx/>
              <a:buFontTx/>
              <a:buNone/>
              <a:tabLst/>
            </a:pPr>
            <a:r>
              <a:rPr lang="fr-FR" sz="4000" b="1" dirty="0" smtClean="0">
                <a:solidFill>
                  <a:schemeClr val="tx1"/>
                </a:solidFill>
                <a:latin typeface="Times New Roman" pitchFamily="18" charset="0"/>
                <a:ea typeface="Arial Unicode MS" pitchFamily="34" charset="-128"/>
                <a:cs typeface="Times New Roman" pitchFamily="18" charset="0"/>
              </a:rPr>
              <a:t>Contexte général  </a:t>
            </a:r>
            <a:r>
              <a:rPr kumimoji="0" lang="ar-SA" sz="40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 </a:t>
            </a:r>
            <a:endParaRPr kumimoji="0" lang="ar-SA" sz="40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endParaRPr>
          </a:p>
        </p:txBody>
      </p:sp>
      <p:sp>
        <p:nvSpPr>
          <p:cNvPr id="5" name="Rectangle 4"/>
          <p:cNvSpPr/>
          <p:nvPr/>
        </p:nvSpPr>
        <p:spPr>
          <a:xfrm>
            <a:off x="0" y="-34777"/>
            <a:ext cx="9144000" cy="523220"/>
          </a:xfrm>
          <a:prstGeom prst="rect">
            <a:avLst/>
          </a:prstGeom>
          <a:ln>
            <a:solidFill>
              <a:schemeClr val="accent1">
                <a:lumMod val="75000"/>
              </a:schemeClr>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r"/>
            <a:endParaRPr lang="fr-FR" sz="2800" dirty="0">
              <a:solidFill>
                <a:schemeClr val="tx2">
                  <a:lumMod val="50000"/>
                </a:schemeClr>
              </a:solidFill>
              <a:effectLst>
                <a:outerShdw blurRad="38100" dist="38100" dir="2700000" algn="tl">
                  <a:srgbClr val="000000">
                    <a:alpha val="43137"/>
                  </a:srgbClr>
                </a:outerShdw>
              </a:effectLst>
            </a:endParaRPr>
          </a:p>
        </p:txBody>
      </p:sp>
      <p:pic>
        <p:nvPicPr>
          <p:cNvPr id="6" name="Picture 2" descr="C:\Users\centresuivi\Pictures\001.PNG"/>
          <p:cNvPicPr>
            <a:picLocks noChangeAspect="1" noChangeArrowheads="1"/>
          </p:cNvPicPr>
          <p:nvPr/>
        </p:nvPicPr>
        <p:blipFill>
          <a:blip r:embed="rId2" cstate="print"/>
          <a:srcRect/>
          <a:stretch>
            <a:fillRect/>
          </a:stretch>
        </p:blipFill>
        <p:spPr bwMode="auto">
          <a:xfrm>
            <a:off x="0" y="6237312"/>
            <a:ext cx="2123728" cy="620688"/>
          </a:xfrm>
          <a:prstGeom prst="rect">
            <a:avLst/>
          </a:prstGeom>
          <a:noFill/>
        </p:spPr>
      </p:pic>
      <p:sp>
        <p:nvSpPr>
          <p:cNvPr id="7" name="Ellipse 6"/>
          <p:cNvSpPr/>
          <p:nvPr/>
        </p:nvSpPr>
        <p:spPr>
          <a:xfrm>
            <a:off x="4427984" y="195858"/>
            <a:ext cx="576064" cy="576064"/>
          </a:xfrm>
          <a:prstGeom prst="ellipse">
            <a:avLst/>
          </a:prstGeom>
          <a:blipFill dpi="0" rotWithShape="1">
            <a:blip r:embed="rId3"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space réservé du numéro de diapositive 8"/>
          <p:cNvSpPr>
            <a:spLocks noGrp="1"/>
          </p:cNvSpPr>
          <p:nvPr>
            <p:ph type="sldNum" sz="quarter" idx="12"/>
          </p:nvPr>
        </p:nvSpPr>
        <p:spPr/>
        <p:txBody>
          <a:bodyPr/>
          <a:lstStyle/>
          <a:p>
            <a:fld id="{DA5A2D85-ACF1-4B45-88E1-30DE5B53E683}" type="slidenum">
              <a:rPr lang="fr-FR" smtClean="0"/>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5A2D85-ACF1-4B45-88E1-30DE5B53E683}" type="slidenum">
              <a:rPr lang="fr-FR" smtClean="0"/>
              <a:pPr/>
              <a:t>30</a:t>
            </a:fld>
            <a:endParaRPr lang="fr-FR"/>
          </a:p>
        </p:txBody>
      </p:sp>
      <p:sp>
        <p:nvSpPr>
          <p:cNvPr id="4" name="Rectangle 3"/>
          <p:cNvSpPr/>
          <p:nvPr/>
        </p:nvSpPr>
        <p:spPr>
          <a:xfrm>
            <a:off x="1" y="0"/>
            <a:ext cx="9144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rtl="1"/>
            <a:r>
              <a:rPr lang="ar-SA" sz="2800" b="1" dirty="0" smtClean="0"/>
              <a:t>المواقع الالكترونية</a:t>
            </a:r>
            <a:r>
              <a:rPr lang="fr-FR" sz="2800" b="1" dirty="0" smtClean="0"/>
              <a:t>                                             </a:t>
            </a:r>
            <a:r>
              <a:rPr lang="ar-SA" sz="2800" b="1" dirty="0" smtClean="0"/>
              <a:t>  </a:t>
            </a:r>
            <a:r>
              <a:rPr lang="fr-FR" sz="2800" b="1" dirty="0" smtClean="0"/>
              <a:t>Sites électroniques </a:t>
            </a:r>
          </a:p>
        </p:txBody>
      </p:sp>
      <p:sp>
        <p:nvSpPr>
          <p:cNvPr id="5" name="Rectangle 4"/>
          <p:cNvSpPr/>
          <p:nvPr/>
        </p:nvSpPr>
        <p:spPr>
          <a:xfrm>
            <a:off x="4644008" y="548680"/>
            <a:ext cx="4499992" cy="63093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SA" sz="1500" b="1" dirty="0" smtClean="0">
                <a:latin typeface="Arial Unicode MS" pitchFamily="34" charset="-128"/>
                <a:ea typeface="Arial Unicode MS" pitchFamily="34" charset="-128"/>
                <a:cs typeface="Arial Unicode MS" pitchFamily="34" charset="-128"/>
              </a:rPr>
              <a:t>مساهمة معتبرة  في توسيع   المشهد </a:t>
            </a:r>
            <a:r>
              <a:rPr lang="ar-SA" sz="1500" b="1" dirty="0" err="1" smtClean="0">
                <a:latin typeface="Arial Unicode MS" pitchFamily="34" charset="-128"/>
                <a:ea typeface="Arial Unicode MS" pitchFamily="34" charset="-128"/>
                <a:cs typeface="Arial Unicode MS" pitchFamily="34" charset="-128"/>
              </a:rPr>
              <a:t>ودمقرطة</a:t>
            </a:r>
            <a:r>
              <a:rPr lang="ar-SA" sz="1500" b="1" dirty="0" smtClean="0">
                <a:latin typeface="Arial Unicode MS" pitchFamily="34" charset="-128"/>
                <a:ea typeface="Arial Unicode MS" pitchFamily="34" charset="-128"/>
                <a:cs typeface="Arial Unicode MS" pitchFamily="34" charset="-128"/>
              </a:rPr>
              <a:t> المعلومة  وتنويع   العرض الاعلامي </a:t>
            </a:r>
            <a:endParaRPr lang="fr-FR" sz="1500" b="1" dirty="0" smtClean="0">
              <a:latin typeface="Arial Unicode MS" pitchFamily="34" charset="-128"/>
              <a:ea typeface="Arial Unicode MS" pitchFamily="34" charset="-128"/>
              <a:cs typeface="Arial Unicode MS" pitchFamily="34" charset="-128"/>
            </a:endParaRPr>
          </a:p>
          <a:p>
            <a:pPr algn="r" rtl="1"/>
            <a:r>
              <a:rPr lang="ar-SA" sz="1500" b="1" dirty="0" smtClean="0">
                <a:latin typeface="Arial Unicode MS" pitchFamily="34" charset="-128"/>
                <a:ea typeface="Arial Unicode MS" pitchFamily="34" charset="-128"/>
                <a:cs typeface="Arial Unicode MS" pitchFamily="34" charset="-128"/>
              </a:rPr>
              <a:t>- تكريس للتفاعلية   والآنية   بما تفرضه من تمكين لحق المواطن في الإعلام وبما تثيره  من تحديات  </a:t>
            </a:r>
            <a:r>
              <a:rPr lang="ar-SA" sz="1500" b="1" dirty="0" err="1" smtClean="0">
                <a:latin typeface="Arial Unicode MS" pitchFamily="34" charset="-128"/>
                <a:ea typeface="Arial Unicode MS" pitchFamily="34" charset="-128"/>
                <a:cs typeface="Arial Unicode MS" pitchFamily="34" charset="-128"/>
              </a:rPr>
              <a:t>ضبطية .</a:t>
            </a:r>
            <a:r>
              <a:rPr lang="ar-SA" sz="1500" b="1" dirty="0" smtClean="0">
                <a:latin typeface="Arial Unicode MS" pitchFamily="34" charset="-128"/>
                <a:ea typeface="Arial Unicode MS" pitchFamily="34" charset="-128"/>
                <a:cs typeface="Arial Unicode MS" pitchFamily="34" charset="-128"/>
              </a:rPr>
              <a:t> </a:t>
            </a:r>
            <a:endParaRPr lang="fr-FR" sz="1500" b="1" dirty="0" smtClean="0">
              <a:latin typeface="Arial Unicode MS" pitchFamily="34" charset="-128"/>
              <a:ea typeface="Arial Unicode MS" pitchFamily="34" charset="-128"/>
              <a:cs typeface="Arial Unicode MS" pitchFamily="34" charset="-128"/>
            </a:endParaRPr>
          </a:p>
          <a:p>
            <a:pPr lvl="0" algn="r" rtl="1"/>
            <a:r>
              <a:rPr lang="ar-SA" sz="1500" b="1" dirty="0" smtClean="0">
                <a:latin typeface="Arial Unicode MS" pitchFamily="34" charset="-128"/>
                <a:ea typeface="Arial Unicode MS" pitchFamily="34" charset="-128"/>
                <a:cs typeface="Arial Unicode MS" pitchFamily="34" charset="-128"/>
              </a:rPr>
              <a:t>اسهام  في تكريس المسؤولية  الاجتماعية  </a:t>
            </a:r>
            <a:r>
              <a:rPr lang="ar-SA" sz="1500" b="1" dirty="0" err="1" smtClean="0">
                <a:latin typeface="Arial Unicode MS" pitchFamily="34" charset="-128"/>
                <a:ea typeface="Arial Unicode MS" pitchFamily="34" charset="-128"/>
                <a:cs typeface="Arial Unicode MS" pitchFamily="34" charset="-128"/>
              </a:rPr>
              <a:t>سيما</a:t>
            </a:r>
            <a:r>
              <a:rPr lang="ar-SA" sz="1500" b="1" dirty="0" smtClean="0">
                <a:latin typeface="Arial Unicode MS" pitchFamily="34" charset="-128"/>
                <a:ea typeface="Arial Unicode MS" pitchFamily="34" charset="-128"/>
                <a:cs typeface="Arial Unicode MS" pitchFamily="34" charset="-128"/>
              </a:rPr>
              <a:t>  اثناء  جائحة كورونا</a:t>
            </a:r>
            <a:endParaRPr lang="fr-FR" sz="1500" b="1" dirty="0" smtClean="0">
              <a:latin typeface="Arial Unicode MS" pitchFamily="34" charset="-128"/>
              <a:ea typeface="Arial Unicode MS" pitchFamily="34" charset="-128"/>
              <a:cs typeface="Arial Unicode MS" pitchFamily="34" charset="-128"/>
            </a:endParaRPr>
          </a:p>
          <a:p>
            <a:pPr lvl="0" algn="r" rtl="1"/>
            <a:r>
              <a:rPr lang="ar-SA" sz="1500" b="1" dirty="0" smtClean="0">
                <a:latin typeface="Arial Unicode MS" pitchFamily="34" charset="-128"/>
                <a:ea typeface="Arial Unicode MS" pitchFamily="34" charset="-128"/>
                <a:cs typeface="Arial Unicode MS" pitchFamily="34" charset="-128"/>
              </a:rPr>
              <a:t>ـ توجه  متزايد   لأغلب المؤسسات  لمواكبة و الاستجابة للطلب المتزايد  علي العرض الرقمي وتكيف  مع  المتطلبات </a:t>
            </a:r>
            <a:endParaRPr lang="fr-FR" sz="1500" b="1" dirty="0" smtClean="0">
              <a:latin typeface="Arial Unicode MS" pitchFamily="34" charset="-128"/>
              <a:ea typeface="Arial Unicode MS" pitchFamily="34" charset="-128"/>
              <a:cs typeface="Arial Unicode MS" pitchFamily="34" charset="-128"/>
            </a:endParaRPr>
          </a:p>
          <a:p>
            <a:pPr lvl="0" algn="r" rtl="1"/>
            <a:r>
              <a:rPr lang="ar-SA" sz="1500" b="1" dirty="0" smtClean="0">
                <a:latin typeface="Arial Unicode MS" pitchFamily="34" charset="-128"/>
                <a:ea typeface="Arial Unicode MS" pitchFamily="34" charset="-128"/>
                <a:cs typeface="Arial Unicode MS" pitchFamily="34" charset="-128"/>
              </a:rPr>
              <a:t> هـشاشة  في البنية  التحتية   وتواضع  عددي في الاطقم  البشرية  ما بين    4 الي 2  في  المتوسط </a:t>
            </a:r>
            <a:endParaRPr lang="fr-FR" sz="1500" b="1" dirty="0" smtClean="0">
              <a:latin typeface="Arial Unicode MS" pitchFamily="34" charset="-128"/>
              <a:ea typeface="Arial Unicode MS" pitchFamily="34" charset="-128"/>
              <a:cs typeface="Arial Unicode MS" pitchFamily="34" charset="-128"/>
            </a:endParaRPr>
          </a:p>
          <a:p>
            <a:pPr algn="r" rtl="1"/>
            <a:r>
              <a:rPr lang="ar-SA" sz="1500" b="1" dirty="0" smtClean="0">
                <a:latin typeface="Arial Unicode MS" pitchFamily="34" charset="-128"/>
                <a:ea typeface="Arial Unicode MS" pitchFamily="34" charset="-128"/>
                <a:cs typeface="Arial Unicode MS" pitchFamily="34" charset="-128"/>
              </a:rPr>
              <a:t>ـ غياب  الدعم  و  المقتصر علي شركات  الاتصال  والإعلانات  الخاصة  </a:t>
            </a:r>
            <a:r>
              <a:rPr lang="ar-SA" sz="1500" b="1" dirty="0" err="1" smtClean="0">
                <a:latin typeface="Arial Unicode MS" pitchFamily="34" charset="-128"/>
                <a:ea typeface="Arial Unicode MS" pitchFamily="34" charset="-128"/>
                <a:cs typeface="Arial Unicode MS" pitchFamily="34" charset="-128"/>
              </a:rPr>
              <a:t>الظرفية.</a:t>
            </a:r>
            <a:r>
              <a:rPr lang="ar-SA" sz="1500" b="1" dirty="0" smtClean="0">
                <a:latin typeface="Arial Unicode MS" pitchFamily="34" charset="-128"/>
                <a:ea typeface="Arial Unicode MS" pitchFamily="34" charset="-128"/>
                <a:cs typeface="Arial Unicode MS" pitchFamily="34" charset="-128"/>
              </a:rPr>
              <a:t> </a:t>
            </a:r>
            <a:endParaRPr lang="fr-FR" sz="1500" b="1" dirty="0" smtClean="0">
              <a:latin typeface="Arial Unicode MS" pitchFamily="34" charset="-128"/>
              <a:ea typeface="Arial Unicode MS" pitchFamily="34" charset="-128"/>
              <a:cs typeface="Arial Unicode MS" pitchFamily="34" charset="-128"/>
            </a:endParaRPr>
          </a:p>
          <a:p>
            <a:pPr lvl="0" algn="r" rtl="1"/>
            <a:r>
              <a:rPr lang="ar-SA" sz="1500" b="1" dirty="0" smtClean="0">
                <a:latin typeface="Arial Unicode MS" pitchFamily="34" charset="-128"/>
                <a:ea typeface="Arial Unicode MS" pitchFamily="34" charset="-128"/>
                <a:cs typeface="Arial Unicode MS" pitchFamily="34" charset="-128"/>
              </a:rPr>
              <a:t>عمليا تمثل   الصحافة  المكتوبة والالكترونية  المجال  الاقل  احتضانا  للعنصر </a:t>
            </a:r>
            <a:r>
              <a:rPr lang="ar-SA" sz="1500" b="1" dirty="0" err="1" smtClean="0">
                <a:latin typeface="Arial Unicode MS" pitchFamily="34" charset="-128"/>
                <a:ea typeface="Arial Unicode MS" pitchFamily="34" charset="-128"/>
                <a:cs typeface="Arial Unicode MS" pitchFamily="34" charset="-128"/>
              </a:rPr>
              <a:t>النسوي</a:t>
            </a:r>
            <a:r>
              <a:rPr lang="ar-SA" sz="1500" b="1" dirty="0" smtClean="0">
                <a:latin typeface="Arial Unicode MS" pitchFamily="34" charset="-128"/>
                <a:ea typeface="Arial Unicode MS" pitchFamily="34" charset="-128"/>
                <a:cs typeface="Arial Unicode MS" pitchFamily="34" charset="-128"/>
              </a:rPr>
              <a:t> و رغم  </a:t>
            </a:r>
            <a:r>
              <a:rPr lang="ar-SA" sz="1500" b="1" dirty="0" err="1" smtClean="0">
                <a:latin typeface="Arial Unicode MS" pitchFamily="34" charset="-128"/>
                <a:ea typeface="Arial Unicode MS" pitchFamily="34" charset="-128"/>
                <a:cs typeface="Arial Unicode MS" pitchFamily="34" charset="-128"/>
              </a:rPr>
              <a:t>ملاءمة</a:t>
            </a:r>
            <a:r>
              <a:rPr lang="ar-SA" sz="1500" b="1" dirty="0" smtClean="0">
                <a:latin typeface="Arial Unicode MS" pitchFamily="34" charset="-128"/>
                <a:ea typeface="Arial Unicode MS" pitchFamily="34" charset="-128"/>
                <a:cs typeface="Arial Unicode MS" pitchFamily="34" charset="-128"/>
              </a:rPr>
              <a:t> الوسيط  الالكتروني إلا  ان هشاشة  الاوضاع المؤسسية  والمهنية والاجتماعية لم تشجع  على اكتتاب او بقاء  المرأة  الصحفية  </a:t>
            </a:r>
            <a:r>
              <a:rPr lang="ar-SA" sz="1500" b="1" dirty="0" err="1" smtClean="0">
                <a:latin typeface="Arial Unicode MS" pitchFamily="34" charset="-128"/>
                <a:ea typeface="Arial Unicode MS" pitchFamily="34" charset="-128"/>
                <a:cs typeface="Arial Unicode MS" pitchFamily="34" charset="-128"/>
              </a:rPr>
              <a:t>بها</a:t>
            </a:r>
            <a:r>
              <a:rPr lang="ar-SA" sz="1500" b="1" dirty="0" smtClean="0">
                <a:latin typeface="Arial Unicode MS" pitchFamily="34" charset="-128"/>
                <a:ea typeface="Arial Unicode MS" pitchFamily="34" charset="-128"/>
                <a:cs typeface="Arial Unicode MS" pitchFamily="34" charset="-128"/>
              </a:rPr>
              <a:t>  مما اضطرها  للهجرة للقطاعات الاكثر رحمة وتكيفا  كالسمعي البصري خصوصا.</a:t>
            </a:r>
            <a:endParaRPr lang="fr-FR" sz="1500" b="1" dirty="0" smtClean="0">
              <a:latin typeface="Arial Unicode MS" pitchFamily="34" charset="-128"/>
              <a:ea typeface="Arial Unicode MS" pitchFamily="34" charset="-128"/>
              <a:cs typeface="Arial Unicode MS" pitchFamily="34" charset="-128"/>
            </a:endParaRPr>
          </a:p>
          <a:p>
            <a:pPr lvl="0" algn="r" rtl="1"/>
            <a:r>
              <a:rPr lang="ar-SA" sz="1500" b="1" dirty="0" smtClean="0">
                <a:latin typeface="Arial Unicode MS" pitchFamily="34" charset="-128"/>
                <a:ea typeface="Arial Unicode MS" pitchFamily="34" charset="-128"/>
                <a:cs typeface="Arial Unicode MS" pitchFamily="34" charset="-128"/>
              </a:rPr>
              <a:t>تواضع البنية  التنظيمية   فقد أحصت الفرق 122 </a:t>
            </a:r>
            <a:r>
              <a:rPr lang="ar-SA" sz="1500" b="1" dirty="0" err="1" smtClean="0">
                <a:latin typeface="Arial Unicode MS" pitchFamily="34" charset="-128"/>
                <a:ea typeface="Arial Unicode MS" pitchFamily="34" charset="-128"/>
                <a:cs typeface="Arial Unicode MS" pitchFamily="34" charset="-128"/>
              </a:rPr>
              <a:t>موقعا </a:t>
            </a:r>
            <a:r>
              <a:rPr lang="ar-SA" sz="1500" b="1" dirty="0" smtClean="0">
                <a:latin typeface="Arial Unicode MS" pitchFamily="34" charset="-128"/>
                <a:ea typeface="Arial Unicode MS" pitchFamily="34" charset="-128"/>
                <a:cs typeface="Arial Unicode MS" pitchFamily="34" charset="-128"/>
              </a:rPr>
              <a:t>، 20 منها تؤجر مقرات، بينما  سجل 70  في مقر السلطة العليا للصحافة والسمعيات البصرية في حين سجلت 32 في مقرات مشتركة أي متعددة الاستخدامات  لا تصلح  للاستضافة   الإعلامية</a:t>
            </a:r>
            <a:endParaRPr lang="fr-FR" sz="1500" b="1" dirty="0" smtClean="0">
              <a:latin typeface="Arial Unicode MS" pitchFamily="34" charset="-128"/>
              <a:ea typeface="Arial Unicode MS" pitchFamily="34" charset="-128"/>
              <a:cs typeface="Arial Unicode MS" pitchFamily="34" charset="-128"/>
            </a:endParaRPr>
          </a:p>
          <a:p>
            <a:pPr lvl="0" algn="r" rtl="1"/>
            <a:r>
              <a:rPr lang="ar-SA" sz="1500" b="1" dirty="0" smtClean="0">
                <a:latin typeface="Arial Unicode MS" pitchFamily="34" charset="-128"/>
                <a:ea typeface="Arial Unicode MS" pitchFamily="34" charset="-128"/>
                <a:cs typeface="Arial Unicode MS" pitchFamily="34" charset="-128"/>
              </a:rPr>
              <a:t> تواضع  الموارد  البشرية و المالية  و الفنية والتجهيزية و رواتب متدنية للصحفيين العاملين ما بين 50 الف الى  </a:t>
            </a:r>
            <a:r>
              <a:rPr lang="ar-SA" sz="1500" b="1" dirty="0" err="1" smtClean="0">
                <a:latin typeface="Arial Unicode MS" pitchFamily="34" charset="-128"/>
                <a:ea typeface="Arial Unicode MS" pitchFamily="34" charset="-128"/>
                <a:cs typeface="Arial Unicode MS" pitchFamily="34" charset="-128"/>
              </a:rPr>
              <a:t>100000الف</a:t>
            </a:r>
            <a:r>
              <a:rPr lang="ar-SA" sz="1500" b="1" dirty="0" smtClean="0">
                <a:latin typeface="Arial Unicode MS" pitchFamily="34" charset="-128"/>
                <a:ea typeface="Arial Unicode MS" pitchFamily="34" charset="-128"/>
                <a:cs typeface="Arial Unicode MS" pitchFamily="34" charset="-128"/>
              </a:rPr>
              <a:t> اوقية قديمة في المتوسط </a:t>
            </a:r>
            <a:endParaRPr lang="fr-FR" sz="1500" b="1" dirty="0">
              <a:latin typeface="Arial Unicode MS" pitchFamily="34" charset="-128"/>
              <a:ea typeface="Arial Unicode MS" pitchFamily="34" charset="-128"/>
              <a:cs typeface="Arial Unicode MS" pitchFamily="34" charset="-128"/>
            </a:endParaRPr>
          </a:p>
        </p:txBody>
      </p:sp>
      <p:sp>
        <p:nvSpPr>
          <p:cNvPr id="6" name="Rectangle 5"/>
          <p:cNvSpPr/>
          <p:nvPr/>
        </p:nvSpPr>
        <p:spPr>
          <a:xfrm>
            <a:off x="0" y="548680"/>
            <a:ext cx="4644008" cy="63093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6388" name="Rectangle 4"/>
          <p:cNvSpPr>
            <a:spLocks noChangeArrowheads="1"/>
          </p:cNvSpPr>
          <p:nvPr/>
        </p:nvSpPr>
        <p:spPr bwMode="auto">
          <a:xfrm>
            <a:off x="0" y="639191"/>
            <a:ext cx="4572000" cy="5863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contribution significative à l'élargissement de la scène, à la démocratisation de l'information et à la diversification de l'offre médiatique.</a:t>
            </a:r>
            <a:endParaRPr kumimoji="0" lang="fr-FR" sz="12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Consacrer l'interaction et l’instantanéité par qu'elle impose comme droit du citoyen aux médias et les défis qu'ils soulèvent.</a:t>
            </a:r>
            <a:endParaRPr kumimoji="0" lang="fr-FR" sz="12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Contribuer à la consécration de la responsabilité sociale, en particulier pendant la pandémie du Corona</a:t>
            </a:r>
            <a:endParaRPr kumimoji="0" lang="fr-FR" sz="12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tendance croissante pour la plupart des institutions à suivre et à répondre à la demande croissante de l'offre numérique et à s'adapter aux exigences.</a:t>
            </a:r>
            <a:endParaRPr kumimoji="0" lang="fr-FR" sz="12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Fragilité des infrastructures de base et faiblesse numérique des équipages humains, entre 4 à 2 en moyenne.</a:t>
            </a:r>
            <a:endParaRPr kumimoji="0" lang="fr-FR" sz="12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Absence de support, qui se limite aux sociétés de communication et aux publicités spécifiques ponctuelles.</a:t>
            </a:r>
            <a:endParaRPr kumimoji="0" lang="fr-FR" sz="12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Pratiquement la presse écrite et électronique, le domaine qui comprend le moins de femmes malgré l'adéquation pour elles du support électronique, compte tenu de la fragilité des conditions institutionnelles, professionnelles et sociales, n'a favorisé ni l'embauche, ni le maintien des femmes journalistes au travail, les obligeant à quitter vers des secteurs plus cléments et plus adaptés, comme celui en particulier de l'audiovisuel.</a:t>
            </a:r>
            <a:endParaRPr kumimoji="0" lang="fr-FR" sz="12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Faiblesse de la structure organisationnelle. Les équipes ont dénombré 122 sites, dont 20 "siège social" locatifs, 70 étaient enregistrés au siège de la Haute Autorité de la Presse et de l'Audiovisuel, tandis que 32 étaient enregistrés dans des sièges communs, c'est-à-dire à multi-usages, ne convenant pas à l'hébergement de médias.</a:t>
            </a:r>
            <a:endParaRPr kumimoji="0" lang="fr-FR" sz="12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Moyens humains, financiers, techniques et matériels modestes et bas salaires des journalistes en activité, entre 50 000 et 100 000 mille ouguiyas anciennes en moyenne.</a:t>
            </a:r>
            <a:endParaRPr kumimoji="0" lang="fr-FR" sz="125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2" name="Group 9"/>
          <p:cNvGrpSpPr/>
          <p:nvPr/>
        </p:nvGrpSpPr>
        <p:grpSpPr>
          <a:xfrm>
            <a:off x="89452" y="-118220"/>
            <a:ext cx="9144001" cy="703437"/>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graphicFrame>
        <p:nvGraphicFramePr>
          <p:cNvPr id="3" name="Tableau 2"/>
          <p:cNvGraphicFramePr>
            <a:graphicFrameLocks noGrp="1"/>
          </p:cNvGraphicFramePr>
          <p:nvPr>
            <p:extLst>
              <p:ext uri="{D42A27DB-BD31-4B8C-83A1-F6EECF244321}">
                <p14:modId xmlns="" xmlns:p14="http://schemas.microsoft.com/office/powerpoint/2010/main" val="479211145"/>
              </p:ext>
            </p:extLst>
          </p:nvPr>
        </p:nvGraphicFramePr>
        <p:xfrm>
          <a:off x="5364087" y="764706"/>
          <a:ext cx="3672001" cy="5904653"/>
        </p:xfrm>
        <a:graphic>
          <a:graphicData uri="http://schemas.openxmlformats.org/drawingml/2006/table">
            <a:tbl>
              <a:tblPr firstRow="1" firstCol="1" bandRow="1">
                <a:tableStyleId>{69C7853C-536D-4A76-A0AE-DD22124D55A5}</a:tableStyleId>
              </a:tblPr>
              <a:tblGrid>
                <a:gridCol w="1136157">
                  <a:extLst>
                    <a:ext uri="{9D8B030D-6E8A-4147-A177-3AD203B41FA5}">
                      <a16:colId xmlns:a16="http://schemas.microsoft.com/office/drawing/2014/main" xmlns="" val="605334794"/>
                    </a:ext>
                  </a:extLst>
                </a:gridCol>
                <a:gridCol w="946715">
                  <a:extLst>
                    <a:ext uri="{9D8B030D-6E8A-4147-A177-3AD203B41FA5}">
                      <a16:colId xmlns:a16="http://schemas.microsoft.com/office/drawing/2014/main" xmlns="" val="4227212762"/>
                    </a:ext>
                  </a:extLst>
                </a:gridCol>
                <a:gridCol w="1589129">
                  <a:extLst>
                    <a:ext uri="{9D8B030D-6E8A-4147-A177-3AD203B41FA5}">
                      <a16:colId xmlns:a16="http://schemas.microsoft.com/office/drawing/2014/main" xmlns="" val="2204054418"/>
                    </a:ext>
                  </a:extLst>
                </a:gridCol>
              </a:tblGrid>
              <a:tr h="844604">
                <a:tc>
                  <a:txBody>
                    <a:bodyPr/>
                    <a:lstStyle/>
                    <a:p>
                      <a:pPr algn="ctr" rtl="1" fontAlgn="ctr"/>
                      <a:r>
                        <a:rPr lang="ar-SA" sz="1400" u="none" strike="noStrike" dirty="0">
                          <a:effectLst/>
                          <a:latin typeface="Arial Unicode MS" pitchFamily="34" charset="-128"/>
                          <a:ea typeface="Arial Unicode MS" pitchFamily="34" charset="-128"/>
                          <a:cs typeface="Arial Unicode MS" pitchFamily="34" charset="-128"/>
                        </a:rPr>
                        <a:t>نسبة الانتظام</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ctr" rtl="1" fontAlgn="ctr"/>
                      <a:r>
                        <a:rPr lang="ar-SA" sz="1400" u="none" strike="noStrike" baseline="0" dirty="0" smtClean="0">
                          <a:effectLst/>
                          <a:latin typeface="Arial Unicode MS" pitchFamily="34" charset="-128"/>
                          <a:ea typeface="Arial Unicode MS" pitchFamily="34" charset="-128"/>
                          <a:cs typeface="Arial Unicode MS" pitchFamily="34" charset="-128"/>
                        </a:rPr>
                        <a:t>إصدارات 2020</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r" rtl="1" fontAlgn="ctr"/>
                      <a:r>
                        <a:rPr lang="ar-SA" sz="1400" u="none" strike="noStrike" dirty="0">
                          <a:effectLst/>
                          <a:latin typeface="Arial Unicode MS" pitchFamily="34" charset="-128"/>
                          <a:ea typeface="Arial Unicode MS" pitchFamily="34" charset="-128"/>
                          <a:cs typeface="Arial Unicode MS" pitchFamily="34" charset="-128"/>
                        </a:rPr>
                        <a:t>الجريدة</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extLst>
                  <a:ext uri="{0D108BD9-81ED-4DB2-BD59-A6C34878D82A}">
                    <a16:rowId xmlns:a16="http://schemas.microsoft.com/office/drawing/2014/main" xmlns="" val="3126172246"/>
                  </a:ext>
                </a:extLst>
              </a:tr>
              <a:tr h="632620">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94%</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45</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r" rtl="1" fontAlgn="ctr"/>
                      <a:r>
                        <a:rPr lang="ar-SA" sz="1400" b="1" u="none" strike="noStrike" dirty="0" smtClean="0">
                          <a:effectLst/>
                          <a:latin typeface="Arial Unicode MS" pitchFamily="34" charset="-128"/>
                          <a:ea typeface="Arial Unicode MS" pitchFamily="34" charset="-128"/>
                          <a:cs typeface="Arial Unicode MS" pitchFamily="34" charset="-128"/>
                        </a:rPr>
                        <a:t>القلم</a:t>
                      </a:r>
                      <a:r>
                        <a:rPr lang="fr-FR" sz="1400" b="1" u="none" strike="noStrike" dirty="0" smtClean="0">
                          <a:effectLst/>
                          <a:latin typeface="Arial Unicode MS" pitchFamily="34" charset="-128"/>
                          <a:ea typeface="Arial Unicode MS" pitchFamily="34" charset="-128"/>
                          <a:cs typeface="Arial Unicode MS" pitchFamily="34" charset="-128"/>
                        </a:rPr>
                        <a:t> </a:t>
                      </a:r>
                      <a:r>
                        <a:rPr lang="en-US" sz="1400" b="1" u="none" strike="noStrike" dirty="0" smtClean="0">
                          <a:effectLst/>
                          <a:latin typeface="Arial Unicode MS" pitchFamily="34" charset="-128"/>
                          <a:ea typeface="Arial Unicode MS" pitchFamily="34" charset="-128"/>
                          <a:cs typeface="Arial Unicode MS" pitchFamily="34" charset="-128"/>
                        </a:rPr>
                        <a:t> </a:t>
                      </a:r>
                      <a:r>
                        <a:rPr lang="fr-FR" sz="1400" b="1" u="none" strike="noStrike" baseline="0" dirty="0" smtClean="0">
                          <a:effectLst/>
                          <a:latin typeface="Arial Unicode MS" pitchFamily="34" charset="-128"/>
                          <a:ea typeface="Arial Unicode MS" pitchFamily="34" charset="-128"/>
                          <a:cs typeface="Arial Unicode MS" pitchFamily="34" charset="-128"/>
                        </a:rPr>
                        <a:t>Le calame </a:t>
                      </a:r>
                    </a:p>
                    <a:p>
                      <a:pPr algn="r" rtl="1" fontAlgn="ct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extLst>
                  <a:ext uri="{0D108BD9-81ED-4DB2-BD59-A6C34878D82A}">
                    <a16:rowId xmlns:a16="http://schemas.microsoft.com/office/drawing/2014/main" xmlns="" val="535137275"/>
                  </a:ext>
                </a:extLst>
              </a:tr>
              <a:tr h="489739">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71%</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34</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r" rtl="1" fontAlgn="ctr"/>
                      <a:r>
                        <a:rPr lang="ar-SA" sz="1400" b="1" u="none" strike="noStrike" dirty="0" smtClean="0">
                          <a:effectLst/>
                          <a:latin typeface="Arial Unicode MS" pitchFamily="34" charset="-128"/>
                          <a:ea typeface="Arial Unicode MS" pitchFamily="34" charset="-128"/>
                          <a:cs typeface="Arial Unicode MS" pitchFamily="34" charset="-128"/>
                        </a:rPr>
                        <a:t>الصدى</a:t>
                      </a:r>
                      <a:endParaRPr lang="fr-FR" sz="1400" b="1" u="none" strike="noStrike" dirty="0" smtClean="0">
                        <a:effectLst/>
                        <a:latin typeface="Arial Unicode MS" pitchFamily="34" charset="-128"/>
                        <a:ea typeface="Arial Unicode MS" pitchFamily="34" charset="-128"/>
                        <a:cs typeface="Arial Unicode MS" pitchFamily="34" charset="-128"/>
                      </a:endParaRPr>
                    </a:p>
                    <a:p>
                      <a:pPr algn="r" rtl="1" fontAlgn="ctr"/>
                      <a:r>
                        <a:rPr lang="fr-FR" sz="1400" b="1" i="0" u="none" strike="noStrike" dirty="0" err="1" smtClean="0">
                          <a:solidFill>
                            <a:srgbClr val="000000"/>
                          </a:solidFill>
                          <a:effectLst/>
                          <a:latin typeface="Arial Unicode MS" pitchFamily="34" charset="-128"/>
                          <a:ea typeface="Arial Unicode MS" pitchFamily="34" charset="-128"/>
                          <a:cs typeface="Arial Unicode MS" pitchFamily="34" charset="-128"/>
                        </a:rPr>
                        <a:t>Essada</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extLst>
                  <a:ext uri="{0D108BD9-81ED-4DB2-BD59-A6C34878D82A}">
                    <a16:rowId xmlns:a16="http://schemas.microsoft.com/office/drawing/2014/main" xmlns="" val="2691744112"/>
                  </a:ext>
                </a:extLst>
              </a:tr>
              <a:tr h="387748">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69%</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ctr" rtl="1" fontAlgn="ctr"/>
                      <a:r>
                        <a:rPr lang="fr-FR" sz="1400" b="1" u="none" strike="noStrike" dirty="0" smtClean="0">
                          <a:effectLst/>
                          <a:latin typeface="Arial Unicode MS" pitchFamily="34" charset="-128"/>
                          <a:ea typeface="Arial Unicode MS" pitchFamily="34" charset="-128"/>
                          <a:cs typeface="Arial Unicode MS" pitchFamily="34" charset="-128"/>
                        </a:rPr>
                        <a:t>33</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r" rtl="1" fontAlgn="ctr"/>
                      <a:r>
                        <a:rPr lang="ar-SA" sz="1400" b="1" u="none" strike="noStrike" dirty="0" err="1" smtClean="0">
                          <a:effectLst/>
                          <a:latin typeface="Arial Unicode MS" pitchFamily="34" charset="-128"/>
                          <a:ea typeface="Arial Unicode MS" pitchFamily="34" charset="-128"/>
                          <a:cs typeface="Arial Unicode MS" pitchFamily="34" charset="-128"/>
                        </a:rPr>
                        <a:t>المرابع</a:t>
                      </a:r>
                      <a:r>
                        <a:rPr lang="fr-FR" sz="1400" b="1" u="none" strike="noStrike" dirty="0" smtClean="0">
                          <a:effectLst/>
                          <a:latin typeface="Arial Unicode MS" pitchFamily="34" charset="-128"/>
                          <a:ea typeface="Arial Unicode MS" pitchFamily="34" charset="-128"/>
                          <a:cs typeface="Arial Unicode MS" pitchFamily="34" charset="-128"/>
                        </a:rPr>
                        <a:t>El </a:t>
                      </a:r>
                      <a:r>
                        <a:rPr lang="fr-FR" sz="1400" b="1" u="none" strike="noStrike" dirty="0" err="1" smtClean="0">
                          <a:effectLst/>
                          <a:latin typeface="Arial Unicode MS" pitchFamily="34" charset="-128"/>
                          <a:ea typeface="Arial Unicode MS" pitchFamily="34" charset="-128"/>
                          <a:cs typeface="Arial Unicode MS" pitchFamily="34" charset="-128"/>
                        </a:rPr>
                        <a:t>Maraabi</a:t>
                      </a:r>
                      <a:r>
                        <a:rPr lang="fr-FR" sz="1400" b="1" u="none" strike="noStrike" dirty="0" smtClean="0">
                          <a:effectLst/>
                          <a:latin typeface="Arial Unicode MS" pitchFamily="34" charset="-128"/>
                          <a:ea typeface="Arial Unicode MS" pitchFamily="34" charset="-128"/>
                          <a:cs typeface="Arial Unicode MS" pitchFamily="34" charset="-128"/>
                        </a:rPr>
                        <a:t> </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extLst>
                  <a:ext uri="{0D108BD9-81ED-4DB2-BD59-A6C34878D82A}">
                    <a16:rowId xmlns:a16="http://schemas.microsoft.com/office/drawing/2014/main" xmlns="" val="365103939"/>
                  </a:ext>
                </a:extLst>
              </a:tr>
              <a:tr h="387748">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65%</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31</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r" rtl="1" fontAlgn="ctr"/>
                      <a:r>
                        <a:rPr lang="ar-SA" sz="1400" b="1" u="none" strike="noStrike" dirty="0" smtClean="0">
                          <a:effectLst/>
                          <a:latin typeface="Arial Unicode MS" pitchFamily="34" charset="-128"/>
                          <a:ea typeface="Arial Unicode MS" pitchFamily="34" charset="-128"/>
                          <a:cs typeface="Arial Unicode MS" pitchFamily="34" charset="-128"/>
                        </a:rPr>
                        <a:t>المحقق</a:t>
                      </a:r>
                      <a:r>
                        <a:rPr lang="fr-FR" sz="1400" b="1" u="none" strike="noStrike" dirty="0" smtClean="0">
                          <a:effectLst/>
                          <a:latin typeface="Arial Unicode MS" pitchFamily="34" charset="-128"/>
                          <a:ea typeface="Arial Unicode MS" pitchFamily="34" charset="-128"/>
                          <a:cs typeface="Arial Unicode MS" pitchFamily="34" charset="-128"/>
                        </a:rPr>
                        <a:t> El </a:t>
                      </a:r>
                      <a:r>
                        <a:rPr lang="fr-FR" sz="1400" b="1" u="none" strike="noStrike" dirty="0" err="1" smtClean="0">
                          <a:effectLst/>
                          <a:latin typeface="Arial Unicode MS" pitchFamily="34" charset="-128"/>
                          <a:ea typeface="Arial Unicode MS" pitchFamily="34" charset="-128"/>
                          <a:cs typeface="Arial Unicode MS" pitchFamily="34" charset="-128"/>
                        </a:rPr>
                        <a:t>Mouhakik</a:t>
                      </a:r>
                      <a:r>
                        <a:rPr lang="fr-FR" sz="1400" b="1" u="none" strike="noStrike" dirty="0" smtClean="0">
                          <a:effectLst/>
                          <a:latin typeface="Arial Unicode MS" pitchFamily="34" charset="-128"/>
                          <a:ea typeface="Arial Unicode MS" pitchFamily="34" charset="-128"/>
                          <a:cs typeface="Arial Unicode MS" pitchFamily="34" charset="-128"/>
                        </a:rPr>
                        <a:t> </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extLst>
                  <a:ext uri="{0D108BD9-81ED-4DB2-BD59-A6C34878D82A}">
                    <a16:rowId xmlns:a16="http://schemas.microsoft.com/office/drawing/2014/main" xmlns="" val="3980679726"/>
                  </a:ext>
                </a:extLst>
              </a:tr>
              <a:tr h="489739">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63%</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30</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r" rtl="1" fontAlgn="ctr"/>
                      <a:r>
                        <a:rPr lang="ar-SA" sz="1400" b="1" u="none" strike="noStrike" dirty="0">
                          <a:effectLst/>
                          <a:latin typeface="Arial Unicode MS" pitchFamily="34" charset="-128"/>
                          <a:ea typeface="Arial Unicode MS" pitchFamily="34" charset="-128"/>
                          <a:cs typeface="Arial Unicode MS" pitchFamily="34" charset="-128"/>
                        </a:rPr>
                        <a:t>صوت </a:t>
                      </a:r>
                      <a:r>
                        <a:rPr lang="ar-SA" sz="1400" b="1" u="none" strike="noStrike" dirty="0" smtClean="0">
                          <a:effectLst/>
                          <a:latin typeface="Arial Unicode MS" pitchFamily="34" charset="-128"/>
                          <a:ea typeface="Arial Unicode MS" pitchFamily="34" charset="-128"/>
                          <a:cs typeface="Arial Unicode MS" pitchFamily="34" charset="-128"/>
                        </a:rPr>
                        <a:t>العمال</a:t>
                      </a:r>
                      <a:r>
                        <a:rPr lang="fr-FR" sz="1400" b="1" u="none" strike="noStrike" dirty="0" smtClean="0">
                          <a:effectLst/>
                          <a:latin typeface="Arial Unicode MS" pitchFamily="34" charset="-128"/>
                          <a:ea typeface="Arial Unicode MS" pitchFamily="34" charset="-128"/>
                          <a:cs typeface="Arial Unicode MS" pitchFamily="34" charset="-128"/>
                        </a:rPr>
                        <a:t> </a:t>
                      </a:r>
                      <a:r>
                        <a:rPr lang="fr-FR" sz="1400" b="1" u="none" strike="noStrike" dirty="0" err="1" smtClean="0">
                          <a:effectLst/>
                          <a:latin typeface="Arial Unicode MS" pitchFamily="34" charset="-128"/>
                          <a:ea typeface="Arial Unicode MS" pitchFamily="34" charset="-128"/>
                          <a:cs typeface="Arial Unicode MS" pitchFamily="34" charset="-128"/>
                        </a:rPr>
                        <a:t>Sawt</a:t>
                      </a:r>
                      <a:r>
                        <a:rPr lang="fr-FR" sz="1400" b="1" u="none" strike="noStrike" dirty="0" smtClean="0">
                          <a:effectLst/>
                          <a:latin typeface="Arial Unicode MS" pitchFamily="34" charset="-128"/>
                          <a:ea typeface="Arial Unicode MS" pitchFamily="34" charset="-128"/>
                          <a:cs typeface="Arial Unicode MS" pitchFamily="34" charset="-128"/>
                        </a:rPr>
                        <a:t> El </a:t>
                      </a:r>
                      <a:r>
                        <a:rPr lang="fr-FR" sz="1400" b="1" u="none" strike="noStrike" dirty="0" err="1" smtClean="0">
                          <a:effectLst/>
                          <a:latin typeface="Arial Unicode MS" pitchFamily="34" charset="-128"/>
                          <a:ea typeface="Arial Unicode MS" pitchFamily="34" charset="-128"/>
                          <a:cs typeface="Arial Unicode MS" pitchFamily="34" charset="-128"/>
                        </a:rPr>
                        <a:t>Oumal</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extLst>
                  <a:ext uri="{0D108BD9-81ED-4DB2-BD59-A6C34878D82A}">
                    <a16:rowId xmlns:a16="http://schemas.microsoft.com/office/drawing/2014/main" xmlns="" val="3153095777"/>
                  </a:ext>
                </a:extLst>
              </a:tr>
              <a:tr h="505415">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63%</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30</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r" rtl="1" fontAlgn="ctr"/>
                      <a:r>
                        <a:rPr lang="ar-SA" sz="1400" b="1" u="none" strike="noStrike" dirty="0" smtClean="0">
                          <a:effectLst/>
                          <a:latin typeface="Arial Unicode MS" pitchFamily="34" charset="-128"/>
                          <a:ea typeface="Arial Unicode MS" pitchFamily="34" charset="-128"/>
                          <a:cs typeface="Arial Unicode MS" pitchFamily="34" charset="-128"/>
                        </a:rPr>
                        <a:t>صوت موريتانيا</a:t>
                      </a:r>
                      <a:endParaRPr lang="fr-FR" sz="1400" b="1" u="none" strike="noStrike" dirty="0" smtClean="0">
                        <a:effectLst/>
                        <a:latin typeface="Arial Unicode MS" pitchFamily="34" charset="-128"/>
                        <a:ea typeface="Arial Unicode MS" pitchFamily="34" charset="-128"/>
                        <a:cs typeface="Arial Unicode MS" pitchFamily="34" charset="-128"/>
                      </a:endParaRPr>
                    </a:p>
                    <a:p>
                      <a:pPr algn="r" rtl="1" fontAlgn="ctr"/>
                      <a:r>
                        <a:rPr lang="fr-FR" sz="1400" b="1" u="none" strike="noStrike" dirty="0" err="1" smtClean="0">
                          <a:effectLst/>
                          <a:latin typeface="Arial Unicode MS" pitchFamily="34" charset="-128"/>
                          <a:ea typeface="Arial Unicode MS" pitchFamily="34" charset="-128"/>
                          <a:cs typeface="Arial Unicode MS" pitchFamily="34" charset="-128"/>
                        </a:rPr>
                        <a:t>MauritaNoix</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extLst>
                  <a:ext uri="{0D108BD9-81ED-4DB2-BD59-A6C34878D82A}">
                    <a16:rowId xmlns:a16="http://schemas.microsoft.com/office/drawing/2014/main" xmlns="" val="3339645326"/>
                  </a:ext>
                </a:extLst>
              </a:tr>
              <a:tr h="768462">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44%</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21</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r" rtl="1" fontAlgn="ctr"/>
                      <a:r>
                        <a:rPr lang="ar-SA" sz="1400" b="1" u="none" strike="noStrike" dirty="0" err="1" smtClean="0">
                          <a:effectLst/>
                          <a:latin typeface="Arial Unicode MS" pitchFamily="34" charset="-128"/>
                          <a:ea typeface="Arial Unicode MS" pitchFamily="34" charset="-128"/>
                          <a:cs typeface="Arial Unicode MS" pitchFamily="34" charset="-128"/>
                        </a:rPr>
                        <a:t>فوييري</a:t>
                      </a:r>
                      <a:r>
                        <a:rPr lang="ar-SA" sz="1400" b="1" u="none" strike="noStrike" dirty="0" smtClean="0">
                          <a:effectLst/>
                          <a:latin typeface="Arial Unicode MS" pitchFamily="34" charset="-128"/>
                          <a:ea typeface="Arial Unicode MS" pitchFamily="34" charset="-128"/>
                          <a:cs typeface="Arial Unicode MS" pitchFamily="34" charset="-128"/>
                        </a:rPr>
                        <a:t> </a:t>
                      </a:r>
                      <a:r>
                        <a:rPr lang="ar-SA" sz="1400" b="1" u="none" strike="noStrike" dirty="0" err="1" smtClean="0">
                          <a:effectLst/>
                          <a:latin typeface="Arial Unicode MS" pitchFamily="34" charset="-128"/>
                          <a:ea typeface="Arial Unicode MS" pitchFamily="34" charset="-128"/>
                          <a:cs typeface="Arial Unicode MS" pitchFamily="34" charset="-128"/>
                        </a:rPr>
                        <a:t>بامتاري</a:t>
                      </a:r>
                      <a:r>
                        <a:rPr lang="ar-SA" sz="1400" b="1" u="none" strike="noStrike" dirty="0" smtClean="0">
                          <a:effectLst/>
                          <a:latin typeface="Arial Unicode MS" pitchFamily="34" charset="-128"/>
                          <a:ea typeface="Arial Unicode MS" pitchFamily="34" charset="-128"/>
                          <a:cs typeface="Arial Unicode MS" pitchFamily="34" charset="-128"/>
                        </a:rPr>
                        <a:t> </a:t>
                      </a:r>
                      <a:r>
                        <a:rPr lang="fr-FR" sz="1400" b="1" u="none" strike="noStrike" dirty="0" err="1" smtClean="0">
                          <a:effectLst/>
                          <a:latin typeface="Arial Unicode MS" pitchFamily="34" charset="-128"/>
                          <a:ea typeface="Arial Unicode MS" pitchFamily="34" charset="-128"/>
                          <a:cs typeface="Arial Unicode MS" pitchFamily="34" charset="-128"/>
                        </a:rPr>
                        <a:t>Fooyere</a:t>
                      </a:r>
                      <a:r>
                        <a:rPr lang="fr-FR" sz="1400" b="1" u="none" strike="noStrike" dirty="0" smtClean="0">
                          <a:effectLst/>
                          <a:latin typeface="Arial Unicode MS" pitchFamily="34" charset="-128"/>
                          <a:ea typeface="Arial Unicode MS" pitchFamily="34" charset="-128"/>
                          <a:cs typeface="Arial Unicode MS" pitchFamily="34" charset="-128"/>
                        </a:rPr>
                        <a:t> </a:t>
                      </a:r>
                      <a:r>
                        <a:rPr lang="fr-FR" sz="1400" b="1" u="none" strike="noStrike" dirty="0" err="1" smtClean="0">
                          <a:effectLst/>
                          <a:latin typeface="Arial Unicode MS" pitchFamily="34" charset="-128"/>
                          <a:ea typeface="Arial Unicode MS" pitchFamily="34" charset="-128"/>
                          <a:cs typeface="Arial Unicode MS" pitchFamily="34" charset="-128"/>
                        </a:rPr>
                        <a:t>Bamtare</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extLst>
                  <a:ext uri="{0D108BD9-81ED-4DB2-BD59-A6C34878D82A}">
                    <a16:rowId xmlns:a16="http://schemas.microsoft.com/office/drawing/2014/main" xmlns="" val="2834651186"/>
                  </a:ext>
                </a:extLst>
              </a:tr>
              <a:tr h="505415">
                <a:tc>
                  <a:txBody>
                    <a:bodyPr/>
                    <a:lstStyle/>
                    <a:p>
                      <a:pPr algn="ctr" rtl="1" fontAlgn="ctr"/>
                      <a:r>
                        <a:rPr lang="fr-FR" sz="1400" b="1" u="none" strike="noStrike">
                          <a:effectLst/>
                          <a:latin typeface="Arial Unicode MS" pitchFamily="34" charset="-128"/>
                          <a:ea typeface="Arial Unicode MS" pitchFamily="34" charset="-128"/>
                          <a:cs typeface="Arial Unicode MS" pitchFamily="34" charset="-128"/>
                        </a:rPr>
                        <a:t>42%</a:t>
                      </a:r>
                      <a:endParaRPr lang="fr-FR" sz="1400" b="1" i="0" u="none" strike="noStrike">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20</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r" rtl="1" fontAlgn="ctr"/>
                      <a:r>
                        <a:rPr lang="fr-FR" sz="1400" b="1" u="none" strike="noStrike" dirty="0">
                          <a:effectLst/>
                          <a:latin typeface="Arial Unicode MS" pitchFamily="34" charset="-128"/>
                          <a:ea typeface="Arial Unicode MS" pitchFamily="34" charset="-128"/>
                          <a:cs typeface="Arial Unicode MS" pitchFamily="34" charset="-128"/>
                        </a:rPr>
                        <a:t>L'Eveil </a:t>
                      </a:r>
                      <a:r>
                        <a:rPr lang="fr-FR" sz="1400" b="1" u="none" strike="noStrike" dirty="0" smtClean="0">
                          <a:effectLst/>
                          <a:latin typeface="Arial Unicode MS" pitchFamily="34" charset="-128"/>
                          <a:ea typeface="Arial Unicode MS" pitchFamily="34" charset="-128"/>
                          <a:cs typeface="Arial Unicode MS" pitchFamily="34" charset="-128"/>
                        </a:rPr>
                        <a:t>Hebdo</a:t>
                      </a:r>
                    </a:p>
                    <a:p>
                      <a:pPr algn="r" rtl="1" fontAlgn="ctr"/>
                      <a:r>
                        <a:rPr lang="ar-SA" sz="1400" b="1" i="0" u="none" strike="noStrike" dirty="0" smtClean="0">
                          <a:solidFill>
                            <a:srgbClr val="000000"/>
                          </a:solidFill>
                          <a:effectLst/>
                          <a:latin typeface="Arial Unicode MS" pitchFamily="34" charset="-128"/>
                          <a:ea typeface="Arial Unicode MS" pitchFamily="34" charset="-128"/>
                          <a:cs typeface="Arial Unicode MS" pitchFamily="34" charset="-128"/>
                        </a:rPr>
                        <a:t>أفي</a:t>
                      </a:r>
                      <a:r>
                        <a:rPr lang="ar-SA" sz="1400" b="1" i="0" u="none" strike="noStrike" baseline="0" dirty="0" smtClean="0">
                          <a:solidFill>
                            <a:srgbClr val="000000"/>
                          </a:solidFill>
                          <a:effectLst/>
                          <a:latin typeface="Arial Unicode MS" pitchFamily="34" charset="-128"/>
                          <a:ea typeface="Arial Unicode MS" pitchFamily="34" charset="-128"/>
                          <a:cs typeface="Arial Unicode MS" pitchFamily="34" charset="-128"/>
                        </a:rPr>
                        <a:t> أبدو</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extLst>
                  <a:ext uri="{0D108BD9-81ED-4DB2-BD59-A6C34878D82A}">
                    <a16:rowId xmlns:a16="http://schemas.microsoft.com/office/drawing/2014/main" xmlns="" val="156798149"/>
                  </a:ext>
                </a:extLst>
              </a:tr>
              <a:tr h="505415">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42%</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20</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r" rtl="1" fontAlgn="ctr"/>
                      <a:r>
                        <a:rPr lang="fr-FR" sz="1400" b="1" u="none" strike="noStrike" dirty="0" err="1">
                          <a:effectLst/>
                          <a:latin typeface="Arial Unicode MS" pitchFamily="34" charset="-128"/>
                          <a:ea typeface="Arial Unicode MS" pitchFamily="34" charset="-128"/>
                          <a:cs typeface="Arial Unicode MS" pitchFamily="34" charset="-128"/>
                        </a:rPr>
                        <a:t>Essada</a:t>
                      </a:r>
                      <a:r>
                        <a:rPr lang="fr-FR" sz="1400" b="1" u="none" strike="noStrike" dirty="0">
                          <a:effectLst/>
                          <a:latin typeface="Arial Unicode MS" pitchFamily="34" charset="-128"/>
                          <a:ea typeface="Arial Unicode MS" pitchFamily="34" charset="-128"/>
                          <a:cs typeface="Arial Unicode MS" pitchFamily="34" charset="-128"/>
                        </a:rPr>
                        <a:t> </a:t>
                      </a:r>
                      <a:r>
                        <a:rPr lang="fr-FR" sz="1400" b="1" u="none" strike="noStrike" dirty="0" smtClean="0">
                          <a:effectLst/>
                          <a:latin typeface="Arial Unicode MS" pitchFamily="34" charset="-128"/>
                          <a:ea typeface="Arial Unicode MS" pitchFamily="34" charset="-128"/>
                          <a:cs typeface="Arial Unicode MS" pitchFamily="34" charset="-128"/>
                        </a:rPr>
                        <a:t>Echo</a:t>
                      </a:r>
                      <a:endParaRPr lang="ar-SA" sz="1400" b="1" u="none" strike="noStrike" dirty="0" smtClean="0">
                        <a:effectLst/>
                        <a:latin typeface="Arial Unicode MS" pitchFamily="34" charset="-128"/>
                        <a:ea typeface="Arial Unicode MS" pitchFamily="34" charset="-128"/>
                        <a:cs typeface="Arial Unicode MS" pitchFamily="34" charset="-128"/>
                      </a:endParaRPr>
                    </a:p>
                    <a:p>
                      <a:pPr algn="r" rtl="1" fontAlgn="ctr"/>
                      <a:r>
                        <a:rPr lang="ar-SA" sz="1400" b="1" i="0" u="none" strike="noStrike" dirty="0" smtClean="0">
                          <a:solidFill>
                            <a:srgbClr val="000000"/>
                          </a:solidFill>
                          <a:effectLst/>
                          <a:latin typeface="Arial Unicode MS" pitchFamily="34" charset="-128"/>
                          <a:ea typeface="Arial Unicode MS" pitchFamily="34" charset="-128"/>
                          <a:cs typeface="Arial Unicode MS" pitchFamily="34" charset="-128"/>
                        </a:rPr>
                        <a:t>الصدى</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extLst>
                  <a:ext uri="{0D108BD9-81ED-4DB2-BD59-A6C34878D82A}">
                    <a16:rowId xmlns:a16="http://schemas.microsoft.com/office/drawing/2014/main" xmlns="" val="1435168890"/>
                  </a:ext>
                </a:extLst>
              </a:tr>
              <a:tr h="387748">
                <a:tc>
                  <a:txBody>
                    <a:bodyPr/>
                    <a:lstStyle/>
                    <a:p>
                      <a:pPr algn="ctr" rtl="1" fontAlgn="ctr"/>
                      <a:r>
                        <a:rPr lang="fr-FR" sz="1400" b="1" u="none" strike="noStrike">
                          <a:effectLst/>
                          <a:latin typeface="Arial Unicode MS" pitchFamily="34" charset="-128"/>
                          <a:ea typeface="Arial Unicode MS" pitchFamily="34" charset="-128"/>
                          <a:cs typeface="Arial Unicode MS" pitchFamily="34" charset="-128"/>
                        </a:rPr>
                        <a:t>31%</a:t>
                      </a:r>
                      <a:endParaRPr lang="fr-FR" sz="1400" b="1" i="0" u="none" strike="noStrike">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15</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tc>
                  <a:txBody>
                    <a:bodyPr/>
                    <a:lstStyle/>
                    <a:p>
                      <a:pPr algn="r" rtl="1" fontAlgn="ctr"/>
                      <a:r>
                        <a:rPr lang="ar-SA" sz="1400" b="1" u="none" strike="noStrike" dirty="0" smtClean="0">
                          <a:effectLst/>
                          <a:latin typeface="Arial Unicode MS" pitchFamily="34" charset="-128"/>
                          <a:ea typeface="Arial Unicode MS" pitchFamily="34" charset="-128"/>
                          <a:cs typeface="Arial Unicode MS" pitchFamily="34" charset="-128"/>
                        </a:rPr>
                        <a:t>العرب  </a:t>
                      </a:r>
                      <a:r>
                        <a:rPr lang="fr-FR" sz="1400" b="1" u="none" strike="noStrike" dirty="0" smtClean="0">
                          <a:effectLst/>
                          <a:latin typeface="Arial Unicode MS" pitchFamily="34" charset="-128"/>
                          <a:ea typeface="Arial Unicode MS" pitchFamily="34" charset="-128"/>
                          <a:cs typeface="Arial Unicode MS" pitchFamily="34" charset="-128"/>
                        </a:rPr>
                        <a:t>El</a:t>
                      </a:r>
                      <a:r>
                        <a:rPr lang="fr-FR" sz="1400" b="1" u="none" strike="noStrike" baseline="0" dirty="0" smtClean="0">
                          <a:effectLst/>
                          <a:latin typeface="Arial Unicode MS" pitchFamily="34" charset="-128"/>
                          <a:ea typeface="Arial Unicode MS" pitchFamily="34" charset="-128"/>
                          <a:cs typeface="Arial Unicode MS" pitchFamily="34" charset="-128"/>
                        </a:rPr>
                        <a:t> </a:t>
                      </a:r>
                      <a:r>
                        <a:rPr lang="fr-FR" sz="1400" b="1" u="none" strike="noStrike" baseline="0" dirty="0" err="1" smtClean="0">
                          <a:effectLst/>
                          <a:latin typeface="Arial Unicode MS" pitchFamily="34" charset="-128"/>
                          <a:ea typeface="Arial Unicode MS" pitchFamily="34" charset="-128"/>
                          <a:cs typeface="Arial Unicode MS" pitchFamily="34" charset="-128"/>
                        </a:rPr>
                        <a:t>Arab</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224" marR="4224" marT="5632" marB="0" anchor="ctr"/>
                </a:tc>
                <a:extLst>
                  <a:ext uri="{0D108BD9-81ED-4DB2-BD59-A6C34878D82A}">
                    <a16:rowId xmlns:a16="http://schemas.microsoft.com/office/drawing/2014/main" xmlns="" val="2892210085"/>
                  </a:ext>
                </a:extLst>
              </a:tr>
            </a:tbl>
          </a:graphicData>
        </a:graphic>
      </p:graphicFrame>
      <p:sp>
        <p:nvSpPr>
          <p:cNvPr id="7" name="ZoneTexte 6"/>
          <p:cNvSpPr txBox="1"/>
          <p:nvPr/>
        </p:nvSpPr>
        <p:spPr>
          <a:xfrm>
            <a:off x="0" y="404664"/>
            <a:ext cx="9144000" cy="338554"/>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r" rtl="1">
              <a:defRPr/>
            </a:pPr>
            <a:r>
              <a:rPr lang="ar-SA" sz="1600" b="1" dirty="0" smtClean="0">
                <a:solidFill>
                  <a:srgbClr val="000000"/>
                </a:solidFill>
                <a:latin typeface="Arial Unicode MS" pitchFamily="34" charset="-128"/>
                <a:ea typeface="Arial Unicode MS" pitchFamily="34" charset="-128"/>
                <a:cs typeface="Arial Unicode MS" pitchFamily="34" charset="-128"/>
              </a:rPr>
              <a:t>دورية الصدور خلال سنة </a:t>
            </a:r>
            <a:r>
              <a:rPr lang="fr-FR" sz="1600" b="1" dirty="0" smtClean="0">
                <a:solidFill>
                  <a:srgbClr val="000000"/>
                </a:solidFill>
                <a:latin typeface="Arial Unicode MS" pitchFamily="34" charset="-128"/>
                <a:ea typeface="Arial Unicode MS" pitchFamily="34" charset="-128"/>
                <a:cs typeface="Arial Unicode MS" pitchFamily="34" charset="-128"/>
              </a:rPr>
              <a:t>2020</a:t>
            </a:r>
            <a:r>
              <a:rPr lang="ar-SA" sz="1600" b="1" dirty="0" smtClean="0">
                <a:solidFill>
                  <a:srgbClr val="000000"/>
                </a:solidFill>
                <a:latin typeface="Arial Unicode MS" pitchFamily="34" charset="-128"/>
                <a:ea typeface="Arial Unicode MS" pitchFamily="34" charset="-128"/>
                <a:cs typeface="Arial Unicode MS" pitchFamily="34" charset="-128"/>
              </a:rPr>
              <a:t>                                        </a:t>
            </a:r>
            <a:r>
              <a:rPr lang="fr-FR" sz="1600" b="1" dirty="0" smtClean="0">
                <a:latin typeface="Times New Roman" pitchFamily="18" charset="0"/>
                <a:cs typeface="Times New Roman" pitchFamily="18" charset="0"/>
              </a:rPr>
              <a:t>Périodicité de publication au titre de l’année 2020</a:t>
            </a:r>
            <a:r>
              <a:rPr lang="ar-SA" sz="1600" b="1" dirty="0" smtClean="0">
                <a:solidFill>
                  <a:srgbClr val="000000"/>
                </a:solidFill>
                <a:latin typeface="Arial Unicode MS" pitchFamily="34" charset="-128"/>
                <a:ea typeface="Arial Unicode MS" pitchFamily="34" charset="-128"/>
                <a:cs typeface="Arial Unicode MS" pitchFamily="34" charset="-128"/>
              </a:rPr>
              <a:t>  </a:t>
            </a:r>
            <a:endParaRPr lang="fr-FR" sz="1600" b="1" dirty="0" smtClean="0">
              <a:latin typeface="Times New Roman" pitchFamily="18" charset="0"/>
              <a:cs typeface="Times New Roman" pitchFamily="18" charset="0"/>
            </a:endParaRPr>
          </a:p>
        </p:txBody>
      </p:sp>
      <p:sp>
        <p:nvSpPr>
          <p:cNvPr id="4" name="ZoneTexte 3"/>
          <p:cNvSpPr txBox="1"/>
          <p:nvPr/>
        </p:nvSpPr>
        <p:spPr>
          <a:xfrm>
            <a:off x="0" y="0"/>
            <a:ext cx="9144000"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2000" b="1" dirty="0" smtClean="0">
                <a:latin typeface="Times New Roman" pitchFamily="18" charset="0"/>
                <a:cs typeface="Times New Roman" pitchFamily="18" charset="0"/>
              </a:rPr>
              <a:t>الصحافة الورقية   </a:t>
            </a:r>
            <a:r>
              <a:rPr lang="fr-FR" sz="2000" b="1" dirty="0" smtClean="0">
                <a:latin typeface="Times New Roman" pitchFamily="18" charset="0"/>
                <a:cs typeface="Times New Roman" pitchFamily="18" charset="0"/>
              </a:rPr>
              <a:t>Presse écrite                                                                                               </a:t>
            </a:r>
            <a:endParaRPr lang="fr-FR" sz="2000" b="1" dirty="0">
              <a:latin typeface="Times New Roman" pitchFamily="18" charset="0"/>
              <a:cs typeface="Times New Roman" pitchFamily="18" charset="0"/>
            </a:endParaRPr>
          </a:p>
        </p:txBody>
      </p:sp>
      <p:sp>
        <p:nvSpPr>
          <p:cNvPr id="5" name="ZoneTexte 4"/>
          <p:cNvSpPr txBox="1"/>
          <p:nvPr/>
        </p:nvSpPr>
        <p:spPr>
          <a:xfrm rot="16200000">
            <a:off x="2302508" y="3626795"/>
            <a:ext cx="5572164" cy="461665"/>
          </a:xfrm>
          <a:prstGeom prst="rect">
            <a:avLst/>
          </a:prstGeom>
          <a:noFill/>
        </p:spPr>
        <p:txBody>
          <a:bodyPr wrap="square" rtlCol="0">
            <a:spAutoFit/>
          </a:bodyPr>
          <a:lstStyle/>
          <a:p>
            <a:pPr algn="ctr"/>
            <a:r>
              <a:rPr lang="ar-SA" sz="2400" b="1" dirty="0" smtClean="0">
                <a:solidFill>
                  <a:srgbClr val="FF0000"/>
                </a:solidFill>
                <a:latin typeface="Arial Unicode MS" pitchFamily="34" charset="-128"/>
                <a:ea typeface="Arial Unicode MS" pitchFamily="34" charset="-128"/>
                <a:cs typeface="Arial Unicode MS" pitchFamily="34" charset="-128"/>
              </a:rPr>
              <a:t>الأسبوعيات</a:t>
            </a:r>
            <a:endParaRPr lang="fr-FR" sz="2400" b="1" dirty="0">
              <a:solidFill>
                <a:srgbClr val="FF0000"/>
              </a:solidFill>
              <a:latin typeface="Arial Unicode MS" pitchFamily="34" charset="-128"/>
              <a:ea typeface="Arial Unicode MS" pitchFamily="34" charset="-128"/>
              <a:cs typeface="Arial Unicode MS" pitchFamily="34" charset="-128"/>
            </a:endParaRPr>
          </a:p>
        </p:txBody>
      </p:sp>
      <p:graphicFrame>
        <p:nvGraphicFramePr>
          <p:cNvPr id="6" name="Tableau 5"/>
          <p:cNvGraphicFramePr>
            <a:graphicFrameLocks noGrp="1"/>
          </p:cNvGraphicFramePr>
          <p:nvPr>
            <p:extLst>
              <p:ext uri="{D42A27DB-BD31-4B8C-83A1-F6EECF244321}">
                <p14:modId xmlns="" xmlns:p14="http://schemas.microsoft.com/office/powerpoint/2010/main" val="2768095493"/>
              </p:ext>
            </p:extLst>
          </p:nvPr>
        </p:nvGraphicFramePr>
        <p:xfrm>
          <a:off x="357158" y="764704"/>
          <a:ext cx="4464496" cy="5894410"/>
        </p:xfrm>
        <a:graphic>
          <a:graphicData uri="http://schemas.openxmlformats.org/drawingml/2006/table">
            <a:tbl>
              <a:tblPr firstRow="1" firstCol="1" bandRow="1">
                <a:tableStyleId>{69C7853C-536D-4A76-A0AE-DD22124D55A5}</a:tableStyleId>
              </a:tblPr>
              <a:tblGrid>
                <a:gridCol w="1301688">
                  <a:extLst>
                    <a:ext uri="{9D8B030D-6E8A-4147-A177-3AD203B41FA5}">
                      <a16:colId xmlns:a16="http://schemas.microsoft.com/office/drawing/2014/main" xmlns="" val="894480910"/>
                    </a:ext>
                  </a:extLst>
                </a:gridCol>
                <a:gridCol w="1418693">
                  <a:extLst>
                    <a:ext uri="{9D8B030D-6E8A-4147-A177-3AD203B41FA5}">
                      <a16:colId xmlns:a16="http://schemas.microsoft.com/office/drawing/2014/main" xmlns="" val="2238414433"/>
                    </a:ext>
                  </a:extLst>
                </a:gridCol>
                <a:gridCol w="1744115">
                  <a:extLst>
                    <a:ext uri="{9D8B030D-6E8A-4147-A177-3AD203B41FA5}">
                      <a16:colId xmlns:a16="http://schemas.microsoft.com/office/drawing/2014/main" xmlns="" val="3506837894"/>
                    </a:ext>
                  </a:extLst>
                </a:gridCol>
              </a:tblGrid>
              <a:tr h="815095">
                <a:tc>
                  <a:txBody>
                    <a:bodyPr/>
                    <a:lstStyle/>
                    <a:p>
                      <a:pPr algn="ctr" rtl="1" fontAlgn="ctr"/>
                      <a:r>
                        <a:rPr lang="ar-SA" sz="1400" u="none" strike="noStrike" dirty="0">
                          <a:effectLst/>
                          <a:latin typeface="Arial Unicode MS" pitchFamily="34" charset="-128"/>
                          <a:ea typeface="Arial Unicode MS" pitchFamily="34" charset="-128"/>
                          <a:cs typeface="Arial Unicode MS" pitchFamily="34" charset="-128"/>
                        </a:rPr>
                        <a:t>نسبة الانتظام</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ctr" rtl="1" fontAlgn="ctr"/>
                      <a:r>
                        <a:rPr lang="ar-SA" sz="1400" u="none" strike="noStrike" dirty="0">
                          <a:effectLst/>
                          <a:latin typeface="Arial Unicode MS" pitchFamily="34" charset="-128"/>
                          <a:ea typeface="Arial Unicode MS" pitchFamily="34" charset="-128"/>
                          <a:cs typeface="Arial Unicode MS" pitchFamily="34" charset="-128"/>
                        </a:rPr>
                        <a:t>إصدارات 2020</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r" rtl="1" fontAlgn="ctr"/>
                      <a:r>
                        <a:rPr lang="ar-SA" sz="1400" u="none" strike="noStrike" dirty="0">
                          <a:effectLst/>
                          <a:latin typeface="Arial Unicode MS" pitchFamily="34" charset="-128"/>
                          <a:ea typeface="Arial Unicode MS" pitchFamily="34" charset="-128"/>
                          <a:cs typeface="Arial Unicode MS" pitchFamily="34" charset="-128"/>
                        </a:rPr>
                        <a:t>الجريدة</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extLst>
                  <a:ext uri="{0D108BD9-81ED-4DB2-BD59-A6C34878D82A}">
                    <a16:rowId xmlns:a16="http://schemas.microsoft.com/office/drawing/2014/main" xmlns="" val="2093869355"/>
                  </a:ext>
                </a:extLst>
              </a:tr>
              <a:tr h="411150">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32%</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76</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r" rtl="1" fontAlgn="ctr"/>
                      <a:r>
                        <a:rPr lang="ar-SA" sz="1400" b="1" u="none" strike="noStrike" dirty="0" smtClean="0">
                          <a:effectLst/>
                          <a:latin typeface="Arial Unicode MS" pitchFamily="34" charset="-128"/>
                          <a:ea typeface="Arial Unicode MS" pitchFamily="34" charset="-128"/>
                          <a:cs typeface="Arial Unicode MS" pitchFamily="34" charset="-128"/>
                        </a:rPr>
                        <a:t>الأقصى</a:t>
                      </a:r>
                      <a:r>
                        <a:rPr lang="fr-FR" sz="1400" b="1" u="none" strike="noStrike" dirty="0" smtClean="0">
                          <a:effectLst/>
                          <a:latin typeface="Arial Unicode MS" pitchFamily="34" charset="-128"/>
                          <a:ea typeface="Arial Unicode MS" pitchFamily="34" charset="-128"/>
                          <a:cs typeface="Arial Unicode MS" pitchFamily="34" charset="-128"/>
                        </a:rPr>
                        <a:t> El </a:t>
                      </a:r>
                      <a:r>
                        <a:rPr lang="fr-FR" sz="1400" b="1" u="none" strike="noStrike" dirty="0" err="1" smtClean="0">
                          <a:effectLst/>
                          <a:latin typeface="Arial Unicode MS" pitchFamily="34" charset="-128"/>
                          <a:ea typeface="Arial Unicode MS" pitchFamily="34" charset="-128"/>
                          <a:cs typeface="Arial Unicode MS" pitchFamily="34" charset="-128"/>
                        </a:rPr>
                        <a:t>Aghsa</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extLst>
                  <a:ext uri="{0D108BD9-81ED-4DB2-BD59-A6C34878D82A}">
                    <a16:rowId xmlns:a16="http://schemas.microsoft.com/office/drawing/2014/main" xmlns="" val="2860209777"/>
                  </a:ext>
                </a:extLst>
              </a:tr>
              <a:tr h="411150">
                <a:tc>
                  <a:txBody>
                    <a:bodyPr/>
                    <a:lstStyle/>
                    <a:p>
                      <a:pPr algn="ctr" rtl="1" fontAlgn="ctr"/>
                      <a:r>
                        <a:rPr lang="fr-FR" sz="1400" b="1" u="none" strike="noStrike">
                          <a:effectLst/>
                          <a:latin typeface="Arial Unicode MS" pitchFamily="34" charset="-128"/>
                          <a:ea typeface="Arial Unicode MS" pitchFamily="34" charset="-128"/>
                          <a:cs typeface="Arial Unicode MS" pitchFamily="34" charset="-128"/>
                        </a:rPr>
                        <a:t>23%</a:t>
                      </a:r>
                      <a:endParaRPr lang="fr-FR" sz="1400" b="1" i="0" u="none" strike="noStrike">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53</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r" rtl="1" fontAlgn="ctr"/>
                      <a:r>
                        <a:rPr lang="ar-SA" sz="1400" b="1" u="none" strike="noStrike" dirty="0" smtClean="0">
                          <a:effectLst/>
                          <a:latin typeface="Arial Unicode MS" pitchFamily="34" charset="-128"/>
                          <a:ea typeface="Arial Unicode MS" pitchFamily="34" charset="-128"/>
                          <a:cs typeface="Arial Unicode MS" pitchFamily="34" charset="-128"/>
                        </a:rPr>
                        <a:t>التواصل</a:t>
                      </a:r>
                      <a:r>
                        <a:rPr lang="fr-FR" sz="1400" b="1" u="none" strike="noStrike" dirty="0" smtClean="0">
                          <a:effectLst/>
                          <a:latin typeface="Arial Unicode MS" pitchFamily="34" charset="-128"/>
                          <a:ea typeface="Arial Unicode MS" pitchFamily="34" charset="-128"/>
                          <a:cs typeface="Arial Unicode MS" pitchFamily="34" charset="-128"/>
                        </a:rPr>
                        <a:t> </a:t>
                      </a:r>
                      <a:r>
                        <a:rPr lang="fr-FR" sz="1400" b="1" u="none" strike="noStrike" dirty="0" err="1" smtClean="0">
                          <a:effectLst/>
                          <a:latin typeface="Arial Unicode MS" pitchFamily="34" charset="-128"/>
                          <a:ea typeface="Arial Unicode MS" pitchFamily="34" charset="-128"/>
                          <a:cs typeface="Arial Unicode MS" pitchFamily="34" charset="-128"/>
                        </a:rPr>
                        <a:t>Attawassoul</a:t>
                      </a:r>
                      <a:r>
                        <a:rPr lang="fr-FR" sz="1400" b="1" u="none" strike="noStrike" dirty="0" smtClean="0">
                          <a:effectLst/>
                          <a:latin typeface="Arial Unicode MS" pitchFamily="34" charset="-128"/>
                          <a:ea typeface="Arial Unicode MS" pitchFamily="34" charset="-128"/>
                          <a:cs typeface="Arial Unicode MS" pitchFamily="34" charset="-128"/>
                        </a:rPr>
                        <a:t> </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extLst>
                  <a:ext uri="{0D108BD9-81ED-4DB2-BD59-A6C34878D82A}">
                    <a16:rowId xmlns:a16="http://schemas.microsoft.com/office/drawing/2014/main" xmlns="" val="2430955348"/>
                  </a:ext>
                </a:extLst>
              </a:tr>
              <a:tr h="584003">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20%</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47</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r" rtl="1" fontAlgn="ctr"/>
                      <a:r>
                        <a:rPr lang="fr-FR" sz="1400" b="1" u="none" strike="noStrike" dirty="0" smtClean="0">
                          <a:effectLst/>
                          <a:latin typeface="Arial Unicode MS" pitchFamily="34" charset="-128"/>
                          <a:ea typeface="Arial Unicode MS" pitchFamily="34" charset="-128"/>
                          <a:cs typeface="Arial Unicode MS" pitchFamily="34" charset="-128"/>
                        </a:rPr>
                        <a:t>L'Authentique</a:t>
                      </a:r>
                    </a:p>
                    <a:p>
                      <a:pPr algn="r" rtl="1" fontAlgn="ctr"/>
                      <a:r>
                        <a:rPr lang="ar-SA" sz="1400" b="1" i="0" u="none" strike="noStrike" dirty="0" err="1" smtClean="0">
                          <a:solidFill>
                            <a:srgbClr val="000000"/>
                          </a:solidFill>
                          <a:effectLst/>
                          <a:latin typeface="Arial Unicode MS" pitchFamily="34" charset="-128"/>
                          <a:ea typeface="Arial Unicode MS" pitchFamily="34" charset="-128"/>
                          <a:cs typeface="Arial Unicode MS" pitchFamily="34" charset="-128"/>
                        </a:rPr>
                        <a:t>لوتانتيك</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extLst>
                  <a:ext uri="{0D108BD9-81ED-4DB2-BD59-A6C34878D82A}">
                    <a16:rowId xmlns:a16="http://schemas.microsoft.com/office/drawing/2014/main" xmlns="" val="1048554278"/>
                  </a:ext>
                </a:extLst>
              </a:tr>
              <a:tr h="584003">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16%</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37</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r" rtl="1" fontAlgn="ctr"/>
                      <a:r>
                        <a:rPr lang="ar-SA" sz="1400" b="1" u="none" strike="noStrike" dirty="0">
                          <a:effectLst/>
                          <a:latin typeface="Arial Unicode MS" pitchFamily="34" charset="-128"/>
                          <a:ea typeface="Arial Unicode MS" pitchFamily="34" charset="-128"/>
                          <a:cs typeface="Arial Unicode MS" pitchFamily="34" charset="-128"/>
                        </a:rPr>
                        <a:t>صدى </a:t>
                      </a:r>
                      <a:r>
                        <a:rPr lang="ar-SA" sz="1400" b="1" u="none" strike="noStrike" dirty="0" err="1" smtClean="0">
                          <a:effectLst/>
                          <a:latin typeface="Arial Unicode MS" pitchFamily="34" charset="-128"/>
                          <a:ea typeface="Arial Unicode MS" pitchFamily="34" charset="-128"/>
                          <a:cs typeface="Arial Unicode MS" pitchFamily="34" charset="-128"/>
                        </a:rPr>
                        <a:t>الاحداث</a:t>
                      </a:r>
                      <a:r>
                        <a:rPr lang="ar-SA" sz="1400" b="1" u="none" strike="noStrike" dirty="0" smtClean="0">
                          <a:effectLst/>
                          <a:latin typeface="Arial Unicode MS" pitchFamily="34" charset="-128"/>
                          <a:ea typeface="Arial Unicode MS" pitchFamily="34" charset="-128"/>
                          <a:cs typeface="Arial Unicode MS" pitchFamily="34" charset="-128"/>
                        </a:rPr>
                        <a:t> </a:t>
                      </a:r>
                      <a:r>
                        <a:rPr lang="fr-FR" sz="1400" b="1" u="none" strike="noStrike" dirty="0" err="1" smtClean="0">
                          <a:effectLst/>
                          <a:latin typeface="Arial Unicode MS" pitchFamily="34" charset="-128"/>
                          <a:ea typeface="Arial Unicode MS" pitchFamily="34" charset="-128"/>
                          <a:cs typeface="Arial Unicode MS" pitchFamily="34" charset="-128"/>
                        </a:rPr>
                        <a:t>Sadaa</a:t>
                      </a:r>
                      <a:r>
                        <a:rPr lang="fr-FR" sz="1400" b="1" u="none" strike="noStrike" dirty="0" smtClean="0">
                          <a:effectLst/>
                          <a:latin typeface="Arial Unicode MS" pitchFamily="34" charset="-128"/>
                          <a:ea typeface="Arial Unicode MS" pitchFamily="34" charset="-128"/>
                          <a:cs typeface="Arial Unicode MS" pitchFamily="34" charset="-128"/>
                        </a:rPr>
                        <a:t> El </a:t>
                      </a:r>
                      <a:r>
                        <a:rPr lang="fr-FR" sz="1400" b="1" u="none" strike="noStrike" dirty="0" err="1" smtClean="0">
                          <a:effectLst/>
                          <a:latin typeface="Arial Unicode MS" pitchFamily="34" charset="-128"/>
                          <a:ea typeface="Arial Unicode MS" pitchFamily="34" charset="-128"/>
                          <a:cs typeface="Arial Unicode MS" pitchFamily="34" charset="-128"/>
                        </a:rPr>
                        <a:t>Ahdath</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extLst>
                  <a:ext uri="{0D108BD9-81ED-4DB2-BD59-A6C34878D82A}">
                    <a16:rowId xmlns:a16="http://schemas.microsoft.com/office/drawing/2014/main" xmlns="" val="1310427514"/>
                  </a:ext>
                </a:extLst>
              </a:tr>
              <a:tr h="456461">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13%</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30</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r" rtl="1" fontAlgn="ctr"/>
                      <a:r>
                        <a:rPr lang="ar-SA" sz="1400" b="1" u="none" strike="noStrike" dirty="0">
                          <a:effectLst/>
                          <a:latin typeface="Arial Unicode MS" pitchFamily="34" charset="-128"/>
                          <a:ea typeface="Arial Unicode MS" pitchFamily="34" charset="-128"/>
                          <a:cs typeface="Arial Unicode MS" pitchFamily="34" charset="-128"/>
                        </a:rPr>
                        <a:t>الأمل </a:t>
                      </a:r>
                      <a:r>
                        <a:rPr lang="ar-SA" sz="1400" b="1" u="none" strike="noStrike" dirty="0" smtClean="0">
                          <a:effectLst/>
                          <a:latin typeface="Arial Unicode MS" pitchFamily="34" charset="-128"/>
                          <a:ea typeface="Arial Unicode MS" pitchFamily="34" charset="-128"/>
                          <a:cs typeface="Arial Unicode MS" pitchFamily="34" charset="-128"/>
                        </a:rPr>
                        <a:t>الجديد</a:t>
                      </a:r>
                      <a:r>
                        <a:rPr lang="fr-FR" sz="1400" b="1" u="none" strike="noStrike" dirty="0" smtClean="0">
                          <a:effectLst/>
                          <a:latin typeface="Arial Unicode MS" pitchFamily="34" charset="-128"/>
                          <a:ea typeface="Arial Unicode MS" pitchFamily="34" charset="-128"/>
                          <a:cs typeface="Arial Unicode MS" pitchFamily="34" charset="-128"/>
                        </a:rPr>
                        <a:t> El </a:t>
                      </a:r>
                      <a:r>
                        <a:rPr lang="fr-FR" sz="1400" b="1" u="none" strike="noStrike" dirty="0" err="1" smtClean="0">
                          <a:effectLst/>
                          <a:latin typeface="Arial Unicode MS" pitchFamily="34" charset="-128"/>
                          <a:ea typeface="Arial Unicode MS" pitchFamily="34" charset="-128"/>
                          <a:cs typeface="Arial Unicode MS" pitchFamily="34" charset="-128"/>
                        </a:rPr>
                        <a:t>Emel</a:t>
                      </a:r>
                      <a:r>
                        <a:rPr lang="fr-FR" sz="1400" b="1" u="none" strike="noStrike" dirty="0" smtClean="0">
                          <a:effectLst/>
                          <a:latin typeface="Arial Unicode MS" pitchFamily="34" charset="-128"/>
                          <a:ea typeface="Arial Unicode MS" pitchFamily="34" charset="-128"/>
                          <a:cs typeface="Arial Unicode MS" pitchFamily="34" charset="-128"/>
                        </a:rPr>
                        <a:t> El </a:t>
                      </a:r>
                      <a:r>
                        <a:rPr lang="fr-FR" sz="1400" b="1" u="none" strike="noStrike" dirty="0" err="1" smtClean="0">
                          <a:effectLst/>
                          <a:latin typeface="Arial Unicode MS" pitchFamily="34" charset="-128"/>
                          <a:ea typeface="Arial Unicode MS" pitchFamily="34" charset="-128"/>
                          <a:cs typeface="Arial Unicode MS" pitchFamily="34" charset="-128"/>
                        </a:rPr>
                        <a:t>Jedid</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extLst>
                  <a:ext uri="{0D108BD9-81ED-4DB2-BD59-A6C34878D82A}">
                    <a16:rowId xmlns:a16="http://schemas.microsoft.com/office/drawing/2014/main" xmlns="" val="409663503"/>
                  </a:ext>
                </a:extLst>
              </a:tr>
              <a:tr h="584003">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10%</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24</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r" rtl="1" fontAlgn="ctr"/>
                      <a:endParaRPr lang="fr-FR" sz="1400" b="1" u="none" strike="noStrike" dirty="0" smtClean="0">
                        <a:effectLst/>
                        <a:latin typeface="Arial Unicode MS" pitchFamily="34" charset="-128"/>
                        <a:ea typeface="Arial Unicode MS" pitchFamily="34" charset="-128"/>
                        <a:cs typeface="Arial Unicode MS" pitchFamily="34" charset="-128"/>
                      </a:endParaRPr>
                    </a:p>
                    <a:p>
                      <a:pPr algn="r" rtl="1" fontAlgn="ctr"/>
                      <a:r>
                        <a:rPr lang="fr-FR" sz="1400" b="1" u="none" strike="noStrike" dirty="0" smtClean="0">
                          <a:effectLst/>
                          <a:latin typeface="Arial Unicode MS" pitchFamily="34" charset="-128"/>
                          <a:ea typeface="Arial Unicode MS" pitchFamily="34" charset="-128"/>
                          <a:cs typeface="Arial Unicode MS" pitchFamily="34" charset="-128"/>
                        </a:rPr>
                        <a:t>Rénovateur </a:t>
                      </a:r>
                      <a:r>
                        <a:rPr lang="ar-SA" sz="1400" b="1" u="none" strike="noStrike" dirty="0" err="1" smtClean="0">
                          <a:effectLst/>
                          <a:latin typeface="Arial Unicode MS" pitchFamily="34" charset="-128"/>
                          <a:ea typeface="Arial Unicode MS" pitchFamily="34" charset="-128"/>
                          <a:cs typeface="Arial Unicode MS" pitchFamily="34" charset="-128"/>
                        </a:rPr>
                        <a:t>لرينوفاتير</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extLst>
                  <a:ext uri="{0D108BD9-81ED-4DB2-BD59-A6C34878D82A}">
                    <a16:rowId xmlns:a16="http://schemas.microsoft.com/office/drawing/2014/main" xmlns="" val="2928977022"/>
                  </a:ext>
                </a:extLst>
              </a:tr>
              <a:tr h="815095">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10%</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23</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r" rtl="1" fontAlgn="ctr"/>
                      <a:r>
                        <a:rPr lang="fr-FR" sz="1400" b="1" u="none" strike="noStrike" dirty="0">
                          <a:effectLst/>
                          <a:latin typeface="Arial Unicode MS" pitchFamily="34" charset="-128"/>
                          <a:ea typeface="Arial Unicode MS" pitchFamily="34" charset="-128"/>
                          <a:cs typeface="Arial Unicode MS" pitchFamily="34" charset="-128"/>
                        </a:rPr>
                        <a:t>Quotidien </a:t>
                      </a:r>
                      <a:r>
                        <a:rPr lang="fr-FR" sz="1400" b="1" u="none" strike="noStrike" dirty="0" smtClean="0">
                          <a:effectLst/>
                          <a:latin typeface="Arial Unicode MS" pitchFamily="34" charset="-128"/>
                          <a:ea typeface="Arial Unicode MS" pitchFamily="34" charset="-128"/>
                          <a:cs typeface="Arial Unicode MS" pitchFamily="34" charset="-128"/>
                        </a:rPr>
                        <a:t>NKTT</a:t>
                      </a:r>
                      <a:endParaRPr lang="ar-SA" sz="1400" b="1" u="none" strike="noStrike" dirty="0" smtClean="0">
                        <a:effectLst/>
                        <a:latin typeface="Arial Unicode MS" pitchFamily="34" charset="-128"/>
                        <a:ea typeface="Arial Unicode MS" pitchFamily="34" charset="-128"/>
                        <a:cs typeface="Arial Unicode MS" pitchFamily="34" charset="-128"/>
                      </a:endParaRPr>
                    </a:p>
                    <a:p>
                      <a:pPr algn="r" rtl="1" fontAlgn="ctr"/>
                      <a:r>
                        <a:rPr lang="ar-SA" sz="1400" b="1" i="0" u="none" strike="noStrike" dirty="0" err="1" smtClean="0">
                          <a:solidFill>
                            <a:srgbClr val="000000"/>
                          </a:solidFill>
                          <a:effectLst/>
                          <a:latin typeface="Arial Unicode MS" pitchFamily="34" charset="-128"/>
                          <a:ea typeface="Arial Unicode MS" pitchFamily="34" charset="-128"/>
                          <a:cs typeface="Arial Unicode MS" pitchFamily="34" charset="-128"/>
                        </a:rPr>
                        <a:t>كوتيديان</a:t>
                      </a:r>
                      <a:r>
                        <a:rPr lang="ar-SA" sz="1400" b="1" i="0" u="none" strike="noStrike" baseline="0" dirty="0" smtClean="0">
                          <a:solidFill>
                            <a:srgbClr val="000000"/>
                          </a:solidFill>
                          <a:effectLst/>
                          <a:latin typeface="Arial Unicode MS" pitchFamily="34" charset="-128"/>
                          <a:ea typeface="Arial Unicode MS" pitchFamily="34" charset="-128"/>
                          <a:cs typeface="Arial Unicode MS" pitchFamily="34" charset="-128"/>
                        </a:rPr>
                        <a:t> نواكشوط</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extLst>
                  <a:ext uri="{0D108BD9-81ED-4DB2-BD59-A6C34878D82A}">
                    <a16:rowId xmlns:a16="http://schemas.microsoft.com/office/drawing/2014/main" xmlns="" val="2228577805"/>
                  </a:ext>
                </a:extLst>
              </a:tr>
              <a:tr h="411150">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9%</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21</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r" rtl="1" fontAlgn="ctr"/>
                      <a:r>
                        <a:rPr lang="ar-SA" sz="1400" b="1" u="none" strike="noStrike" dirty="0" smtClean="0">
                          <a:effectLst/>
                          <a:latin typeface="Arial Unicode MS" pitchFamily="34" charset="-128"/>
                          <a:ea typeface="Arial Unicode MS" pitchFamily="34" charset="-128"/>
                          <a:cs typeface="Arial Unicode MS" pitchFamily="34" charset="-128"/>
                        </a:rPr>
                        <a:t>الميادين </a:t>
                      </a:r>
                      <a:r>
                        <a:rPr lang="fr-FR" sz="1400" b="1" u="none" strike="noStrike" dirty="0" smtClean="0">
                          <a:effectLst/>
                          <a:latin typeface="Arial Unicode MS" pitchFamily="34" charset="-128"/>
                          <a:ea typeface="Arial Unicode MS" pitchFamily="34" charset="-128"/>
                          <a:cs typeface="Arial Unicode MS" pitchFamily="34" charset="-128"/>
                        </a:rPr>
                        <a:t>El</a:t>
                      </a:r>
                      <a:r>
                        <a:rPr lang="fr-FR" sz="1400" b="1" u="none" strike="noStrike" baseline="0" dirty="0" smtClean="0">
                          <a:effectLst/>
                          <a:latin typeface="Arial Unicode MS" pitchFamily="34" charset="-128"/>
                          <a:ea typeface="Arial Unicode MS" pitchFamily="34" charset="-128"/>
                          <a:cs typeface="Arial Unicode MS" pitchFamily="34" charset="-128"/>
                        </a:rPr>
                        <a:t> </a:t>
                      </a:r>
                      <a:r>
                        <a:rPr lang="fr-FR" sz="1400" b="1" u="none" strike="noStrike" baseline="0" dirty="0" err="1" smtClean="0">
                          <a:effectLst/>
                          <a:latin typeface="Arial Unicode MS" pitchFamily="34" charset="-128"/>
                          <a:ea typeface="Arial Unicode MS" pitchFamily="34" charset="-128"/>
                          <a:cs typeface="Arial Unicode MS" pitchFamily="34" charset="-128"/>
                        </a:rPr>
                        <a:t>Meyadine</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extLst>
                  <a:ext uri="{0D108BD9-81ED-4DB2-BD59-A6C34878D82A}">
                    <a16:rowId xmlns:a16="http://schemas.microsoft.com/office/drawing/2014/main" xmlns="" val="1828936293"/>
                  </a:ext>
                </a:extLst>
              </a:tr>
              <a:tr h="411150">
                <a:tc>
                  <a:txBody>
                    <a:bodyPr/>
                    <a:lstStyle/>
                    <a:p>
                      <a:pPr algn="ctr" rtl="1" fontAlgn="ctr"/>
                      <a:r>
                        <a:rPr lang="fr-FR" sz="1400" b="1" u="none" strike="noStrike">
                          <a:effectLst/>
                          <a:latin typeface="Arial Unicode MS" pitchFamily="34" charset="-128"/>
                          <a:ea typeface="Arial Unicode MS" pitchFamily="34" charset="-128"/>
                          <a:cs typeface="Arial Unicode MS" pitchFamily="34" charset="-128"/>
                        </a:rPr>
                        <a:t>6%</a:t>
                      </a:r>
                      <a:endParaRPr lang="fr-FR" sz="1400" b="1" i="0" u="none" strike="noStrike">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15</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r" rtl="1" fontAlgn="ctr"/>
                      <a:r>
                        <a:rPr lang="ar-SA" sz="1400" b="1" u="none" strike="noStrike" dirty="0" smtClean="0">
                          <a:effectLst/>
                          <a:latin typeface="Arial Unicode MS" pitchFamily="34" charset="-128"/>
                          <a:ea typeface="Arial Unicode MS" pitchFamily="34" charset="-128"/>
                          <a:cs typeface="Arial Unicode MS" pitchFamily="34" charset="-128"/>
                        </a:rPr>
                        <a:t>السفير</a:t>
                      </a:r>
                      <a:r>
                        <a:rPr lang="fr-FR" sz="1400" b="1" u="none" strike="noStrike" dirty="0" smtClean="0">
                          <a:effectLst/>
                          <a:latin typeface="Arial Unicode MS" pitchFamily="34" charset="-128"/>
                          <a:ea typeface="Arial Unicode MS" pitchFamily="34" charset="-128"/>
                          <a:cs typeface="Arial Unicode MS" pitchFamily="34" charset="-128"/>
                        </a:rPr>
                        <a:t> </a:t>
                      </a:r>
                      <a:r>
                        <a:rPr lang="fr-FR" sz="1400" b="1" u="none" strike="noStrike" dirty="0" err="1" smtClean="0">
                          <a:effectLst/>
                          <a:latin typeface="Arial Unicode MS" pitchFamily="34" charset="-128"/>
                          <a:ea typeface="Arial Unicode MS" pitchFamily="34" charset="-128"/>
                          <a:cs typeface="Arial Unicode MS" pitchFamily="34" charset="-128"/>
                        </a:rPr>
                        <a:t>Essevire</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extLst>
                  <a:ext uri="{0D108BD9-81ED-4DB2-BD59-A6C34878D82A}">
                    <a16:rowId xmlns:a16="http://schemas.microsoft.com/office/drawing/2014/main" xmlns="" val="3427250948"/>
                  </a:ext>
                </a:extLst>
              </a:tr>
              <a:tr h="411150">
                <a:tc>
                  <a:txBody>
                    <a:bodyPr/>
                    <a:lstStyle/>
                    <a:p>
                      <a:pPr algn="ctr" rtl="1" fontAlgn="ctr"/>
                      <a:r>
                        <a:rPr lang="fr-FR" sz="1400" b="1" u="none" strike="noStrike">
                          <a:effectLst/>
                          <a:latin typeface="Arial Unicode MS" pitchFamily="34" charset="-128"/>
                          <a:ea typeface="Arial Unicode MS" pitchFamily="34" charset="-128"/>
                          <a:cs typeface="Arial Unicode MS" pitchFamily="34" charset="-128"/>
                        </a:rPr>
                        <a:t>5%</a:t>
                      </a:r>
                      <a:endParaRPr lang="fr-FR" sz="1400" b="1" i="0" u="none" strike="noStrike">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ctr" rtl="1" fontAlgn="ctr"/>
                      <a:r>
                        <a:rPr lang="fr-FR" sz="1400" b="1" u="none" strike="noStrike" dirty="0">
                          <a:effectLst/>
                          <a:latin typeface="Arial Unicode MS" pitchFamily="34" charset="-128"/>
                          <a:ea typeface="Arial Unicode MS" pitchFamily="34" charset="-128"/>
                          <a:cs typeface="Arial Unicode MS" pitchFamily="34" charset="-128"/>
                        </a:rPr>
                        <a:t>12</a:t>
                      </a:r>
                      <a:endParaRPr lang="fr-FR"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tc>
                  <a:txBody>
                    <a:bodyPr/>
                    <a:lstStyle/>
                    <a:p>
                      <a:pPr algn="r" rtl="1" fontAlgn="ctr"/>
                      <a:r>
                        <a:rPr lang="ar-SA" sz="1400" b="1" u="none" strike="noStrike" dirty="0" smtClean="0">
                          <a:effectLst/>
                          <a:latin typeface="Arial Unicode MS" pitchFamily="34" charset="-128"/>
                          <a:ea typeface="Arial Unicode MS" pitchFamily="34" charset="-128"/>
                          <a:cs typeface="Arial Unicode MS" pitchFamily="34" charset="-128"/>
                        </a:rPr>
                        <a:t>العلم</a:t>
                      </a:r>
                      <a:r>
                        <a:rPr lang="fr-FR" sz="1400" b="1" u="none" strike="noStrike" dirty="0" smtClean="0">
                          <a:effectLst/>
                          <a:latin typeface="Arial Unicode MS" pitchFamily="34" charset="-128"/>
                          <a:ea typeface="Arial Unicode MS" pitchFamily="34" charset="-128"/>
                          <a:cs typeface="Arial Unicode MS" pitchFamily="34" charset="-128"/>
                        </a:rPr>
                        <a:t> El Alam</a:t>
                      </a:r>
                      <a:endParaRPr lang="ar-SA" sz="14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4484" marR="4484" marT="5979" marB="0" anchor="ctr"/>
                </a:tc>
                <a:extLst>
                  <a:ext uri="{0D108BD9-81ED-4DB2-BD59-A6C34878D82A}">
                    <a16:rowId xmlns:a16="http://schemas.microsoft.com/office/drawing/2014/main" xmlns="" val="4056136665"/>
                  </a:ext>
                </a:extLst>
              </a:tr>
            </a:tbl>
          </a:graphicData>
        </a:graphic>
      </p:graphicFrame>
      <p:sp>
        <p:nvSpPr>
          <p:cNvPr id="8" name="Rectangle 7"/>
          <p:cNvSpPr/>
          <p:nvPr/>
        </p:nvSpPr>
        <p:spPr>
          <a:xfrm rot="16200000">
            <a:off x="-2037420" y="3306180"/>
            <a:ext cx="4536505" cy="461665"/>
          </a:xfrm>
          <a:prstGeom prst="rect">
            <a:avLst/>
          </a:prstGeom>
        </p:spPr>
        <p:txBody>
          <a:bodyPr wrap="square">
            <a:spAutoFit/>
          </a:bodyPr>
          <a:lstStyle/>
          <a:p>
            <a:pPr algn="ctr"/>
            <a:r>
              <a:rPr lang="ar-SA" sz="2400" b="1" dirty="0" smtClean="0">
                <a:solidFill>
                  <a:srgbClr val="FF0000"/>
                </a:solidFill>
                <a:latin typeface="Arial Unicode MS" pitchFamily="34" charset="-128"/>
                <a:ea typeface="Arial Unicode MS" pitchFamily="34" charset="-128"/>
                <a:cs typeface="Arial Unicode MS" pitchFamily="34" charset="-128"/>
              </a:rPr>
              <a:t>اليوميات</a:t>
            </a:r>
            <a:endParaRPr lang="fr-FR" sz="2400" dirty="0">
              <a:solidFill>
                <a:srgbClr val="FF0000"/>
              </a:solidFill>
              <a:latin typeface="Arial Unicode MS" pitchFamily="34" charset="-128"/>
              <a:ea typeface="Arial Unicode MS" pitchFamily="34" charset="-128"/>
              <a:cs typeface="Arial Unicode MS" pitchFamily="34" charset="-128"/>
            </a:endParaRPr>
          </a:p>
        </p:txBody>
      </p:sp>
      <p:sp>
        <p:nvSpPr>
          <p:cNvPr id="13" name="Ellipse 12"/>
          <p:cNvSpPr/>
          <p:nvPr/>
        </p:nvSpPr>
        <p:spPr>
          <a:xfrm>
            <a:off x="4143372" y="0"/>
            <a:ext cx="576064" cy="476672"/>
          </a:xfrm>
          <a:prstGeom prst="ellipse">
            <a:avLst/>
          </a:prstGeom>
          <a:blipFill dpi="0" rotWithShape="1">
            <a:blip r:embed="rId5"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u numéro de diapositive 14"/>
          <p:cNvSpPr>
            <a:spLocks noGrp="1"/>
          </p:cNvSpPr>
          <p:nvPr>
            <p:ph type="sldNum" sz="quarter" idx="12"/>
          </p:nvPr>
        </p:nvSpPr>
        <p:spPr/>
        <p:txBody>
          <a:bodyPr/>
          <a:lstStyle/>
          <a:p>
            <a:fld id="{DA5A2D85-ACF1-4B45-88E1-30DE5B53E683}" type="slidenum">
              <a:rPr lang="fr-FR" smtClean="0"/>
              <a:pPr/>
              <a:t>31</a:t>
            </a:fld>
            <a:endParaRPr lang="fr-FR"/>
          </a:p>
        </p:txBody>
      </p:sp>
      <p:sp>
        <p:nvSpPr>
          <p:cNvPr id="14" name="ZoneTexte 13"/>
          <p:cNvSpPr txBox="1"/>
          <p:nvPr/>
        </p:nvSpPr>
        <p:spPr>
          <a:xfrm>
            <a:off x="5000628" y="1500174"/>
            <a:ext cx="357190" cy="1169551"/>
          </a:xfrm>
          <a:prstGeom prst="rect">
            <a:avLst/>
          </a:prstGeom>
          <a:noFill/>
        </p:spPr>
        <p:txBody>
          <a:bodyPr wrap="square" rtlCol="0">
            <a:spAutoFit/>
          </a:bodyPr>
          <a:lstStyle/>
          <a:p>
            <a:r>
              <a:rPr lang="fr-FR" sz="1400" b="1" dirty="0" smtClean="0"/>
              <a:t>H</a:t>
            </a:r>
          </a:p>
          <a:p>
            <a:r>
              <a:rPr lang="fr-FR" sz="1400" b="1" dirty="0" smtClean="0"/>
              <a:t>E</a:t>
            </a:r>
          </a:p>
          <a:p>
            <a:r>
              <a:rPr lang="fr-FR" sz="1400" b="1" dirty="0" smtClean="0"/>
              <a:t>B</a:t>
            </a:r>
          </a:p>
          <a:p>
            <a:r>
              <a:rPr lang="fr-FR" sz="1400" b="1" dirty="0" smtClean="0"/>
              <a:t>D</a:t>
            </a:r>
          </a:p>
          <a:p>
            <a:r>
              <a:rPr lang="fr-FR" sz="1400" b="1" dirty="0" smtClean="0"/>
              <a:t>O</a:t>
            </a:r>
            <a:endParaRPr lang="fr-FR" sz="1400" b="1" dirty="0"/>
          </a:p>
        </p:txBody>
      </p:sp>
      <p:sp>
        <p:nvSpPr>
          <p:cNvPr id="16" name="ZoneTexte 15"/>
          <p:cNvSpPr txBox="1"/>
          <p:nvPr/>
        </p:nvSpPr>
        <p:spPr>
          <a:xfrm>
            <a:off x="0" y="1142984"/>
            <a:ext cx="357158" cy="1938992"/>
          </a:xfrm>
          <a:prstGeom prst="rect">
            <a:avLst/>
          </a:prstGeom>
          <a:noFill/>
        </p:spPr>
        <p:txBody>
          <a:bodyPr wrap="square" rtlCol="0">
            <a:spAutoFit/>
          </a:bodyPr>
          <a:lstStyle/>
          <a:p>
            <a:r>
              <a:rPr lang="fr-FR" sz="1200" b="1" dirty="0" smtClean="0"/>
              <a:t>Q</a:t>
            </a:r>
          </a:p>
          <a:p>
            <a:r>
              <a:rPr lang="fr-FR" sz="1200" b="1" dirty="0" smtClean="0"/>
              <a:t>U</a:t>
            </a:r>
          </a:p>
          <a:p>
            <a:r>
              <a:rPr lang="fr-FR" sz="1200" b="1" dirty="0" smtClean="0"/>
              <a:t>O</a:t>
            </a:r>
          </a:p>
          <a:p>
            <a:r>
              <a:rPr lang="fr-FR" sz="1200" b="1" dirty="0" smtClean="0"/>
              <a:t>T</a:t>
            </a:r>
          </a:p>
          <a:p>
            <a:r>
              <a:rPr lang="fr-FR" sz="1200" b="1" dirty="0" smtClean="0"/>
              <a:t>I</a:t>
            </a:r>
          </a:p>
          <a:p>
            <a:r>
              <a:rPr lang="fr-FR" sz="1200" b="1" dirty="0" smtClean="0"/>
              <a:t>D</a:t>
            </a:r>
          </a:p>
          <a:p>
            <a:r>
              <a:rPr lang="fr-FR" sz="1200" b="1" dirty="0" smtClean="0"/>
              <a:t>I</a:t>
            </a:r>
          </a:p>
          <a:p>
            <a:r>
              <a:rPr lang="fr-FR" sz="1200" b="1" dirty="0" smtClean="0"/>
              <a:t>E</a:t>
            </a:r>
          </a:p>
          <a:p>
            <a:r>
              <a:rPr lang="fr-FR" sz="1200" b="1" dirty="0" smtClean="0"/>
              <a:t>N</a:t>
            </a:r>
          </a:p>
          <a:p>
            <a:r>
              <a:rPr lang="fr-FR" sz="1200" b="1" dirty="0" smtClean="0"/>
              <a:t>S</a:t>
            </a:r>
            <a:endParaRPr lang="fr-FR" sz="1200" b="1" dirty="0"/>
          </a:p>
        </p:txBody>
      </p:sp>
    </p:spTree>
    <p:extLst>
      <p:ext uri="{BB962C8B-B14F-4D97-AF65-F5344CB8AC3E}">
        <p14:creationId xmlns="" xmlns:p14="http://schemas.microsoft.com/office/powerpoint/2010/main" val="3461603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3200" b="1" dirty="0" smtClean="0">
                <a:latin typeface="Times New Roman" pitchFamily="18" charset="0"/>
                <a:cs typeface="Times New Roman" pitchFamily="18" charset="0"/>
              </a:rPr>
              <a:t>الصحافة الورقية                                             </a:t>
            </a:r>
            <a:r>
              <a:rPr lang="fr-FR" sz="3200" b="1" dirty="0" smtClean="0">
                <a:latin typeface="Times New Roman" pitchFamily="18" charset="0"/>
                <a:cs typeface="Times New Roman" pitchFamily="18" charset="0"/>
              </a:rPr>
              <a:t>Presse écrite</a:t>
            </a:r>
            <a:r>
              <a:rPr lang="ar-SA" sz="3200" b="1" dirty="0" smtClean="0">
                <a:latin typeface="Times New Roman" pitchFamily="18" charset="0"/>
                <a:cs typeface="Times New Roman" pitchFamily="18" charset="0"/>
              </a:rPr>
              <a:t>   </a:t>
            </a:r>
            <a:endParaRPr lang="fr-FR" sz="2000" b="1" dirty="0">
              <a:latin typeface="Times New Roman" pitchFamily="18" charset="0"/>
              <a:cs typeface="Times New Roman" pitchFamily="18" charset="0"/>
            </a:endParaRPr>
          </a:p>
        </p:txBody>
      </p:sp>
      <p:sp>
        <p:nvSpPr>
          <p:cNvPr id="5" name="Ellipse 4"/>
          <p:cNvSpPr/>
          <p:nvPr/>
        </p:nvSpPr>
        <p:spPr>
          <a:xfrm>
            <a:off x="5000628" y="0"/>
            <a:ext cx="576064"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0" y="620688"/>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ar-SA" sz="2800" b="1" dirty="0" smtClean="0"/>
              <a:t>مستوى السحب </a:t>
            </a:r>
            <a:endParaRPr lang="fr-FR" sz="2800" b="1" dirty="0"/>
          </a:p>
        </p:txBody>
      </p:sp>
      <p:sp>
        <p:nvSpPr>
          <p:cNvPr id="7" name="Espace réservé du numéro de diapositive 6"/>
          <p:cNvSpPr>
            <a:spLocks noGrp="1"/>
          </p:cNvSpPr>
          <p:nvPr>
            <p:ph type="sldNum" sz="quarter" idx="12"/>
          </p:nvPr>
        </p:nvSpPr>
        <p:spPr/>
        <p:txBody>
          <a:bodyPr/>
          <a:lstStyle/>
          <a:p>
            <a:fld id="{DA5A2D85-ACF1-4B45-88E1-30DE5B53E683}" type="slidenum">
              <a:rPr lang="fr-FR" smtClean="0"/>
              <a:pPr/>
              <a:t>32</a:t>
            </a:fld>
            <a:endParaRPr lang="fr-FR"/>
          </a:p>
        </p:txBody>
      </p:sp>
      <p:sp>
        <p:nvSpPr>
          <p:cNvPr id="8" name="Organigramme : Alternative 7"/>
          <p:cNvSpPr/>
          <p:nvPr/>
        </p:nvSpPr>
        <p:spPr>
          <a:xfrm>
            <a:off x="0" y="1124744"/>
            <a:ext cx="4788024" cy="5733256"/>
          </a:xfrm>
          <a:prstGeom prst="flowChartAlternateProcess">
            <a:avLst/>
          </a:prstGeom>
          <a:scene3d>
            <a:camera prst="orthographicFront"/>
            <a:lightRig rig="threePt" dir="t"/>
          </a:scene3d>
          <a:sp3d>
            <a:bevelT w="762000" h="254000"/>
          </a:sp3d>
        </p:spPr>
        <p:style>
          <a:lnRef idx="1">
            <a:schemeClr val="accent3"/>
          </a:lnRef>
          <a:fillRef idx="2">
            <a:schemeClr val="accent3"/>
          </a:fillRef>
          <a:effectRef idx="1">
            <a:schemeClr val="accent3"/>
          </a:effectRef>
          <a:fontRef idx="minor">
            <a:schemeClr val="dk1"/>
          </a:fontRef>
        </p:style>
        <p:txBody>
          <a:bodyPr rtlCol="0" anchor="ctr"/>
          <a:lstStyle/>
          <a:p>
            <a:r>
              <a:rPr lang="fr-FR" sz="1650" b="1" dirty="0" smtClean="0"/>
              <a:t>La convention signée par la commission chargée de la gestion et de la répartition du Fonds de soutien à la presse avec l’imprimerie nationale, le 09/03/2020, a contribué à ramener le prix de tirage à 8000 ouguiyas anciennes au lieu de 37000 ouguiyas, et suite, à l’intervention du Ministère de la Culture, de l'Artisanat et des Relations avec le Parlement, le prix de tirage s’est réduit à un montant de 4000 ouguiyas anciennes. Ces baisses se sont répercutées positivement sur le niveau de publications cette année, qui sont passées de 21 journaux en 2019 à 102 journaux en 2020.</a:t>
            </a:r>
          </a:p>
          <a:p>
            <a:r>
              <a:rPr lang="fr-FR" sz="1650" b="1" dirty="0" smtClean="0"/>
              <a:t>Ce nombre se répartit entre 18 quotidiens, 47 hebdomadaires, 15 bimensuels et 22 mensuels. Cependant, 70 % de ces journaux ont des parutions faibles (entre 1 et 3 numéros par an), tandis que le pourcentage de journaux semi-réguliers n'était que de 8 %.</a:t>
            </a:r>
            <a:r>
              <a:rPr lang="ar-SA" sz="1650" b="1" dirty="0" smtClean="0"/>
              <a:t> </a:t>
            </a:r>
            <a:r>
              <a:rPr lang="en-US" sz="1650" b="1" dirty="0" smtClean="0"/>
              <a:t> La </a:t>
            </a:r>
            <a:r>
              <a:rPr lang="en-US" sz="1650" b="1" dirty="0" err="1" smtClean="0"/>
              <a:t>moyenne</a:t>
            </a:r>
            <a:r>
              <a:rPr lang="en-US" sz="1650" b="1" dirty="0" smtClean="0"/>
              <a:t> de </a:t>
            </a:r>
            <a:r>
              <a:rPr lang="en-US" sz="1650" b="1" dirty="0" err="1" smtClean="0"/>
              <a:t>tirage</a:t>
            </a:r>
            <a:r>
              <a:rPr lang="en-US" sz="1650" b="1" dirty="0" smtClean="0"/>
              <a:t> </a:t>
            </a:r>
            <a:r>
              <a:rPr lang="en-US" sz="1650" b="1" dirty="0" err="1" smtClean="0"/>
              <a:t>est</a:t>
            </a:r>
            <a:r>
              <a:rPr lang="en-US" sz="1650" b="1" dirty="0" smtClean="0"/>
              <a:t> de 500 </a:t>
            </a:r>
            <a:r>
              <a:rPr lang="en-US" sz="1650" b="1" dirty="0" err="1" smtClean="0"/>
              <a:t>exemplaires</a:t>
            </a:r>
            <a:r>
              <a:rPr lang="en-US" sz="1650" b="1" dirty="0" smtClean="0"/>
              <a:t> par journal.</a:t>
            </a:r>
            <a:endParaRPr lang="fr-FR" sz="1650" b="1" dirty="0" smtClean="0"/>
          </a:p>
        </p:txBody>
      </p:sp>
      <p:sp>
        <p:nvSpPr>
          <p:cNvPr id="9" name="Organigramme : Alternative 8"/>
          <p:cNvSpPr/>
          <p:nvPr/>
        </p:nvSpPr>
        <p:spPr>
          <a:xfrm>
            <a:off x="4788024" y="1124744"/>
            <a:ext cx="4355976" cy="5733256"/>
          </a:xfrm>
          <a:prstGeom prst="flowChartAlternateProcess">
            <a:avLst/>
          </a:prstGeom>
          <a:scene3d>
            <a:camera prst="orthographicFront"/>
            <a:lightRig rig="threePt" dir="t"/>
          </a:scene3d>
          <a:sp3d>
            <a:bevelT w="762000" h="254000"/>
          </a:sp3d>
        </p:spPr>
        <p:style>
          <a:lnRef idx="1">
            <a:schemeClr val="accent3"/>
          </a:lnRef>
          <a:fillRef idx="2">
            <a:schemeClr val="accent3"/>
          </a:fillRef>
          <a:effectRef idx="1">
            <a:schemeClr val="accent3"/>
          </a:effectRef>
          <a:fontRef idx="minor">
            <a:schemeClr val="dk1"/>
          </a:fontRef>
        </p:style>
        <p:txBody>
          <a:bodyPr rtlCol="0" anchor="ctr"/>
          <a:lstStyle/>
          <a:p>
            <a:pPr lvl="0" algn="r" rtl="1" fontAlgn="base">
              <a:spcBef>
                <a:spcPct val="0"/>
              </a:spcBef>
              <a:spcAft>
                <a:spcPct val="0"/>
              </a:spcAft>
            </a:pPr>
            <a:r>
              <a:rPr lang="ar-SA" sz="1750" b="1" dirty="0" smtClean="0">
                <a:solidFill>
                  <a:schemeClr val="tx1"/>
                </a:solidFill>
                <a:latin typeface="Arial Unicode MS" pitchFamily="34" charset="-128"/>
                <a:ea typeface="Arial Unicode MS" pitchFamily="34" charset="-128"/>
                <a:cs typeface="Arial Unicode MS" pitchFamily="34" charset="-128"/>
              </a:rPr>
              <a:t>ساهم الاتفاق الذي وقعته اللجنة المكلفة بتسيير وتوزيع صندوق دعم الصحافة مع المطبعة الوطنية،بتاريخ 09/03/2020، في خفض سعر السحب إلى 8000 أوقية قديمة  بدل 37000 أوقية،و بعد تدخل من وزارة الثقافة والصناعة التقليدية والعلاقات مع البرلمان تراجع سعر السحب إلى مبلغ 4000 أوقية قديمة،وقد انعكست هذه التخفيضات إيجابيا  على مستوى الصدور هذه السنة، حيث انتقل من 21 جريدة سنة 2019 إلى 102 جريدة في سنة </a:t>
            </a:r>
            <a:r>
              <a:rPr lang="ar-SA" sz="1750" b="1" dirty="0" err="1" smtClean="0">
                <a:solidFill>
                  <a:schemeClr val="tx1"/>
                </a:solidFill>
                <a:latin typeface="Arial Unicode MS" pitchFamily="34" charset="-128"/>
                <a:ea typeface="Arial Unicode MS" pitchFamily="34" charset="-128"/>
                <a:cs typeface="Arial Unicode MS" pitchFamily="34" charset="-128"/>
              </a:rPr>
              <a:t>2020.</a:t>
            </a:r>
            <a:r>
              <a:rPr lang="ar-SA" sz="1750" b="1" dirty="0" smtClean="0">
                <a:solidFill>
                  <a:schemeClr val="tx1"/>
                </a:solidFill>
                <a:latin typeface="Arial Unicode MS" pitchFamily="34" charset="-128"/>
                <a:ea typeface="Arial Unicode MS" pitchFamily="34" charset="-128"/>
                <a:cs typeface="Arial Unicode MS" pitchFamily="34" charset="-128"/>
              </a:rPr>
              <a:t> </a:t>
            </a:r>
            <a:endParaRPr lang="en-US" sz="175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r>
              <a:rPr lang="ar-SA" sz="1750" b="1" dirty="0" smtClean="0">
                <a:solidFill>
                  <a:schemeClr val="tx1"/>
                </a:solidFill>
                <a:latin typeface="Arial Unicode MS" pitchFamily="34" charset="-128"/>
                <a:ea typeface="Arial Unicode MS" pitchFamily="34" charset="-128"/>
                <a:cs typeface="Arial Unicode MS" pitchFamily="34" charset="-128"/>
              </a:rPr>
              <a:t>ويتوزع هذا العدد بين 18 جريدة يومية و 47   جريدة أسبوعية و 15 جريدة نصف شهرية و 22 جريدة شهرية، إلا أن نسبة 70% من هذه الجرائد ضعيفة الصدور(ما بين 1- 3 عدد للسنة)، في حين كانت</a:t>
            </a:r>
            <a:r>
              <a:rPr lang="fr-FR" sz="1750" b="1" dirty="0" smtClean="0">
                <a:solidFill>
                  <a:schemeClr val="tx1"/>
                </a:solidFill>
                <a:latin typeface="Arial Unicode MS" pitchFamily="34" charset="-128"/>
                <a:ea typeface="Arial Unicode MS" pitchFamily="34" charset="-128"/>
                <a:cs typeface="Arial Unicode MS" pitchFamily="34" charset="-128"/>
              </a:rPr>
              <a:t>  </a:t>
            </a:r>
            <a:r>
              <a:rPr lang="ar-SA" sz="1750" b="1" dirty="0" smtClean="0">
                <a:solidFill>
                  <a:schemeClr val="tx1"/>
                </a:solidFill>
                <a:latin typeface="Arial Unicode MS" pitchFamily="34" charset="-128"/>
                <a:ea typeface="Arial Unicode MS" pitchFamily="34" charset="-128"/>
                <a:cs typeface="Arial Unicode MS" pitchFamily="34" charset="-128"/>
              </a:rPr>
              <a:t>نسبة الجرائد شبه المنتظمة في حدود 8% فقط.</a:t>
            </a:r>
          </a:p>
          <a:p>
            <a:pPr lvl="0" algn="r" rtl="1" fontAlgn="base">
              <a:spcBef>
                <a:spcPct val="0"/>
              </a:spcBef>
              <a:spcAft>
                <a:spcPct val="0"/>
              </a:spcAft>
            </a:pPr>
            <a:r>
              <a:rPr lang="ar-SA" sz="1750" b="1" dirty="0" smtClean="0">
                <a:solidFill>
                  <a:schemeClr val="tx1"/>
                </a:solidFill>
                <a:latin typeface="Arial Unicode MS" pitchFamily="34" charset="-128"/>
                <a:ea typeface="Arial Unicode MS" pitchFamily="34" charset="-128"/>
                <a:cs typeface="Arial Unicode MS" pitchFamily="34" charset="-128"/>
              </a:rPr>
              <a:t> يبلغ متوسط السحب 500 نسخة لكل جريدة</a:t>
            </a:r>
          </a:p>
          <a:p>
            <a:pPr lvl="0" algn="r" rtl="1" fontAlgn="base">
              <a:spcBef>
                <a:spcPct val="0"/>
              </a:spcBef>
              <a:spcAft>
                <a:spcPct val="0"/>
              </a:spcAft>
            </a:pPr>
            <a:endParaRPr lang="ar-SA" sz="2000" dirty="0" smtClean="0">
              <a:solidFill>
                <a:schemeClr val="tx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3200" b="1" dirty="0" smtClean="0">
                <a:latin typeface="Times New Roman" pitchFamily="18" charset="0"/>
                <a:cs typeface="Times New Roman" pitchFamily="18" charset="0"/>
              </a:rPr>
              <a:t>الصحافة الورقية                                             </a:t>
            </a:r>
            <a:r>
              <a:rPr lang="fr-FR" sz="3200" b="1" dirty="0" smtClean="0">
                <a:latin typeface="Times New Roman" pitchFamily="18" charset="0"/>
                <a:cs typeface="Times New Roman" pitchFamily="18" charset="0"/>
              </a:rPr>
              <a:t>Presse écrite</a:t>
            </a:r>
            <a:r>
              <a:rPr lang="ar-SA" sz="3200" b="1" dirty="0" smtClean="0">
                <a:latin typeface="Times New Roman" pitchFamily="18" charset="0"/>
                <a:cs typeface="Times New Roman" pitchFamily="18" charset="0"/>
              </a:rPr>
              <a:t>   </a:t>
            </a:r>
            <a:endParaRPr lang="fr-FR" sz="2000" b="1" dirty="0">
              <a:latin typeface="Times New Roman" pitchFamily="18" charset="0"/>
              <a:cs typeface="Times New Roman" pitchFamily="18" charset="0"/>
            </a:endParaRPr>
          </a:p>
        </p:txBody>
      </p:sp>
      <p:sp>
        <p:nvSpPr>
          <p:cNvPr id="5" name="Ellipse 4"/>
          <p:cNvSpPr/>
          <p:nvPr/>
        </p:nvSpPr>
        <p:spPr>
          <a:xfrm>
            <a:off x="4283968" y="0"/>
            <a:ext cx="792658" cy="481256"/>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p:txBody>
          <a:bodyPr/>
          <a:lstStyle/>
          <a:p>
            <a:fld id="{DA5A2D85-ACF1-4B45-88E1-30DE5B53E683}" type="slidenum">
              <a:rPr lang="fr-FR" smtClean="0"/>
              <a:pPr/>
              <a:t>33</a:t>
            </a:fld>
            <a:endParaRPr lang="fr-FR"/>
          </a:p>
        </p:txBody>
      </p:sp>
      <p:sp>
        <p:nvSpPr>
          <p:cNvPr id="7" name="Organigramme : Alternative 6"/>
          <p:cNvSpPr/>
          <p:nvPr/>
        </p:nvSpPr>
        <p:spPr>
          <a:xfrm>
            <a:off x="0" y="620688"/>
            <a:ext cx="4499992" cy="6237312"/>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r>
              <a:rPr lang="fr-FR" sz="2400" b="1" dirty="0" smtClean="0">
                <a:solidFill>
                  <a:srgbClr val="C00000"/>
                </a:solidFill>
                <a:latin typeface="Arial Unicode MS" pitchFamily="34" charset="-128"/>
                <a:ea typeface="Arial Unicode MS" pitchFamily="34" charset="-128"/>
                <a:cs typeface="Arial Unicode MS" pitchFamily="34" charset="-128"/>
              </a:rPr>
              <a:t>Les Médias privés régionaux (électronique et papier) </a:t>
            </a:r>
            <a:r>
              <a:rPr lang="fr-FR" sz="2400" dirty="0" smtClean="0">
                <a:latin typeface="Arial Unicode MS" pitchFamily="34" charset="-128"/>
                <a:ea typeface="Arial Unicode MS" pitchFamily="34" charset="-128"/>
                <a:cs typeface="Arial Unicode MS" pitchFamily="34" charset="-128"/>
              </a:rPr>
              <a:t>:15 sites Web ont été enregistrés à l'intérieur, ce qui représente 12% des sites Web inclus dans l'enquête, et la plupart de ces sites Web sont situés dans les wilayas de </a:t>
            </a:r>
            <a:r>
              <a:rPr lang="fr-FR" sz="2400" dirty="0" err="1" smtClean="0">
                <a:latin typeface="Arial Unicode MS" pitchFamily="34" charset="-128"/>
                <a:ea typeface="Arial Unicode MS" pitchFamily="34" charset="-128"/>
                <a:cs typeface="Arial Unicode MS" pitchFamily="34" charset="-128"/>
              </a:rPr>
              <a:t>Dakhlet</a:t>
            </a:r>
            <a:r>
              <a:rPr lang="fr-FR" sz="2400" dirty="0" smtClean="0">
                <a:latin typeface="Arial Unicode MS" pitchFamily="34" charset="-128"/>
                <a:ea typeface="Arial Unicode MS" pitchFamily="34" charset="-128"/>
                <a:cs typeface="Arial Unicode MS" pitchFamily="34" charset="-128"/>
              </a:rPr>
              <a:t> Nouadhibou, L'</a:t>
            </a:r>
            <a:r>
              <a:rPr lang="fr-FR" sz="2400" dirty="0" err="1" smtClean="0">
                <a:latin typeface="Arial Unicode MS" pitchFamily="34" charset="-128"/>
                <a:ea typeface="Arial Unicode MS" pitchFamily="34" charset="-128"/>
                <a:cs typeface="Arial Unicode MS" pitchFamily="34" charset="-128"/>
              </a:rPr>
              <a:t>Assaba</a:t>
            </a:r>
            <a:r>
              <a:rPr lang="fr-FR" sz="2400" dirty="0" smtClean="0">
                <a:latin typeface="Arial Unicode MS" pitchFamily="34" charset="-128"/>
                <a:ea typeface="Arial Unicode MS" pitchFamily="34" charset="-128"/>
                <a:cs typeface="Arial Unicode MS" pitchFamily="34" charset="-128"/>
              </a:rPr>
              <a:t> et le Trarza.</a:t>
            </a:r>
          </a:p>
        </p:txBody>
      </p:sp>
      <p:sp>
        <p:nvSpPr>
          <p:cNvPr id="8" name="Organigramme : Alternative 7"/>
          <p:cNvSpPr/>
          <p:nvPr/>
        </p:nvSpPr>
        <p:spPr>
          <a:xfrm>
            <a:off x="4499992" y="620688"/>
            <a:ext cx="4644008" cy="6237312"/>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algn="r" rtl="1"/>
            <a:r>
              <a:rPr lang="ar-SA" sz="2800" dirty="0" smtClean="0">
                <a:solidFill>
                  <a:srgbClr val="C00000"/>
                </a:solidFill>
                <a:latin typeface="Arial Unicode MS" pitchFamily="34" charset="-128"/>
                <a:ea typeface="Arial Unicode MS" pitchFamily="34" charset="-128"/>
                <a:cs typeface="Arial Unicode MS" pitchFamily="34" charset="-128"/>
              </a:rPr>
              <a:t>الإعلام </a:t>
            </a:r>
            <a:r>
              <a:rPr lang="ar-SA" sz="2800" dirty="0" err="1" smtClean="0">
                <a:solidFill>
                  <a:srgbClr val="C00000"/>
                </a:solidFill>
                <a:latin typeface="Arial Unicode MS" pitchFamily="34" charset="-128"/>
                <a:ea typeface="Arial Unicode MS" pitchFamily="34" charset="-128"/>
                <a:cs typeface="Arial Unicode MS" pitchFamily="34" charset="-128"/>
              </a:rPr>
              <a:t>الجهوي</a:t>
            </a:r>
            <a:r>
              <a:rPr lang="ar-SA" sz="2800" dirty="0" smtClean="0">
                <a:solidFill>
                  <a:srgbClr val="C00000"/>
                </a:solidFill>
                <a:latin typeface="Arial Unicode MS" pitchFamily="34" charset="-128"/>
                <a:ea typeface="Arial Unicode MS" pitchFamily="34" charset="-128"/>
                <a:cs typeface="Arial Unicode MS" pitchFamily="34" charset="-128"/>
              </a:rPr>
              <a:t> </a:t>
            </a:r>
            <a:r>
              <a:rPr lang="ar-SA" sz="2800" dirty="0" err="1" smtClean="0">
                <a:solidFill>
                  <a:srgbClr val="C00000"/>
                </a:solidFill>
                <a:latin typeface="Arial Unicode MS" pitchFamily="34" charset="-128"/>
                <a:ea typeface="Arial Unicode MS" pitchFamily="34" charset="-128"/>
                <a:cs typeface="Arial Unicode MS" pitchFamily="34" charset="-128"/>
              </a:rPr>
              <a:t>الخاص </a:t>
            </a:r>
            <a:r>
              <a:rPr lang="ar-SA" sz="2800" dirty="0" smtClean="0">
                <a:solidFill>
                  <a:srgbClr val="C00000"/>
                </a:solidFill>
                <a:latin typeface="Arial Unicode MS" pitchFamily="34" charset="-128"/>
                <a:ea typeface="Arial Unicode MS" pitchFamily="34" charset="-128"/>
                <a:cs typeface="Arial Unicode MS" pitchFamily="34" charset="-128"/>
              </a:rPr>
              <a:t>(الالكتروني والورقي</a:t>
            </a:r>
            <a:r>
              <a:rPr lang="ar-SA" sz="2800" dirty="0" err="1" smtClean="0">
                <a:solidFill>
                  <a:srgbClr val="C00000"/>
                </a:solidFill>
                <a:latin typeface="Arial Unicode MS" pitchFamily="34" charset="-128"/>
                <a:ea typeface="Arial Unicode MS" pitchFamily="34" charset="-128"/>
                <a:cs typeface="Arial Unicode MS" pitchFamily="34" charset="-128"/>
              </a:rPr>
              <a:t>) :</a:t>
            </a:r>
            <a:endParaRPr lang="fr-FR" sz="2800" dirty="0" smtClean="0">
              <a:solidFill>
                <a:srgbClr val="C00000"/>
              </a:solidFill>
              <a:latin typeface="Arial Unicode MS" pitchFamily="34" charset="-128"/>
              <a:ea typeface="Arial Unicode MS" pitchFamily="34" charset="-128"/>
              <a:cs typeface="Arial Unicode MS" pitchFamily="34" charset="-128"/>
            </a:endParaRPr>
          </a:p>
          <a:p>
            <a:pPr algn="r" rtl="1"/>
            <a:r>
              <a:rPr lang="ar-SA" sz="2800" dirty="0" smtClean="0">
                <a:latin typeface="Arial Unicode MS" pitchFamily="34" charset="-128"/>
                <a:ea typeface="Arial Unicode MS" pitchFamily="34" charset="-128"/>
                <a:cs typeface="Arial Unicode MS" pitchFamily="34" charset="-128"/>
              </a:rPr>
              <a:t>تم تسجيل 15 موقعا الكترونيا في الداخل أي ما يمثل نسبة 12% من المواقع الالكترونية التي شملها </a:t>
            </a:r>
            <a:r>
              <a:rPr lang="ar-SA" sz="2800" dirty="0" err="1" smtClean="0">
                <a:latin typeface="Arial Unicode MS" pitchFamily="34" charset="-128"/>
                <a:ea typeface="Arial Unicode MS" pitchFamily="34" charset="-128"/>
                <a:cs typeface="Arial Unicode MS" pitchFamily="34" charset="-128"/>
              </a:rPr>
              <a:t>المسح </a:t>
            </a:r>
            <a:r>
              <a:rPr lang="ar-SA" sz="2800" dirty="0" smtClean="0">
                <a:latin typeface="Arial Unicode MS" pitchFamily="34" charset="-128"/>
                <a:ea typeface="Arial Unicode MS" pitchFamily="34" charset="-128"/>
                <a:cs typeface="Arial Unicode MS" pitchFamily="34" charset="-128"/>
              </a:rPr>
              <a:t>، و يوجد معظم هذه المواقع في ولايات داخلت </a:t>
            </a:r>
            <a:r>
              <a:rPr lang="ar-SA" sz="2800" dirty="0" err="1" smtClean="0">
                <a:latin typeface="Arial Unicode MS" pitchFamily="34" charset="-128"/>
                <a:ea typeface="Arial Unicode MS" pitchFamily="34" charset="-128"/>
                <a:cs typeface="Arial Unicode MS" pitchFamily="34" charset="-128"/>
              </a:rPr>
              <a:t>انواذيبو</a:t>
            </a:r>
            <a:r>
              <a:rPr lang="ar-SA" sz="2800" dirty="0" smtClean="0">
                <a:latin typeface="Arial Unicode MS" pitchFamily="34" charset="-128"/>
                <a:ea typeface="Arial Unicode MS" pitchFamily="34" charset="-128"/>
                <a:cs typeface="Arial Unicode MS" pitchFamily="34" charset="-128"/>
              </a:rPr>
              <a:t> ولعصابة و </a:t>
            </a:r>
            <a:r>
              <a:rPr lang="ar-SA" sz="2800" dirty="0" err="1" smtClean="0">
                <a:latin typeface="Arial Unicode MS" pitchFamily="34" charset="-128"/>
                <a:ea typeface="Arial Unicode MS" pitchFamily="34" charset="-128"/>
                <a:cs typeface="Arial Unicode MS" pitchFamily="34" charset="-128"/>
              </a:rPr>
              <a:t>اترارزة.</a:t>
            </a:r>
            <a:endParaRPr lang="fr-FR" sz="28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142844" y="571477"/>
          <a:ext cx="8858309" cy="5721350"/>
        </p:xfrm>
        <a:graphic>
          <a:graphicData uri="http://schemas.openxmlformats.org/drawingml/2006/table">
            <a:tbl>
              <a:tblPr>
                <a:tableStyleId>{69C7853C-536D-4A76-A0AE-DD22124D55A5}</a:tableStyleId>
              </a:tblPr>
              <a:tblGrid>
                <a:gridCol w="1097005"/>
                <a:gridCol w="1097005"/>
                <a:gridCol w="1097005"/>
                <a:gridCol w="1097005"/>
                <a:gridCol w="1097005"/>
                <a:gridCol w="973590"/>
                <a:gridCol w="2399694"/>
              </a:tblGrid>
              <a:tr h="1212516">
                <a:tc>
                  <a:txBody>
                    <a:bodyPr/>
                    <a:lstStyle/>
                    <a:p>
                      <a:pPr algn="ctr" rtl="1" fontAlgn="ctr"/>
                      <a:r>
                        <a:rPr lang="ar-SA" sz="1400" b="1" u="none" strike="noStrike" dirty="0">
                          <a:solidFill>
                            <a:schemeClr val="tx1"/>
                          </a:solidFill>
                          <a:latin typeface="Arial Unicode MS" pitchFamily="34" charset="-128"/>
                          <a:ea typeface="Arial Unicode MS" pitchFamily="34" charset="-128"/>
                          <a:cs typeface="Arial Unicode MS" pitchFamily="34" charset="-128"/>
                        </a:rPr>
                        <a:t>الانكليزية </a:t>
                      </a:r>
                      <a:endParaRPr lang="fr-FR" sz="1400" b="1" u="none" strike="noStrike" dirty="0" smtClean="0">
                        <a:solidFill>
                          <a:schemeClr val="tx1"/>
                        </a:solidFill>
                        <a:latin typeface="Arial Unicode MS" pitchFamily="34" charset="-128"/>
                        <a:ea typeface="Arial Unicode MS" pitchFamily="34" charset="-128"/>
                        <a:cs typeface="Arial Unicode MS" pitchFamily="34" charset="-128"/>
                      </a:endParaRPr>
                    </a:p>
                    <a:p>
                      <a:pPr algn="ctr" rtl="1" fontAlgn="ctr"/>
                      <a:r>
                        <a:rPr lang="fr-FR" sz="1400" b="1" i="0" u="none" strike="noStrike" dirty="0" smtClean="0">
                          <a:solidFill>
                            <a:schemeClr val="tx1"/>
                          </a:solidFill>
                          <a:latin typeface="Arial Unicode MS" pitchFamily="34" charset="-128"/>
                          <a:ea typeface="Arial Unicode MS" pitchFamily="34" charset="-128"/>
                          <a:cs typeface="Arial Unicode MS" pitchFamily="34" charset="-128"/>
                        </a:rPr>
                        <a:t>Anglais</a:t>
                      </a:r>
                      <a:endParaRPr lang="ar-SA" sz="1400" b="1" i="0" u="none" strike="noStrike" dirty="0">
                        <a:solidFill>
                          <a:schemeClr val="tx1"/>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a:solidFill>
                            <a:schemeClr val="tx1"/>
                          </a:solidFill>
                          <a:latin typeface="Arial Unicode MS" pitchFamily="34" charset="-128"/>
                          <a:ea typeface="Arial Unicode MS" pitchFamily="34" charset="-128"/>
                          <a:cs typeface="Arial Unicode MS" pitchFamily="34" charset="-128"/>
                        </a:rPr>
                        <a:t>مزدوج </a:t>
                      </a:r>
                      <a:endParaRPr lang="fr-FR" sz="1400" b="1" u="none" strike="noStrike" dirty="0" smtClean="0">
                        <a:solidFill>
                          <a:schemeClr val="tx1"/>
                        </a:solidFill>
                        <a:latin typeface="Arial Unicode MS" pitchFamily="34" charset="-128"/>
                        <a:ea typeface="Arial Unicode MS" pitchFamily="34" charset="-128"/>
                        <a:cs typeface="Arial Unicode MS" pitchFamily="34" charset="-128"/>
                      </a:endParaRPr>
                    </a:p>
                    <a:p>
                      <a:pPr algn="ctr" rtl="1" fontAlgn="ctr"/>
                      <a:r>
                        <a:rPr lang="fr-FR" sz="1400" b="1" u="none" strike="noStrike" dirty="0" smtClean="0">
                          <a:solidFill>
                            <a:schemeClr val="tx1"/>
                          </a:solidFill>
                          <a:latin typeface="Arial Unicode MS" pitchFamily="34" charset="-128"/>
                          <a:ea typeface="Arial Unicode MS" pitchFamily="34" charset="-128"/>
                          <a:cs typeface="Arial Unicode MS" pitchFamily="34" charset="-128"/>
                        </a:rPr>
                        <a:t>Bilingue</a:t>
                      </a:r>
                    </a:p>
                  </a:txBody>
                  <a:tcPr marL="9446" marR="9446" marT="9446" marB="0" anchor="ctr"/>
                </a:tc>
                <a:tc>
                  <a:txBody>
                    <a:bodyPr/>
                    <a:lstStyle/>
                    <a:p>
                      <a:pPr algn="ctr" rtl="1" fontAlgn="ctr"/>
                      <a:r>
                        <a:rPr lang="ar-SA" sz="1400" b="1" u="none" strike="noStrike" dirty="0">
                          <a:solidFill>
                            <a:schemeClr val="tx1"/>
                          </a:solidFill>
                          <a:latin typeface="Arial Unicode MS" pitchFamily="34" charset="-128"/>
                          <a:ea typeface="Arial Unicode MS" pitchFamily="34" charset="-128"/>
                          <a:cs typeface="Arial Unicode MS" pitchFamily="34" charset="-128"/>
                        </a:rPr>
                        <a:t>الفرنسية </a:t>
                      </a:r>
                      <a:endParaRPr lang="fr-FR" sz="1400" b="1" u="none" strike="noStrike" dirty="0" smtClean="0">
                        <a:solidFill>
                          <a:schemeClr val="tx1"/>
                        </a:solidFill>
                        <a:latin typeface="Arial Unicode MS" pitchFamily="34" charset="-128"/>
                        <a:ea typeface="Arial Unicode MS" pitchFamily="34" charset="-128"/>
                        <a:cs typeface="Arial Unicode MS" pitchFamily="34" charset="-128"/>
                      </a:endParaRPr>
                    </a:p>
                    <a:p>
                      <a:pPr algn="ctr" rtl="1" fontAlgn="ctr"/>
                      <a:r>
                        <a:rPr lang="fr-FR" sz="1400" b="1" u="none" strike="noStrike" dirty="0" smtClean="0">
                          <a:solidFill>
                            <a:schemeClr val="tx1"/>
                          </a:solidFill>
                          <a:latin typeface="Arial Unicode MS" pitchFamily="34" charset="-128"/>
                          <a:ea typeface="Arial Unicode MS" pitchFamily="34" charset="-128"/>
                          <a:cs typeface="Arial Unicode MS" pitchFamily="34" charset="-128"/>
                        </a:rPr>
                        <a:t>Français</a:t>
                      </a:r>
                      <a:r>
                        <a:rPr lang="ar-SA" sz="1400" b="1" u="none" strike="noStrike" dirty="0" smtClean="0">
                          <a:solidFill>
                            <a:schemeClr val="tx1"/>
                          </a:solidFill>
                          <a:latin typeface="Arial Unicode MS" pitchFamily="34" charset="-128"/>
                          <a:ea typeface="Arial Unicode MS" pitchFamily="34" charset="-128"/>
                          <a:cs typeface="Arial Unicode MS" pitchFamily="34" charset="-128"/>
                        </a:rPr>
                        <a:t> </a:t>
                      </a:r>
                      <a:endParaRPr lang="ar-SA" sz="1400" b="1" i="0" u="none" strike="noStrike" dirty="0">
                        <a:solidFill>
                          <a:schemeClr val="tx1"/>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err="1" smtClean="0">
                          <a:latin typeface="Arial Unicode MS" pitchFamily="34" charset="-128"/>
                          <a:ea typeface="Arial Unicode MS" pitchFamily="34" charset="-128"/>
                          <a:cs typeface="Arial Unicode MS" pitchFamily="34" charset="-128"/>
                        </a:rPr>
                        <a:t>البولارية</a:t>
                      </a:r>
                      <a:endParaRPr lang="fr-FR" sz="1400" b="1" u="none" strike="noStrike" dirty="0" smtClean="0">
                        <a:latin typeface="Arial Unicode MS" pitchFamily="34" charset="-128"/>
                        <a:ea typeface="Arial Unicode MS" pitchFamily="34" charset="-128"/>
                        <a:cs typeface="Arial Unicode MS" pitchFamily="34" charset="-128"/>
                      </a:endParaRPr>
                    </a:p>
                    <a:p>
                      <a:pPr algn="ctr" rtl="1" fontAlgn="ctr"/>
                      <a:r>
                        <a:rPr lang="fr-FR" sz="1400" b="1" u="none" strike="noStrike" dirty="0" err="1" smtClean="0">
                          <a:latin typeface="Arial Unicode MS" pitchFamily="34" charset="-128"/>
                          <a:ea typeface="Arial Unicode MS" pitchFamily="34" charset="-128"/>
                          <a:cs typeface="Arial Unicode MS" pitchFamily="34" charset="-128"/>
                        </a:rPr>
                        <a:t>Pulaar</a:t>
                      </a:r>
                      <a:r>
                        <a:rPr lang="ar-SA" sz="1400" b="1" u="none" strike="noStrike" dirty="0" smtClean="0">
                          <a:latin typeface="Arial Unicode MS" pitchFamily="34" charset="-128"/>
                          <a:ea typeface="Arial Unicode MS" pitchFamily="34" charset="-128"/>
                          <a:cs typeface="Arial Unicode MS" pitchFamily="34" charset="-128"/>
                        </a:rPr>
                        <a:t> </a:t>
                      </a:r>
                      <a:endParaRPr lang="ar-SA" sz="1400" b="1" i="0" u="none" strike="noStrike" dirty="0">
                        <a:solidFill>
                          <a:srgbClr val="FFFFFF"/>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smtClean="0">
                          <a:latin typeface="Arial Unicode MS" pitchFamily="34" charset="-128"/>
                          <a:ea typeface="Arial Unicode MS" pitchFamily="34" charset="-128"/>
                          <a:cs typeface="Arial Unicode MS" pitchFamily="34" charset="-128"/>
                        </a:rPr>
                        <a:t>العربية</a:t>
                      </a:r>
                      <a:endParaRPr lang="fr-FR" sz="1400" b="1" u="none" strike="noStrike" dirty="0" smtClean="0">
                        <a:latin typeface="Arial Unicode MS" pitchFamily="34" charset="-128"/>
                        <a:ea typeface="Arial Unicode MS" pitchFamily="34" charset="-128"/>
                        <a:cs typeface="Arial Unicode MS" pitchFamily="34" charset="-128"/>
                      </a:endParaRPr>
                    </a:p>
                    <a:p>
                      <a:pPr algn="ctr" rtl="1" fontAlgn="ctr"/>
                      <a:r>
                        <a:rPr lang="fr-FR" sz="1400" b="1" u="none" strike="noStrike" dirty="0" smtClean="0">
                          <a:latin typeface="Arial Unicode MS" pitchFamily="34" charset="-128"/>
                          <a:ea typeface="Arial Unicode MS" pitchFamily="34" charset="-128"/>
                          <a:cs typeface="Arial Unicode MS" pitchFamily="34" charset="-128"/>
                        </a:rPr>
                        <a:t>Arabe</a:t>
                      </a:r>
                      <a:r>
                        <a:rPr lang="ar-SA" sz="1400" b="1" u="none" strike="noStrike" dirty="0" smtClean="0">
                          <a:latin typeface="Arial Unicode MS" pitchFamily="34" charset="-128"/>
                          <a:ea typeface="Arial Unicode MS" pitchFamily="34" charset="-128"/>
                          <a:cs typeface="Arial Unicode MS" pitchFamily="34" charset="-128"/>
                        </a:rPr>
                        <a:t> </a:t>
                      </a:r>
                      <a:endParaRPr lang="ar-SA" sz="1400" b="1" i="0" u="none" strike="noStrike" dirty="0">
                        <a:solidFill>
                          <a:srgbClr val="FFFFFF"/>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smtClean="0">
                          <a:latin typeface="Arial Unicode MS" pitchFamily="34" charset="-128"/>
                          <a:ea typeface="Arial Unicode MS" pitchFamily="34" charset="-128"/>
                          <a:cs typeface="Arial Unicode MS" pitchFamily="34" charset="-128"/>
                        </a:rPr>
                        <a:t>المجموع</a:t>
                      </a:r>
                      <a:r>
                        <a:rPr lang="fr-FR" sz="1400" b="1" u="none" strike="noStrike" dirty="0" smtClean="0">
                          <a:latin typeface="Arial Unicode MS" pitchFamily="34" charset="-128"/>
                          <a:ea typeface="Arial Unicode MS" pitchFamily="34" charset="-128"/>
                          <a:cs typeface="Arial Unicode MS" pitchFamily="34" charset="-128"/>
                        </a:rPr>
                        <a:t>Total</a:t>
                      </a:r>
                      <a:r>
                        <a:rPr lang="ar-SA" sz="1400" b="1" u="none" strike="noStrike" dirty="0" smtClean="0">
                          <a:latin typeface="Arial Unicode MS" pitchFamily="34" charset="-128"/>
                          <a:ea typeface="Arial Unicode MS" pitchFamily="34" charset="-128"/>
                          <a:cs typeface="Arial Unicode MS" pitchFamily="34" charset="-128"/>
                        </a:rPr>
                        <a:t> </a:t>
                      </a:r>
                      <a:endParaRPr lang="ar-SA" sz="1400" b="1" i="0" u="none" strike="noStrike" dirty="0">
                        <a:solidFill>
                          <a:srgbClr val="FFFFFF"/>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a:latin typeface="Arial Unicode MS" pitchFamily="34" charset="-128"/>
                          <a:ea typeface="Arial Unicode MS" pitchFamily="34" charset="-128"/>
                          <a:cs typeface="Arial Unicode MS" pitchFamily="34" charset="-128"/>
                        </a:rPr>
                        <a:t>وسيلة </a:t>
                      </a:r>
                      <a:r>
                        <a:rPr lang="ar-SA" sz="1400" b="1" u="none" strike="noStrike" dirty="0" smtClean="0">
                          <a:latin typeface="Arial Unicode MS" pitchFamily="34" charset="-128"/>
                          <a:ea typeface="Arial Unicode MS" pitchFamily="34" charset="-128"/>
                          <a:cs typeface="Arial Unicode MS" pitchFamily="34" charset="-128"/>
                        </a:rPr>
                        <a:t>الإعلام</a:t>
                      </a:r>
                      <a:endParaRPr lang="fr-FR" sz="1400" b="1" u="none" strike="noStrike" dirty="0" smtClean="0">
                        <a:latin typeface="Arial Unicode MS" pitchFamily="34" charset="-128"/>
                        <a:ea typeface="Arial Unicode MS" pitchFamily="34" charset="-128"/>
                        <a:cs typeface="Arial Unicode MS" pitchFamily="34" charset="-128"/>
                      </a:endParaRPr>
                    </a:p>
                    <a:p>
                      <a:pPr algn="ctr" rtl="1" fontAlgn="ctr"/>
                      <a:r>
                        <a:rPr lang="fr-FR" sz="1400" b="1" u="none" strike="noStrike" dirty="0" smtClean="0">
                          <a:latin typeface="Arial Unicode MS" pitchFamily="34" charset="-128"/>
                          <a:ea typeface="Arial Unicode MS" pitchFamily="34" charset="-128"/>
                          <a:cs typeface="Arial Unicode MS" pitchFamily="34" charset="-128"/>
                        </a:rPr>
                        <a:t>Média </a:t>
                      </a:r>
                      <a:endParaRPr lang="ar-SA" sz="1400" b="1" i="0" u="none" strike="noStrike" dirty="0">
                        <a:solidFill>
                          <a:srgbClr val="FFFFFF"/>
                        </a:solidFill>
                        <a:latin typeface="Arial Unicode MS" pitchFamily="34" charset="-128"/>
                        <a:ea typeface="Arial Unicode MS" pitchFamily="34" charset="-128"/>
                        <a:cs typeface="Arial Unicode MS" pitchFamily="34" charset="-128"/>
                      </a:endParaRPr>
                    </a:p>
                  </a:txBody>
                  <a:tcPr marL="9446" marR="9446" marT="9446" marB="0" anchor="ctr"/>
                </a:tc>
              </a:tr>
              <a:tr h="643218">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10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6</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1</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dirty="0">
                          <a:latin typeface="Arial Unicode MS" pitchFamily="34" charset="-128"/>
                          <a:ea typeface="Arial Unicode MS" pitchFamily="34" charset="-128"/>
                          <a:cs typeface="Arial Unicode MS" pitchFamily="34" charset="-128"/>
                        </a:rPr>
                        <a:t>34</a:t>
                      </a:r>
                      <a:endParaRPr lang="fr-FR"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51</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a:latin typeface="Arial Unicode MS" pitchFamily="34" charset="-128"/>
                          <a:ea typeface="Arial Unicode MS" pitchFamily="34" charset="-128"/>
                          <a:cs typeface="Arial Unicode MS" pitchFamily="34" charset="-128"/>
                        </a:rPr>
                        <a:t>متعددة </a:t>
                      </a:r>
                      <a:r>
                        <a:rPr lang="ar-SA" sz="1400" b="1" u="none" strike="noStrike" dirty="0" smtClean="0">
                          <a:latin typeface="Arial Unicode MS" pitchFamily="34" charset="-128"/>
                          <a:ea typeface="Arial Unicode MS" pitchFamily="34" charset="-128"/>
                          <a:cs typeface="Arial Unicode MS" pitchFamily="34" charset="-128"/>
                        </a:rPr>
                        <a:t>الوسائط</a:t>
                      </a:r>
                      <a:endParaRPr lang="fr-FR" sz="1400" b="1" u="none" strike="noStrike" dirty="0" smtClean="0">
                        <a:latin typeface="Arial Unicode MS" pitchFamily="34" charset="-128"/>
                        <a:ea typeface="Arial Unicode MS" pitchFamily="34" charset="-128"/>
                        <a:cs typeface="Arial Unicode MS" pitchFamily="34" charset="-128"/>
                      </a:endParaRPr>
                    </a:p>
                    <a:p>
                      <a:pPr algn="ctr" rtl="1" fontAlgn="ctr"/>
                      <a:r>
                        <a:rPr lang="fr-FR" sz="1400" b="1" u="none" strike="noStrike" dirty="0" smtClean="0">
                          <a:latin typeface="Arial Unicode MS" pitchFamily="34" charset="-128"/>
                          <a:ea typeface="Arial Unicode MS" pitchFamily="34" charset="-128"/>
                          <a:cs typeface="Arial Unicode MS" pitchFamily="34" charset="-128"/>
                        </a:rPr>
                        <a:t>médias</a:t>
                      </a:r>
                      <a:r>
                        <a:rPr lang="ar-SA" sz="1400" b="1" u="none" strike="noStrike" dirty="0" smtClean="0">
                          <a:latin typeface="Arial Unicode MS" pitchFamily="34" charset="-128"/>
                          <a:ea typeface="Arial Unicode MS" pitchFamily="34" charset="-128"/>
                          <a:cs typeface="Arial Unicode MS" pitchFamily="34" charset="-128"/>
                        </a:rPr>
                        <a:t> </a:t>
                      </a:r>
                      <a:r>
                        <a:rPr lang="fr-FR" sz="1400" b="1" u="none" strike="noStrike" dirty="0" smtClean="0">
                          <a:latin typeface="Arial Unicode MS" pitchFamily="34" charset="-128"/>
                          <a:ea typeface="Arial Unicode MS" pitchFamily="34" charset="-128"/>
                          <a:cs typeface="Arial Unicode MS" pitchFamily="34" charset="-128"/>
                        </a:rPr>
                        <a:t>Multi</a:t>
                      </a:r>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r>
              <a:tr h="643218">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1</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2</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4</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115</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122</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a:latin typeface="Arial Unicode MS" pitchFamily="34" charset="-128"/>
                          <a:ea typeface="Arial Unicode MS" pitchFamily="34" charset="-128"/>
                          <a:cs typeface="Arial Unicode MS" pitchFamily="34" charset="-128"/>
                        </a:rPr>
                        <a:t>المواقع </a:t>
                      </a:r>
                      <a:r>
                        <a:rPr lang="ar-SA" sz="1400" b="1" u="none" strike="noStrike" dirty="0" smtClean="0">
                          <a:latin typeface="Arial Unicode MS" pitchFamily="34" charset="-128"/>
                          <a:ea typeface="Arial Unicode MS" pitchFamily="34" charset="-128"/>
                          <a:cs typeface="Arial Unicode MS" pitchFamily="34" charset="-128"/>
                        </a:rPr>
                        <a:t>الالكترونية</a:t>
                      </a:r>
                      <a:endParaRPr lang="fr-FR" sz="1400" b="1" u="none" strike="noStrike" dirty="0" smtClean="0">
                        <a:latin typeface="Arial Unicode MS" pitchFamily="34" charset="-128"/>
                        <a:ea typeface="Arial Unicode MS" pitchFamily="34" charset="-128"/>
                        <a:cs typeface="Arial Unicode MS" pitchFamily="34" charset="-128"/>
                      </a:endParaRPr>
                    </a:p>
                    <a:p>
                      <a:pPr algn="ctr" rtl="1" fontAlgn="ctr"/>
                      <a:r>
                        <a:rPr lang="ar-SA" sz="1400" b="1" u="none" strike="noStrike" dirty="0" smtClean="0">
                          <a:latin typeface="Arial Unicode MS" pitchFamily="34" charset="-128"/>
                          <a:ea typeface="Arial Unicode MS" pitchFamily="34" charset="-128"/>
                          <a:cs typeface="Arial Unicode MS" pitchFamily="34" charset="-128"/>
                        </a:rPr>
                        <a:t> </a:t>
                      </a:r>
                      <a:r>
                        <a:rPr lang="fr-FR" sz="1400" b="1" u="none" strike="noStrike" dirty="0" smtClean="0">
                          <a:latin typeface="Arial Unicode MS" pitchFamily="34" charset="-128"/>
                          <a:ea typeface="Arial Unicode MS" pitchFamily="34" charset="-128"/>
                          <a:cs typeface="Arial Unicode MS" pitchFamily="34" charset="-128"/>
                        </a:rPr>
                        <a:t>électroniques </a:t>
                      </a:r>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r>
              <a:tr h="643218">
                <a:tc>
                  <a:txBody>
                    <a:bodyPr/>
                    <a:lstStyle/>
                    <a:p>
                      <a:pPr algn="ctr" rtl="1" fontAlgn="ctr"/>
                      <a:r>
                        <a:rPr lang="fr-FR" sz="1400" b="1" u="none" strike="noStrike" dirty="0">
                          <a:latin typeface="Arial Unicode MS" pitchFamily="34" charset="-128"/>
                          <a:ea typeface="Arial Unicode MS" pitchFamily="34" charset="-128"/>
                          <a:cs typeface="Arial Unicode MS" pitchFamily="34" charset="-128"/>
                        </a:rPr>
                        <a:t>0</a:t>
                      </a:r>
                      <a:endParaRPr lang="fr-FR"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2</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20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22</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a:latin typeface="Arial Unicode MS" pitchFamily="34" charset="-128"/>
                          <a:ea typeface="Arial Unicode MS" pitchFamily="34" charset="-128"/>
                          <a:cs typeface="Arial Unicode MS" pitchFamily="34" charset="-128"/>
                        </a:rPr>
                        <a:t>الصحافة الورقية </a:t>
                      </a:r>
                      <a:r>
                        <a:rPr lang="fr-FR" sz="1400" b="1" u="none" strike="noStrike" dirty="0" smtClean="0">
                          <a:latin typeface="Arial Unicode MS" pitchFamily="34" charset="-128"/>
                          <a:ea typeface="Arial Unicode MS" pitchFamily="34" charset="-128"/>
                          <a:cs typeface="Arial Unicode MS" pitchFamily="34" charset="-128"/>
                        </a:rPr>
                        <a:t>Journaux</a:t>
                      </a:r>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r>
              <a:tr h="643218">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8</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8</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smtClean="0">
                          <a:latin typeface="Arial Unicode MS" pitchFamily="34" charset="-128"/>
                          <a:ea typeface="Arial Unicode MS" pitchFamily="34" charset="-128"/>
                          <a:cs typeface="Arial Unicode MS" pitchFamily="34" charset="-128"/>
                        </a:rPr>
                        <a:t>وكالات الإنتاج  </a:t>
                      </a:r>
                    </a:p>
                    <a:p>
                      <a:pPr algn="ctr" rtl="0" fontAlgn="ctr"/>
                      <a:r>
                        <a:rPr lang="fr-FR" sz="1400" b="1" u="none" strike="noStrike" dirty="0" smtClean="0">
                          <a:latin typeface="Arial Unicode MS" pitchFamily="34" charset="-128"/>
                          <a:ea typeface="Arial Unicode MS" pitchFamily="34" charset="-128"/>
                          <a:cs typeface="Arial Unicode MS" pitchFamily="34" charset="-128"/>
                        </a:rPr>
                        <a:t>Agences</a:t>
                      </a:r>
                      <a:r>
                        <a:rPr lang="ar-SA" sz="1400" b="1" u="none" strike="noStrike" baseline="0" dirty="0" smtClean="0">
                          <a:latin typeface="Arial Unicode MS" pitchFamily="34" charset="-128"/>
                          <a:ea typeface="Arial Unicode MS" pitchFamily="34" charset="-128"/>
                          <a:cs typeface="Arial Unicode MS" pitchFamily="34" charset="-128"/>
                        </a:rPr>
                        <a:t> </a:t>
                      </a:r>
                      <a:r>
                        <a:rPr lang="fr-FR" sz="1400" b="1" u="none" strike="noStrike" dirty="0" smtClean="0">
                          <a:latin typeface="Arial Unicode MS" pitchFamily="34" charset="-128"/>
                          <a:ea typeface="Arial Unicode MS" pitchFamily="34" charset="-128"/>
                          <a:cs typeface="Arial Unicode MS" pitchFamily="34" charset="-128"/>
                        </a:rPr>
                        <a:t>production</a:t>
                      </a:r>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r>
              <a:tr h="643218">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2</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2</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4</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a:latin typeface="Arial Unicode MS" pitchFamily="34" charset="-128"/>
                          <a:ea typeface="Arial Unicode MS" pitchFamily="34" charset="-128"/>
                          <a:cs typeface="Arial Unicode MS" pitchFamily="34" charset="-128"/>
                        </a:rPr>
                        <a:t>المنصات الإعلامية </a:t>
                      </a:r>
                      <a:endParaRPr lang="ar-SA" sz="1400" b="1" u="none" strike="noStrike" dirty="0" smtClean="0">
                        <a:latin typeface="Arial Unicode MS" pitchFamily="34" charset="-128"/>
                        <a:ea typeface="Arial Unicode MS" pitchFamily="34" charset="-128"/>
                        <a:cs typeface="Arial Unicode MS" pitchFamily="34" charset="-128"/>
                      </a:endParaRPr>
                    </a:p>
                    <a:p>
                      <a:pPr algn="ctr" rtl="1" fontAlgn="ctr"/>
                      <a:r>
                        <a:rPr lang="fr-FR" sz="1400" b="1" u="none" strike="noStrike" dirty="0" smtClean="0">
                          <a:latin typeface="Arial Unicode MS" pitchFamily="34" charset="-128"/>
                          <a:ea typeface="Arial Unicode MS" pitchFamily="34" charset="-128"/>
                          <a:cs typeface="Arial Unicode MS" pitchFamily="34" charset="-128"/>
                        </a:rPr>
                        <a:t> Plateformes</a:t>
                      </a:r>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r>
              <a:tr h="643218">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1</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22</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12</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dirty="0">
                          <a:latin typeface="Arial Unicode MS" pitchFamily="34" charset="-128"/>
                          <a:ea typeface="Arial Unicode MS" pitchFamily="34" charset="-128"/>
                          <a:cs typeface="Arial Unicode MS" pitchFamily="34" charset="-128"/>
                        </a:rPr>
                        <a:t>1</a:t>
                      </a:r>
                      <a:endParaRPr lang="fr-FR"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dirty="0">
                          <a:latin typeface="Arial Unicode MS" pitchFamily="34" charset="-128"/>
                          <a:ea typeface="Arial Unicode MS" pitchFamily="34" charset="-128"/>
                          <a:cs typeface="Arial Unicode MS" pitchFamily="34" charset="-128"/>
                        </a:rPr>
                        <a:t>171</a:t>
                      </a:r>
                      <a:endParaRPr lang="fr-FR"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207</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smtClean="0">
                          <a:latin typeface="Arial Unicode MS" pitchFamily="34" charset="-128"/>
                          <a:ea typeface="Arial Unicode MS" pitchFamily="34" charset="-128"/>
                          <a:cs typeface="Arial Unicode MS" pitchFamily="34" charset="-128"/>
                        </a:rPr>
                        <a:t>المجموع</a:t>
                      </a:r>
                    </a:p>
                    <a:p>
                      <a:pPr algn="ctr" rtl="1" fontAlgn="ctr"/>
                      <a:r>
                        <a:rPr lang="ar-SA" sz="1400" b="1" u="none" strike="noStrike" dirty="0" smtClean="0">
                          <a:latin typeface="Arial Unicode MS" pitchFamily="34" charset="-128"/>
                          <a:ea typeface="Arial Unicode MS" pitchFamily="34" charset="-128"/>
                          <a:cs typeface="Arial Unicode MS" pitchFamily="34" charset="-128"/>
                        </a:rPr>
                        <a:t> </a:t>
                      </a:r>
                      <a:r>
                        <a:rPr lang="fr-FR" sz="1400" b="1" u="none" strike="noStrike" dirty="0" smtClean="0">
                          <a:latin typeface="Arial Unicode MS" pitchFamily="34" charset="-128"/>
                          <a:ea typeface="Arial Unicode MS" pitchFamily="34" charset="-128"/>
                          <a:cs typeface="Arial Unicode MS" pitchFamily="34" charset="-128"/>
                        </a:rPr>
                        <a:t> Total</a:t>
                      </a:r>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r>
              <a:tr h="643218">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0,48%</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10,63%</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a:latin typeface="Arial Unicode MS" pitchFamily="34" charset="-128"/>
                          <a:ea typeface="Arial Unicode MS" pitchFamily="34" charset="-128"/>
                          <a:cs typeface="Arial Unicode MS" pitchFamily="34" charset="-128"/>
                        </a:rPr>
                        <a:t>5,80%</a:t>
                      </a:r>
                      <a:endParaRPr lang="fr-FR" sz="1400" b="1" i="0" u="none" strike="noStrike">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dirty="0">
                          <a:latin typeface="Arial Unicode MS" pitchFamily="34" charset="-128"/>
                          <a:ea typeface="Arial Unicode MS" pitchFamily="34" charset="-128"/>
                          <a:cs typeface="Arial Unicode MS" pitchFamily="34" charset="-128"/>
                        </a:rPr>
                        <a:t>0,48%</a:t>
                      </a:r>
                      <a:endParaRPr lang="fr-FR"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dirty="0">
                          <a:latin typeface="Arial Unicode MS" pitchFamily="34" charset="-128"/>
                          <a:ea typeface="Arial Unicode MS" pitchFamily="34" charset="-128"/>
                          <a:cs typeface="Arial Unicode MS" pitchFamily="34" charset="-128"/>
                        </a:rPr>
                        <a:t>83%</a:t>
                      </a:r>
                      <a:endParaRPr lang="fr-FR"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fr-FR" sz="1400" b="1" u="none" strike="noStrike" dirty="0">
                          <a:latin typeface="Arial Unicode MS" pitchFamily="34" charset="-128"/>
                          <a:ea typeface="Arial Unicode MS" pitchFamily="34" charset="-128"/>
                          <a:cs typeface="Arial Unicode MS" pitchFamily="34" charset="-128"/>
                        </a:rPr>
                        <a:t>100%</a:t>
                      </a:r>
                      <a:endParaRPr lang="fr-FR"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c>
                  <a:txBody>
                    <a:bodyPr/>
                    <a:lstStyle/>
                    <a:p>
                      <a:pPr algn="ctr" rtl="1" fontAlgn="ctr"/>
                      <a:r>
                        <a:rPr lang="ar-SA" sz="1400" b="1" u="none" strike="noStrike" dirty="0">
                          <a:latin typeface="Arial Unicode MS" pitchFamily="34" charset="-128"/>
                          <a:ea typeface="Arial Unicode MS" pitchFamily="34" charset="-128"/>
                          <a:cs typeface="Arial Unicode MS" pitchFamily="34" charset="-128"/>
                        </a:rPr>
                        <a:t>النسبة </a:t>
                      </a:r>
                      <a:endParaRPr lang="fr-FR" sz="1400" b="1" u="none" strike="noStrike" dirty="0" smtClean="0">
                        <a:latin typeface="Arial Unicode MS" pitchFamily="34" charset="-128"/>
                        <a:ea typeface="Arial Unicode MS" pitchFamily="34" charset="-128"/>
                        <a:cs typeface="Arial Unicode MS" pitchFamily="34" charset="-128"/>
                      </a:endParaRPr>
                    </a:p>
                    <a:p>
                      <a:pPr algn="ctr" rtl="1" fontAlgn="ctr"/>
                      <a:r>
                        <a:rPr lang="ar-SA" sz="1400" b="1" u="none" strike="noStrike" dirty="0" smtClean="0">
                          <a:latin typeface="Arial Unicode MS" pitchFamily="34" charset="-128"/>
                          <a:ea typeface="Arial Unicode MS" pitchFamily="34" charset="-128"/>
                          <a:cs typeface="Arial Unicode MS" pitchFamily="34" charset="-128"/>
                        </a:rPr>
                        <a:t> </a:t>
                      </a:r>
                      <a:r>
                        <a:rPr lang="fr-FR" sz="1400" b="1" u="none" strike="noStrike" dirty="0" smtClean="0">
                          <a:latin typeface="Arial Unicode MS" pitchFamily="34" charset="-128"/>
                          <a:ea typeface="Arial Unicode MS" pitchFamily="34" charset="-128"/>
                          <a:cs typeface="Arial Unicode MS" pitchFamily="34" charset="-128"/>
                        </a:rPr>
                        <a:t>%</a:t>
                      </a:r>
                      <a:endParaRPr lang="ar-SA" sz="1400" b="1" u="none" strike="noStrike" dirty="0" smtClean="0">
                        <a:latin typeface="Arial Unicode MS" pitchFamily="34" charset="-128"/>
                        <a:ea typeface="Arial Unicode MS" pitchFamily="34" charset="-128"/>
                        <a:cs typeface="Arial Unicode MS" pitchFamily="34" charset="-128"/>
                      </a:endParaRPr>
                    </a:p>
                    <a:p>
                      <a:pPr algn="ctr" rtl="1" fontAlgn="ctr"/>
                      <a:endParaRPr lang="ar-SA"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9446" marR="9446" marT="9446" marB="0" anchor="ctr"/>
                </a:tc>
              </a:tr>
            </a:tbl>
          </a:graphicData>
        </a:graphic>
      </p:graphicFrame>
      <p:sp>
        <p:nvSpPr>
          <p:cNvPr id="4" name="ZoneTexte 3"/>
          <p:cNvSpPr txBox="1"/>
          <p:nvPr/>
        </p:nvSpPr>
        <p:spPr>
          <a:xfrm>
            <a:off x="0" y="0"/>
            <a:ext cx="9144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1400" b="1" dirty="0" smtClean="0">
                <a:solidFill>
                  <a:srgbClr val="000000"/>
                </a:solidFill>
              </a:rPr>
              <a:t> </a:t>
            </a:r>
            <a:r>
              <a:rPr lang="ar-SA" b="1" dirty="0" smtClean="0">
                <a:solidFill>
                  <a:srgbClr val="000000"/>
                </a:solidFill>
              </a:rPr>
              <a:t>لغات النشر في الإعلام الالكتروني و المكتوب الخاص</a:t>
            </a:r>
            <a:r>
              <a:rPr lang="fr-FR" b="1" dirty="0" smtClean="0">
                <a:solidFill>
                  <a:srgbClr val="000000"/>
                </a:solidFill>
              </a:rPr>
              <a:t>  </a:t>
            </a:r>
            <a:r>
              <a:rPr lang="ar-SA" b="1" dirty="0" smtClean="0">
                <a:solidFill>
                  <a:srgbClr val="000000"/>
                </a:solidFill>
              </a:rPr>
              <a:t>  </a:t>
            </a:r>
            <a:r>
              <a:rPr lang="fr-FR" b="1" dirty="0" smtClean="0">
                <a:solidFill>
                  <a:srgbClr val="000000"/>
                </a:solidFill>
              </a:rPr>
              <a:t>  </a:t>
            </a:r>
            <a:r>
              <a:rPr lang="ar-SA" b="1" dirty="0" smtClean="0">
                <a:solidFill>
                  <a:srgbClr val="000000"/>
                </a:solidFill>
              </a:rPr>
              <a:t>  </a:t>
            </a:r>
            <a:r>
              <a:rPr lang="fr-FR" b="1" dirty="0" smtClean="0">
                <a:solidFill>
                  <a:srgbClr val="000000"/>
                </a:solidFill>
              </a:rPr>
              <a:t>   </a:t>
            </a:r>
            <a:r>
              <a:rPr lang="fr-FR" b="1" dirty="0" smtClean="0">
                <a:solidFill>
                  <a:srgbClr val="000000"/>
                </a:solidFill>
                <a:latin typeface="Times New Roman" pitchFamily="18" charset="0"/>
                <a:cs typeface="Times New Roman" pitchFamily="18" charset="0"/>
              </a:rPr>
              <a:t>langues de publication dans les Medias privés</a:t>
            </a:r>
            <a:r>
              <a:rPr lang="ar-SA" b="1" dirty="0" smtClean="0">
                <a:solidFill>
                  <a:srgbClr val="000000"/>
                </a:solidFill>
                <a:latin typeface="Times New Roman" pitchFamily="18" charset="0"/>
                <a:cs typeface="Times New Roman" pitchFamily="18" charset="0"/>
              </a:rPr>
              <a:t>     </a:t>
            </a:r>
            <a:endParaRPr lang="fr-FR" b="1" dirty="0">
              <a:solidFill>
                <a:srgbClr val="000000"/>
              </a:solidFill>
              <a:latin typeface="Times New Roman"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a:lstStyle/>
          <a:p>
            <a:fld id="{DA5A2D85-ACF1-4B45-88E1-30DE5B53E683}" type="slidenum">
              <a:rPr lang="fr-FR" smtClean="0"/>
              <a:pPr/>
              <a:t>34</a:t>
            </a:fld>
            <a:endParaRPr lang="fr-FR"/>
          </a:p>
        </p:txBody>
      </p:sp>
      <p:sp>
        <p:nvSpPr>
          <p:cNvPr id="7" name="Ellipse 6"/>
          <p:cNvSpPr/>
          <p:nvPr/>
        </p:nvSpPr>
        <p:spPr>
          <a:xfrm>
            <a:off x="4716016" y="0"/>
            <a:ext cx="360040" cy="360040"/>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nvGraphicFramePr>
        <p:xfrm>
          <a:off x="4932040" y="692696"/>
          <a:ext cx="4101861" cy="5643602"/>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descr="C:\Users\centresuivi\Desktop\09.PNG"/>
          <p:cNvPicPr>
            <a:picLocks noChangeAspect="1" noChangeArrowheads="1"/>
          </p:cNvPicPr>
          <p:nvPr/>
        </p:nvPicPr>
        <p:blipFill>
          <a:blip r:embed="rId3" cstate="print"/>
          <a:srcRect/>
          <a:stretch>
            <a:fillRect/>
          </a:stretch>
        </p:blipFill>
        <p:spPr bwMode="auto">
          <a:xfrm>
            <a:off x="0" y="0"/>
            <a:ext cx="9144000" cy="500042"/>
          </a:xfrm>
          <a:prstGeom prst="rect">
            <a:avLst/>
          </a:prstGeom>
          <a:noFill/>
        </p:spPr>
      </p:pic>
      <p:graphicFrame>
        <p:nvGraphicFramePr>
          <p:cNvPr id="6" name="Graphique 5"/>
          <p:cNvGraphicFramePr/>
          <p:nvPr>
            <p:extLst>
              <p:ext uri="{D42A27DB-BD31-4B8C-83A1-F6EECF244321}">
                <p14:modId xmlns:p14="http://schemas.microsoft.com/office/powerpoint/2010/main" xmlns="" val="1718708407"/>
              </p:ext>
            </p:extLst>
          </p:nvPr>
        </p:nvGraphicFramePr>
        <p:xfrm>
          <a:off x="827584" y="260648"/>
          <a:ext cx="4276843" cy="6237312"/>
        </p:xfrm>
        <a:graphic>
          <a:graphicData uri="http://schemas.openxmlformats.org/drawingml/2006/chart">
            <c:chart xmlns:c="http://schemas.openxmlformats.org/drawingml/2006/chart" xmlns:r="http://schemas.openxmlformats.org/officeDocument/2006/relationships" r:id="rId4"/>
          </a:graphicData>
        </a:graphic>
      </p:graphicFrame>
      <p:sp>
        <p:nvSpPr>
          <p:cNvPr id="7" name="ZoneTexte 6"/>
          <p:cNvSpPr txBox="1"/>
          <p:nvPr/>
        </p:nvSpPr>
        <p:spPr>
          <a:xfrm rot="16200000">
            <a:off x="-2590243" y="3197498"/>
            <a:ext cx="6120680" cy="1200329"/>
          </a:xfrm>
          <a:prstGeom prst="rect">
            <a:avLst/>
          </a:prstGeom>
          <a:noFill/>
        </p:spPr>
        <p:txBody>
          <a:bodyPr wrap="square" rtlCol="0">
            <a:spAutoFit/>
          </a:bodyPr>
          <a:lstStyle/>
          <a:p>
            <a:pPr algn="ctr"/>
            <a:r>
              <a:rPr lang="ar-SA" sz="3600" dirty="0" smtClean="0">
                <a:solidFill>
                  <a:srgbClr val="C00000"/>
                </a:solidFill>
              </a:rPr>
              <a:t>ا</a:t>
            </a:r>
            <a:r>
              <a:rPr lang="ar-SA" sz="3600" b="1" dirty="0" smtClean="0">
                <a:solidFill>
                  <a:srgbClr val="C00000"/>
                </a:solidFill>
              </a:rPr>
              <a:t>لمواقع الالكترونية</a:t>
            </a:r>
          </a:p>
          <a:p>
            <a:pPr algn="ctr"/>
            <a:endParaRPr lang="fr-FR" sz="3600" b="1" dirty="0">
              <a:solidFill>
                <a:srgbClr val="C00000"/>
              </a:solidFill>
            </a:endParaRPr>
          </a:p>
        </p:txBody>
      </p:sp>
      <p:sp>
        <p:nvSpPr>
          <p:cNvPr id="8" name="Espace réservé du numéro de diapositive 7"/>
          <p:cNvSpPr>
            <a:spLocks noGrp="1"/>
          </p:cNvSpPr>
          <p:nvPr>
            <p:ph type="sldNum" sz="quarter" idx="12"/>
          </p:nvPr>
        </p:nvSpPr>
        <p:spPr/>
        <p:txBody>
          <a:bodyPr/>
          <a:lstStyle/>
          <a:p>
            <a:fld id="{DA5A2D85-ACF1-4B45-88E1-30DE5B53E683}" type="slidenum">
              <a:rPr lang="fr-FR" smtClean="0"/>
              <a:pPr/>
              <a:t>35</a:t>
            </a:fld>
            <a:endParaRPr lang="fr-FR"/>
          </a:p>
        </p:txBody>
      </p:sp>
      <p:sp>
        <p:nvSpPr>
          <p:cNvPr id="9" name="ZoneTexte 8"/>
          <p:cNvSpPr txBox="1"/>
          <p:nvPr/>
        </p:nvSpPr>
        <p:spPr>
          <a:xfrm>
            <a:off x="500034" y="928670"/>
            <a:ext cx="785818" cy="5078313"/>
          </a:xfrm>
          <a:prstGeom prst="rect">
            <a:avLst/>
          </a:prstGeom>
          <a:noFill/>
        </p:spPr>
        <p:txBody>
          <a:bodyPr wrap="square" rtlCol="0">
            <a:spAutoFit/>
          </a:bodyPr>
          <a:lstStyle/>
          <a:p>
            <a:r>
              <a:rPr lang="fr-FR" b="1" dirty="0" smtClean="0"/>
              <a:t>S</a:t>
            </a:r>
          </a:p>
          <a:p>
            <a:r>
              <a:rPr lang="fr-FR" b="1" dirty="0" smtClean="0"/>
              <a:t>I</a:t>
            </a:r>
          </a:p>
          <a:p>
            <a:r>
              <a:rPr lang="fr-FR" b="1" dirty="0" smtClean="0"/>
              <a:t>T</a:t>
            </a:r>
          </a:p>
          <a:p>
            <a:r>
              <a:rPr lang="fr-FR" b="1" dirty="0" smtClean="0"/>
              <a:t>E</a:t>
            </a:r>
          </a:p>
          <a:p>
            <a:r>
              <a:rPr lang="fr-FR" b="1" dirty="0" smtClean="0"/>
              <a:t>S</a:t>
            </a:r>
          </a:p>
          <a:p>
            <a:r>
              <a:rPr lang="fr-FR" b="1" dirty="0" smtClean="0"/>
              <a:t>E</a:t>
            </a:r>
          </a:p>
          <a:p>
            <a:r>
              <a:rPr lang="fr-FR" b="1" dirty="0" smtClean="0"/>
              <a:t>L</a:t>
            </a:r>
          </a:p>
          <a:p>
            <a:r>
              <a:rPr lang="fr-FR" b="1" dirty="0" smtClean="0"/>
              <a:t>E</a:t>
            </a:r>
          </a:p>
          <a:p>
            <a:r>
              <a:rPr lang="fr-FR" b="1" dirty="0" smtClean="0"/>
              <a:t>C</a:t>
            </a:r>
          </a:p>
          <a:p>
            <a:r>
              <a:rPr lang="fr-FR" b="1" dirty="0" smtClean="0"/>
              <a:t>T</a:t>
            </a:r>
          </a:p>
          <a:p>
            <a:r>
              <a:rPr lang="fr-FR" b="1" dirty="0" smtClean="0"/>
              <a:t>R</a:t>
            </a:r>
          </a:p>
          <a:p>
            <a:r>
              <a:rPr lang="fr-FR" b="1" dirty="0" smtClean="0"/>
              <a:t>O</a:t>
            </a:r>
          </a:p>
          <a:p>
            <a:r>
              <a:rPr lang="fr-FR" b="1" dirty="0" smtClean="0"/>
              <a:t>N</a:t>
            </a:r>
          </a:p>
          <a:p>
            <a:r>
              <a:rPr lang="fr-FR" b="1" dirty="0" smtClean="0"/>
              <a:t>I</a:t>
            </a:r>
          </a:p>
          <a:p>
            <a:r>
              <a:rPr lang="fr-FR" b="1" dirty="0" smtClean="0"/>
              <a:t>Q</a:t>
            </a:r>
          </a:p>
          <a:p>
            <a:r>
              <a:rPr lang="fr-FR" b="1" dirty="0" smtClean="0"/>
              <a:t>U</a:t>
            </a:r>
          </a:p>
          <a:p>
            <a:r>
              <a:rPr lang="fr-FR" b="1" dirty="0" smtClean="0"/>
              <a:t>E</a:t>
            </a:r>
          </a:p>
          <a:p>
            <a:r>
              <a:rPr lang="fr-FR" b="1" dirty="0" smtClean="0"/>
              <a:t>S</a:t>
            </a:r>
            <a:endParaRPr lang="fr-FR"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2" name="Group 9"/>
          <p:cNvGrpSpPr/>
          <p:nvPr/>
        </p:nvGrpSpPr>
        <p:grpSpPr>
          <a:xfrm>
            <a:off x="89452" y="-118220"/>
            <a:ext cx="9144001" cy="971661"/>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graphicFrame>
        <p:nvGraphicFramePr>
          <p:cNvPr id="3" name="Tableau 2"/>
          <p:cNvGraphicFramePr>
            <a:graphicFrameLocks noGrp="1"/>
          </p:cNvGraphicFramePr>
          <p:nvPr>
            <p:extLst>
              <p:ext uri="{D42A27DB-BD31-4B8C-83A1-F6EECF244321}">
                <p14:modId xmlns="" xmlns:p14="http://schemas.microsoft.com/office/powerpoint/2010/main" val="1522127252"/>
              </p:ext>
            </p:extLst>
          </p:nvPr>
        </p:nvGraphicFramePr>
        <p:xfrm>
          <a:off x="179512" y="1124748"/>
          <a:ext cx="8856487" cy="5162693"/>
        </p:xfrm>
        <a:graphic>
          <a:graphicData uri="http://schemas.openxmlformats.org/drawingml/2006/table">
            <a:tbl>
              <a:tblPr firstRow="1" firstCol="1" bandRow="1">
                <a:tableStyleId>{69C7853C-536D-4A76-A0AE-DD22124D55A5}</a:tableStyleId>
              </a:tblPr>
              <a:tblGrid>
                <a:gridCol w="1291308">
                  <a:extLst>
                    <a:ext uri="{9D8B030D-6E8A-4147-A177-3AD203B41FA5}">
                      <a16:colId xmlns:a16="http://schemas.microsoft.com/office/drawing/2014/main" xmlns="" val="1999136920"/>
                    </a:ext>
                  </a:extLst>
                </a:gridCol>
                <a:gridCol w="1014977">
                  <a:extLst>
                    <a:ext uri="{9D8B030D-6E8A-4147-A177-3AD203B41FA5}">
                      <a16:colId xmlns:a16="http://schemas.microsoft.com/office/drawing/2014/main" xmlns="" val="3259646147"/>
                    </a:ext>
                  </a:extLst>
                </a:gridCol>
                <a:gridCol w="1813004"/>
                <a:gridCol w="1813004"/>
                <a:gridCol w="2924194">
                  <a:extLst>
                    <a:ext uri="{9D8B030D-6E8A-4147-A177-3AD203B41FA5}">
                      <a16:colId xmlns:a16="http://schemas.microsoft.com/office/drawing/2014/main" xmlns="" val="1524111313"/>
                    </a:ext>
                  </a:extLst>
                </a:gridCol>
              </a:tblGrid>
              <a:tr h="848274">
                <a:tc>
                  <a:txBody>
                    <a:bodyPr/>
                    <a:lstStyle/>
                    <a:p>
                      <a:pPr algn="ctr" rtl="1" fontAlgn="ctr"/>
                      <a:r>
                        <a:rPr lang="ar-SA" sz="2800" u="none" strike="noStrike" dirty="0">
                          <a:effectLst/>
                          <a:latin typeface="Arial Unicode MS" pitchFamily="34" charset="-128"/>
                          <a:ea typeface="Arial Unicode MS" pitchFamily="34" charset="-128"/>
                          <a:cs typeface="Arial Unicode MS" pitchFamily="34" charset="-128"/>
                        </a:rPr>
                        <a:t>بدون مقر</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2800" u="none" strike="noStrike" dirty="0">
                          <a:effectLst/>
                          <a:latin typeface="Arial Unicode MS" pitchFamily="34" charset="-128"/>
                          <a:ea typeface="Arial Unicode MS" pitchFamily="34" charset="-128"/>
                          <a:cs typeface="Arial Unicode MS" pitchFamily="34" charset="-128"/>
                        </a:rPr>
                        <a:t>مؤجر</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R w="12700" cap="flat" cmpd="sng" algn="ctr">
                      <a:solidFill>
                        <a:schemeClr val="tx1"/>
                      </a:solidFill>
                      <a:prstDash val="solid"/>
                      <a:round/>
                      <a:headEnd type="none" w="med" len="med"/>
                      <a:tailEnd type="none" w="med" len="med"/>
                    </a:lnR>
                  </a:tcPr>
                </a:tc>
                <a:tc>
                  <a:txBody>
                    <a:bodyPr/>
                    <a:lstStyle/>
                    <a:p>
                      <a:pPr algn="ctr" rtl="1" fontAlgn="ctr"/>
                      <a:r>
                        <a:rPr lang="ar-SA" sz="2800" u="none" strike="noStrike" dirty="0" smtClean="0">
                          <a:effectLst/>
                          <a:latin typeface="Arial Unicode MS" pitchFamily="34" charset="-128"/>
                          <a:ea typeface="Arial Unicode MS" pitchFamily="34" charset="-128"/>
                          <a:cs typeface="Arial Unicode MS" pitchFamily="34" charset="-128"/>
                        </a:rPr>
                        <a:t>ملك للمؤسسة</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L w="12700" cap="flat" cmpd="sng" algn="ctr">
                      <a:solidFill>
                        <a:schemeClr val="tx1"/>
                      </a:solidFill>
                      <a:prstDash val="solid"/>
                      <a:round/>
                      <a:headEnd type="none" w="med" len="med"/>
                      <a:tailEnd type="none" w="med" len="med"/>
                    </a:lnL>
                  </a:tcPr>
                </a:tc>
                <a:tc>
                  <a:txBody>
                    <a:bodyPr/>
                    <a:lstStyle/>
                    <a:p>
                      <a:pPr algn="ctr" rtl="1" fontAlgn="ctr"/>
                      <a:r>
                        <a:rPr lang="ar-SA" sz="2800" u="none" strike="noStrike" dirty="0">
                          <a:effectLst/>
                          <a:latin typeface="Arial Unicode MS" pitchFamily="34" charset="-128"/>
                          <a:ea typeface="Arial Unicode MS" pitchFamily="34" charset="-128"/>
                          <a:cs typeface="Arial Unicode MS" pitchFamily="34" charset="-128"/>
                        </a:rPr>
                        <a:t>المجموع</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r" rtl="1" fontAlgn="ctr"/>
                      <a:r>
                        <a:rPr lang="ar-SA" sz="2800" u="none" strike="noStrike" dirty="0">
                          <a:effectLst/>
                          <a:latin typeface="Arial Unicode MS" pitchFamily="34" charset="-128"/>
                          <a:ea typeface="Arial Unicode MS" pitchFamily="34" charset="-128"/>
                          <a:cs typeface="Arial Unicode MS" pitchFamily="34" charset="-128"/>
                        </a:rPr>
                        <a:t>نوع المؤسسة</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1795929921"/>
                  </a:ext>
                </a:extLst>
              </a:tr>
              <a:tr h="537466">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0</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7</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R w="12700" cap="flat" cmpd="sng" algn="ctr">
                      <a:solidFill>
                        <a:schemeClr val="tx1"/>
                      </a:solidFill>
                      <a:prstDash val="solid"/>
                      <a:round/>
                      <a:headEnd type="none" w="med" len="med"/>
                      <a:tailEnd type="none" w="med" len="med"/>
                    </a:lnR>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1</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L w="12700" cap="flat" cmpd="sng" algn="ctr">
                      <a:solidFill>
                        <a:schemeClr val="tx1"/>
                      </a:solidFill>
                      <a:prstDash val="solid"/>
                      <a:round/>
                      <a:headEnd type="none" w="med" len="med"/>
                      <a:tailEnd type="none" w="med" len="med"/>
                    </a:lnL>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8</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r" rtl="1" fontAlgn="ctr"/>
                      <a:r>
                        <a:rPr lang="ar-SA" sz="2800" b="1" u="none" strike="noStrike" dirty="0">
                          <a:effectLst/>
                          <a:latin typeface="Arial Unicode MS" pitchFamily="34" charset="-128"/>
                          <a:ea typeface="Arial Unicode MS" pitchFamily="34" charset="-128"/>
                          <a:cs typeface="Arial Unicode MS" pitchFamily="34" charset="-128"/>
                        </a:rPr>
                        <a:t>القنوات الخاصة</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537466">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10</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40</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R w="12700" cap="flat" cmpd="sng" algn="ctr">
                      <a:solidFill>
                        <a:schemeClr val="tx1"/>
                      </a:solidFill>
                      <a:prstDash val="solid"/>
                      <a:round/>
                      <a:headEnd type="none" w="med" len="med"/>
                      <a:tailEnd type="none" w="med" len="med"/>
                    </a:lnR>
                  </a:tcPr>
                </a:tc>
                <a:tc>
                  <a:txBody>
                    <a:bodyPr/>
                    <a:lstStyle/>
                    <a:p>
                      <a:pPr algn="ctr" rtl="1" fontAlgn="ctr"/>
                      <a:r>
                        <a:rPr lang="fr-FR" sz="2800" b="1" u="none" strike="noStrike" dirty="0" smtClean="0">
                          <a:effectLst/>
                          <a:latin typeface="Arial Unicode MS" pitchFamily="34" charset="-128"/>
                          <a:ea typeface="Arial Unicode MS" pitchFamily="34" charset="-128"/>
                          <a:cs typeface="Arial Unicode MS" pitchFamily="34" charset="-128"/>
                        </a:rPr>
                        <a:t>  </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L w="12700" cap="flat" cmpd="sng" algn="ctr">
                      <a:solidFill>
                        <a:schemeClr val="tx1"/>
                      </a:solidFill>
                      <a:prstDash val="solid"/>
                      <a:round/>
                      <a:headEnd type="none" w="med" len="med"/>
                      <a:tailEnd type="none" w="med" len="med"/>
                    </a:lnL>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51</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r" rtl="1" fontAlgn="ctr"/>
                      <a:r>
                        <a:rPr lang="ar-SA" sz="2800" b="1" u="none" strike="noStrike" dirty="0">
                          <a:effectLst/>
                          <a:latin typeface="Arial Unicode MS" pitchFamily="34" charset="-128"/>
                          <a:ea typeface="Arial Unicode MS" pitchFamily="34" charset="-128"/>
                          <a:cs typeface="Arial Unicode MS" pitchFamily="34" charset="-128"/>
                        </a:rPr>
                        <a:t>متعددة الوسائط</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537466">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102</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19</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R w="12700" cap="flat" cmpd="sng" algn="ctr">
                      <a:solidFill>
                        <a:schemeClr val="tx1"/>
                      </a:solidFill>
                      <a:prstDash val="solid"/>
                      <a:round/>
                      <a:headEnd type="none" w="med" len="med"/>
                      <a:tailEnd type="none" w="med" len="med"/>
                    </a:lnR>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1</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L w="12700" cap="flat" cmpd="sng" algn="ctr">
                      <a:solidFill>
                        <a:schemeClr val="tx1"/>
                      </a:solidFill>
                      <a:prstDash val="solid"/>
                      <a:round/>
                      <a:headEnd type="none" w="med" len="med"/>
                      <a:tailEnd type="none" w="med" len="med"/>
                    </a:lnL>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122</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r" rtl="1" fontAlgn="ctr"/>
                      <a:r>
                        <a:rPr lang="ar-SA" sz="2800" b="1" u="none" strike="noStrike" dirty="0">
                          <a:effectLst/>
                          <a:latin typeface="Arial Unicode MS" pitchFamily="34" charset="-128"/>
                          <a:ea typeface="Arial Unicode MS" pitchFamily="34" charset="-128"/>
                          <a:cs typeface="Arial Unicode MS" pitchFamily="34" charset="-128"/>
                        </a:rPr>
                        <a:t>المواقع </a:t>
                      </a:r>
                      <a:r>
                        <a:rPr lang="ar-SA" sz="2800" b="1" u="none" strike="noStrike" dirty="0" smtClean="0">
                          <a:effectLst/>
                          <a:latin typeface="Arial Unicode MS" pitchFamily="34" charset="-128"/>
                          <a:ea typeface="Arial Unicode MS" pitchFamily="34" charset="-128"/>
                          <a:cs typeface="Arial Unicode MS" pitchFamily="34" charset="-128"/>
                        </a:rPr>
                        <a:t>الإلكترونية</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537466">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20</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2</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R w="12700" cap="flat" cmpd="sng" algn="ctr">
                      <a:solidFill>
                        <a:schemeClr val="tx1"/>
                      </a:solidFill>
                      <a:prstDash val="solid"/>
                      <a:round/>
                      <a:headEnd type="none" w="med" len="med"/>
                      <a:tailEnd type="none" w="med" len="med"/>
                    </a:lnR>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0</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L w="12700" cap="flat" cmpd="sng" algn="ctr">
                      <a:solidFill>
                        <a:schemeClr val="tx1"/>
                      </a:solidFill>
                      <a:prstDash val="solid"/>
                      <a:round/>
                      <a:headEnd type="none" w="med" len="med"/>
                      <a:tailEnd type="none" w="med" len="med"/>
                    </a:lnL>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22</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r" rtl="1" fontAlgn="ctr"/>
                      <a:r>
                        <a:rPr lang="ar-SA" sz="2800" b="1" u="none" strike="noStrike" dirty="0">
                          <a:effectLst/>
                          <a:latin typeface="Arial Unicode MS" pitchFamily="34" charset="-128"/>
                          <a:ea typeface="Arial Unicode MS" pitchFamily="34" charset="-128"/>
                          <a:cs typeface="Arial Unicode MS" pitchFamily="34" charset="-128"/>
                        </a:rPr>
                        <a:t>الصحافة الورقية</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2987959992"/>
                  </a:ext>
                </a:extLst>
              </a:tr>
              <a:tr h="537466">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0</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7</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R w="12700" cap="flat" cmpd="sng" algn="ctr">
                      <a:solidFill>
                        <a:schemeClr val="tx1"/>
                      </a:solidFill>
                      <a:prstDash val="solid"/>
                      <a:round/>
                      <a:headEnd type="none" w="med" len="med"/>
                      <a:tailEnd type="none" w="med" len="med"/>
                    </a:lnR>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1</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L w="12700" cap="flat" cmpd="sng" algn="ctr">
                      <a:solidFill>
                        <a:schemeClr val="tx1"/>
                      </a:solidFill>
                      <a:prstDash val="solid"/>
                      <a:round/>
                      <a:headEnd type="none" w="med" len="med"/>
                      <a:tailEnd type="none" w="med" len="med"/>
                    </a:lnL>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8</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r" rtl="1" fontAlgn="ctr"/>
                      <a:r>
                        <a:rPr lang="ar-SA" sz="2800" b="1" u="none" strike="noStrike" dirty="0">
                          <a:effectLst/>
                          <a:latin typeface="Arial Unicode MS" pitchFamily="34" charset="-128"/>
                          <a:ea typeface="Arial Unicode MS" pitchFamily="34" charset="-128"/>
                          <a:cs typeface="Arial Unicode MS" pitchFamily="34" charset="-128"/>
                        </a:rPr>
                        <a:t>وكالات الإنتاج</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537466">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0</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4</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R w="12700" cap="flat" cmpd="sng" algn="ctr">
                      <a:solidFill>
                        <a:schemeClr val="tx1"/>
                      </a:solidFill>
                      <a:prstDash val="solid"/>
                      <a:round/>
                      <a:headEnd type="none" w="med" len="med"/>
                      <a:tailEnd type="none" w="med" len="med"/>
                    </a:lnR>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0</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L w="12700" cap="flat" cmpd="sng" algn="ctr">
                      <a:solidFill>
                        <a:schemeClr val="tx1"/>
                      </a:solidFill>
                      <a:prstDash val="solid"/>
                      <a:round/>
                      <a:headEnd type="none" w="med" len="med"/>
                      <a:tailEnd type="none" w="med" len="med"/>
                    </a:lnL>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4</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r" rtl="1" fontAlgn="ctr"/>
                      <a:r>
                        <a:rPr lang="ar-SA" sz="2800" b="1" u="none" strike="noStrike" dirty="0">
                          <a:effectLst/>
                          <a:latin typeface="Arial Unicode MS" pitchFamily="34" charset="-128"/>
                          <a:ea typeface="Arial Unicode MS" pitchFamily="34" charset="-128"/>
                          <a:cs typeface="Arial Unicode MS" pitchFamily="34" charset="-128"/>
                        </a:rPr>
                        <a:t>المنصات الإعلامية</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2612358759"/>
                  </a:ext>
                </a:extLst>
              </a:tr>
              <a:tr h="537466">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132</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2800" b="1" u="none" strike="noStrike">
                          <a:effectLst/>
                          <a:latin typeface="Arial Unicode MS" pitchFamily="34" charset="-128"/>
                          <a:ea typeface="Arial Unicode MS" pitchFamily="34" charset="-128"/>
                          <a:cs typeface="Arial Unicode MS" pitchFamily="34" charset="-128"/>
                        </a:rPr>
                        <a:t>79</a:t>
                      </a:r>
                      <a:endParaRPr lang="fr-FR" sz="2800" b="1" i="0" u="none" strike="noStrike">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R w="12700" cap="flat" cmpd="sng" algn="ctr">
                      <a:solidFill>
                        <a:schemeClr val="tx1"/>
                      </a:solidFill>
                      <a:prstDash val="solid"/>
                      <a:round/>
                      <a:headEnd type="none" w="med" len="med"/>
                      <a:tailEnd type="none" w="med" len="med"/>
                    </a:lnR>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4</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L w="12700" cap="flat" cmpd="sng" algn="ctr">
                      <a:solidFill>
                        <a:schemeClr val="tx1"/>
                      </a:solidFill>
                      <a:prstDash val="solid"/>
                      <a:round/>
                      <a:headEnd type="none" w="med" len="med"/>
                      <a:tailEnd type="none" w="med" len="med"/>
                    </a:lnL>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215</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r" rtl="1" fontAlgn="ctr"/>
                      <a:r>
                        <a:rPr lang="ar-SA" sz="2800" b="1" u="none" strike="noStrike" dirty="0">
                          <a:effectLst/>
                          <a:latin typeface="Arial Unicode MS" pitchFamily="34" charset="-128"/>
                          <a:ea typeface="Arial Unicode MS" pitchFamily="34" charset="-128"/>
                          <a:cs typeface="Arial Unicode MS" pitchFamily="34" charset="-128"/>
                        </a:rPr>
                        <a:t>المجموع</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584935716"/>
                  </a:ext>
                </a:extLst>
              </a:tr>
              <a:tr h="537466">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61%</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2800" b="1" u="none" strike="noStrike">
                          <a:effectLst/>
                          <a:latin typeface="Arial Unicode MS" pitchFamily="34" charset="-128"/>
                          <a:ea typeface="Arial Unicode MS" pitchFamily="34" charset="-128"/>
                          <a:cs typeface="Arial Unicode MS" pitchFamily="34" charset="-128"/>
                        </a:rPr>
                        <a:t>37%</a:t>
                      </a:r>
                      <a:endParaRPr lang="fr-FR" sz="2800" b="1" i="0" u="none" strike="noStrike">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R w="12700" cap="flat" cmpd="sng" algn="ctr">
                      <a:solidFill>
                        <a:schemeClr val="tx1"/>
                      </a:solidFill>
                      <a:prstDash val="solid"/>
                      <a:round/>
                      <a:headEnd type="none" w="med" len="med"/>
                      <a:tailEnd type="none" w="med" len="med"/>
                    </a:lnR>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2%</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lnL w="12700" cap="flat" cmpd="sng" algn="ctr">
                      <a:solidFill>
                        <a:schemeClr val="tx1"/>
                      </a:solidFill>
                      <a:prstDash val="solid"/>
                      <a:round/>
                      <a:headEnd type="none" w="med" len="med"/>
                      <a:tailEnd type="none" w="med" len="med"/>
                    </a:lnL>
                  </a:tcPr>
                </a:tc>
                <a:tc>
                  <a:txBody>
                    <a:bodyPr/>
                    <a:lstStyle/>
                    <a:p>
                      <a:pPr algn="ctr" rtl="1" fontAlgn="ctr"/>
                      <a:r>
                        <a:rPr lang="fr-FR" sz="2800" b="1" u="none" strike="noStrike" dirty="0">
                          <a:effectLst/>
                          <a:latin typeface="Arial Unicode MS" pitchFamily="34" charset="-128"/>
                          <a:ea typeface="Arial Unicode MS" pitchFamily="34" charset="-128"/>
                          <a:cs typeface="Arial Unicode MS" pitchFamily="34" charset="-128"/>
                        </a:rPr>
                        <a:t>100%</a:t>
                      </a:r>
                      <a:endParaRPr lang="fr-FR"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r" rtl="1" fontAlgn="ctr"/>
                      <a:r>
                        <a:rPr lang="ar-SA" sz="2800" b="1" u="none" strike="noStrike" dirty="0">
                          <a:effectLst/>
                          <a:latin typeface="Arial Unicode MS" pitchFamily="34" charset="-128"/>
                          <a:ea typeface="Arial Unicode MS" pitchFamily="34" charset="-128"/>
                          <a:cs typeface="Arial Unicode MS" pitchFamily="34" charset="-128"/>
                        </a:rPr>
                        <a:t>النسبة المئوية</a:t>
                      </a:r>
                      <a:endParaRPr lang="ar-SA" sz="28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625963016"/>
                  </a:ext>
                </a:extLst>
              </a:tr>
            </a:tbl>
          </a:graphicData>
        </a:graphic>
      </p:graphicFrame>
      <p:sp>
        <p:nvSpPr>
          <p:cNvPr id="4" name="ZoneTexte 3"/>
          <p:cNvSpPr txBox="1"/>
          <p:nvPr/>
        </p:nvSpPr>
        <p:spPr>
          <a:xfrm>
            <a:off x="0" y="0"/>
            <a:ext cx="9144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2800" b="1" dirty="0" smtClean="0"/>
              <a:t>المعايير التنظيمية         </a:t>
            </a:r>
            <a:r>
              <a:rPr lang="fr-FR" sz="2800" b="1" dirty="0" smtClean="0"/>
              <a:t>          </a:t>
            </a:r>
            <a:r>
              <a:rPr lang="ar-SA" sz="2800" b="1" dirty="0" smtClean="0"/>
              <a:t>              </a:t>
            </a:r>
            <a:r>
              <a:rPr lang="fr-FR" sz="2800" b="1" dirty="0" smtClean="0">
                <a:latin typeface="Times New Roman" pitchFamily="18" charset="0"/>
                <a:cs typeface="Times New Roman" pitchFamily="18" charset="0"/>
              </a:rPr>
              <a:t>Critères organisationnels</a:t>
            </a:r>
            <a:endParaRPr lang="fr-FR" sz="2800" b="1" dirty="0"/>
          </a:p>
        </p:txBody>
      </p:sp>
      <p:sp>
        <p:nvSpPr>
          <p:cNvPr id="6" name="ZoneTexte 5"/>
          <p:cNvSpPr txBox="1"/>
          <p:nvPr/>
        </p:nvSpPr>
        <p:spPr>
          <a:xfrm>
            <a:off x="0" y="476672"/>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ar-SA" sz="2800" b="1" dirty="0" smtClean="0">
                <a:solidFill>
                  <a:srgbClr val="000000"/>
                </a:solidFill>
                <a:latin typeface="Arial Unicode MS" pitchFamily="34" charset="-128"/>
                <a:ea typeface="Arial Unicode MS" pitchFamily="34" charset="-128"/>
                <a:cs typeface="Arial Unicode MS" pitchFamily="34" charset="-128"/>
              </a:rPr>
              <a:t>أ ـ المقـــــــر  </a:t>
            </a:r>
            <a:r>
              <a:rPr lang="fr-FR" sz="2800" b="1" dirty="0" smtClean="0">
                <a:solidFill>
                  <a:srgbClr val="000000"/>
                </a:solidFill>
                <a:latin typeface="Arial Unicode MS" pitchFamily="34" charset="-128"/>
                <a:ea typeface="Arial Unicode MS" pitchFamily="34" charset="-128"/>
                <a:cs typeface="Arial Unicode MS" pitchFamily="34" charset="-128"/>
              </a:rPr>
              <a:t>siège                                                              </a:t>
            </a:r>
            <a:endParaRPr lang="fr-FR" sz="2800" b="1" dirty="0">
              <a:solidFill>
                <a:srgbClr val="000000"/>
              </a:solidFill>
              <a:latin typeface="Arial Unicode MS" pitchFamily="34" charset="-128"/>
              <a:ea typeface="Arial Unicode MS" pitchFamily="34" charset="-128"/>
              <a:cs typeface="Arial Unicode MS" pitchFamily="34" charset="-128"/>
            </a:endParaRPr>
          </a:p>
        </p:txBody>
      </p:sp>
      <p:sp>
        <p:nvSpPr>
          <p:cNvPr id="8" name="Ellipse 7"/>
          <p:cNvSpPr/>
          <p:nvPr/>
        </p:nvSpPr>
        <p:spPr>
          <a:xfrm>
            <a:off x="5143504" y="0"/>
            <a:ext cx="576064" cy="476672"/>
          </a:xfrm>
          <a:prstGeom prst="ellipse">
            <a:avLst/>
          </a:prstGeom>
          <a:blipFill dpi="0" rotWithShape="1">
            <a:blip r:embed="rId5"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numéro de diapositive 9"/>
          <p:cNvSpPr>
            <a:spLocks noGrp="1"/>
          </p:cNvSpPr>
          <p:nvPr>
            <p:ph type="sldNum" sz="quarter" idx="12"/>
          </p:nvPr>
        </p:nvSpPr>
        <p:spPr/>
        <p:txBody>
          <a:bodyPr/>
          <a:lstStyle/>
          <a:p>
            <a:fld id="{DA5A2D85-ACF1-4B45-88E1-30DE5B53E683}" type="slidenum">
              <a:rPr lang="fr-FR" smtClean="0"/>
              <a:pPr/>
              <a:t>36</a:t>
            </a:fld>
            <a:endParaRPr lang="fr-FR"/>
          </a:p>
        </p:txBody>
      </p:sp>
    </p:spTree>
    <p:extLst>
      <p:ext uri="{BB962C8B-B14F-4D97-AF65-F5344CB8AC3E}">
        <p14:creationId xmlns="" xmlns:p14="http://schemas.microsoft.com/office/powerpoint/2010/main" val="15696682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3" name="Group 9"/>
          <p:cNvGrpSpPr/>
          <p:nvPr/>
        </p:nvGrpSpPr>
        <p:grpSpPr>
          <a:xfrm>
            <a:off x="89452" y="-118220"/>
            <a:ext cx="9144001" cy="971661"/>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graphicFrame>
        <p:nvGraphicFramePr>
          <p:cNvPr id="5" name="Graphique 4"/>
          <p:cNvGraphicFramePr>
            <a:graphicFrameLocks/>
          </p:cNvGraphicFramePr>
          <p:nvPr>
            <p:extLst>
              <p:ext uri="{D42A27DB-BD31-4B8C-83A1-F6EECF244321}">
                <p14:modId xmlns="" xmlns:p14="http://schemas.microsoft.com/office/powerpoint/2010/main" val="1973705331"/>
              </p:ext>
            </p:extLst>
          </p:nvPr>
        </p:nvGraphicFramePr>
        <p:xfrm>
          <a:off x="0" y="476672"/>
          <a:ext cx="9144000" cy="5952724"/>
        </p:xfrm>
        <a:graphic>
          <a:graphicData uri="http://schemas.openxmlformats.org/drawingml/2006/chart">
            <c:chart xmlns:c="http://schemas.openxmlformats.org/drawingml/2006/chart" xmlns:r="http://schemas.openxmlformats.org/officeDocument/2006/relationships" r:id="rId5"/>
          </a:graphicData>
        </a:graphic>
      </p:graphicFrame>
      <p:sp>
        <p:nvSpPr>
          <p:cNvPr id="2" name="ZoneTexte 1"/>
          <p:cNvSpPr txBox="1"/>
          <p:nvPr/>
        </p:nvSpPr>
        <p:spPr>
          <a:xfrm>
            <a:off x="0" y="0"/>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2400" b="1" dirty="0" smtClean="0"/>
              <a:t>رسم بياني يوضح طبيعة المقر          </a:t>
            </a:r>
            <a:r>
              <a:rPr lang="fr-FR" sz="2400" b="1" dirty="0" smtClean="0"/>
              <a:t> </a:t>
            </a:r>
            <a:r>
              <a:rPr lang="fr-FR" sz="2400" b="1" dirty="0" smtClean="0">
                <a:latin typeface="Times New Roman" pitchFamily="18" charset="0"/>
                <a:cs typeface="Times New Roman" pitchFamily="18" charset="0"/>
              </a:rPr>
              <a:t>Graphique montrant la nature du siège</a:t>
            </a:r>
            <a:r>
              <a:rPr lang="ar-SA" sz="2400" b="1" dirty="0" smtClean="0">
                <a:latin typeface="Times New Roman" pitchFamily="18" charset="0"/>
                <a:cs typeface="Times New Roman" pitchFamily="18" charset="0"/>
              </a:rPr>
              <a:t>  </a:t>
            </a:r>
            <a:endParaRPr lang="fr-FR" sz="2800" b="1" dirty="0"/>
          </a:p>
        </p:txBody>
      </p:sp>
      <p:sp>
        <p:nvSpPr>
          <p:cNvPr id="7" name="Ellipse 6"/>
          <p:cNvSpPr/>
          <p:nvPr/>
        </p:nvSpPr>
        <p:spPr>
          <a:xfrm>
            <a:off x="5429256" y="0"/>
            <a:ext cx="576064" cy="476672"/>
          </a:xfrm>
          <a:prstGeom prst="ellipse">
            <a:avLst/>
          </a:prstGeom>
          <a:blipFill dpi="0" rotWithShape="1">
            <a:blip r:embed="rId6"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Picture 2" descr="C:\Users\centresuivi\Pictures\001.PNG"/>
          <p:cNvPicPr>
            <a:picLocks noChangeAspect="1" noChangeArrowheads="1"/>
          </p:cNvPicPr>
          <p:nvPr/>
        </p:nvPicPr>
        <p:blipFill>
          <a:blip r:embed="rId7" cstate="print"/>
          <a:srcRect/>
          <a:stretch>
            <a:fillRect/>
          </a:stretch>
        </p:blipFill>
        <p:spPr bwMode="auto">
          <a:xfrm>
            <a:off x="0" y="6237312"/>
            <a:ext cx="2123728" cy="620688"/>
          </a:xfrm>
          <a:prstGeom prst="rect">
            <a:avLst/>
          </a:prstGeom>
          <a:noFill/>
        </p:spPr>
      </p:pic>
      <p:sp>
        <p:nvSpPr>
          <p:cNvPr id="10" name="Espace réservé du numéro de diapositive 9"/>
          <p:cNvSpPr>
            <a:spLocks noGrp="1"/>
          </p:cNvSpPr>
          <p:nvPr>
            <p:ph type="sldNum" sz="quarter" idx="12"/>
          </p:nvPr>
        </p:nvSpPr>
        <p:spPr/>
        <p:txBody>
          <a:bodyPr/>
          <a:lstStyle/>
          <a:p>
            <a:fld id="{DA5A2D85-ACF1-4B45-88E1-30DE5B53E683}" type="slidenum">
              <a:rPr lang="fr-FR" smtClean="0"/>
              <a:pPr/>
              <a:t>37</a:t>
            </a:fld>
            <a:endParaRPr lang="fr-FR"/>
          </a:p>
        </p:txBody>
      </p:sp>
    </p:spTree>
    <p:extLst>
      <p:ext uri="{BB962C8B-B14F-4D97-AF65-F5344CB8AC3E}">
        <p14:creationId xmlns="" xmlns:p14="http://schemas.microsoft.com/office/powerpoint/2010/main" val="19325189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p:cNvGraphicFramePr/>
          <p:nvPr/>
        </p:nvGraphicFramePr>
        <p:xfrm>
          <a:off x="214282" y="642918"/>
          <a:ext cx="4143404" cy="58579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au 2"/>
          <p:cNvGraphicFramePr>
            <a:graphicFrameLocks noGrp="1"/>
          </p:cNvGraphicFramePr>
          <p:nvPr/>
        </p:nvGraphicFramePr>
        <p:xfrm>
          <a:off x="4500531" y="571480"/>
          <a:ext cx="4500625" cy="6072228"/>
        </p:xfrm>
        <a:graphic>
          <a:graphicData uri="http://schemas.openxmlformats.org/drawingml/2006/table">
            <a:tbl>
              <a:tblPr>
                <a:tableStyleId>{69C7853C-536D-4A76-A0AE-DD22124D55A5}</a:tableStyleId>
              </a:tblPr>
              <a:tblGrid>
                <a:gridCol w="785823"/>
                <a:gridCol w="571508"/>
                <a:gridCol w="785823"/>
                <a:gridCol w="1000139"/>
                <a:gridCol w="1357332"/>
              </a:tblGrid>
              <a:tr h="596996">
                <a:tc>
                  <a:txBody>
                    <a:bodyPr/>
                    <a:lstStyle/>
                    <a:p>
                      <a:pPr algn="ctr" rtl="1" fontAlgn="b"/>
                      <a:r>
                        <a:rPr lang="ar-SA" sz="1200" b="1" u="none" strike="noStrike" dirty="0">
                          <a:latin typeface="Arial Unicode MS" pitchFamily="34" charset="-128"/>
                          <a:ea typeface="Arial Unicode MS" pitchFamily="34" charset="-128"/>
                          <a:cs typeface="Arial Unicode MS" pitchFamily="34" charset="-128"/>
                        </a:rPr>
                        <a:t>بدون مقر</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200" b="1" u="none" strike="noStrike" dirty="0">
                          <a:latin typeface="Arial Unicode MS" pitchFamily="34" charset="-128"/>
                          <a:ea typeface="Arial Unicode MS" pitchFamily="34" charset="-128"/>
                          <a:cs typeface="Arial Unicode MS" pitchFamily="34" charset="-128"/>
                        </a:rPr>
                        <a:t>مؤجر</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200" b="1" u="none" strike="noStrike" dirty="0" smtClean="0">
                          <a:latin typeface="Arial Unicode MS" pitchFamily="34" charset="-128"/>
                          <a:ea typeface="Arial Unicode MS" pitchFamily="34" charset="-128"/>
                          <a:cs typeface="Arial Unicode MS" pitchFamily="34" charset="-128"/>
                        </a:rPr>
                        <a:t>ملك للمؤسسة</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200" b="1" u="none" strike="noStrike" dirty="0">
                          <a:latin typeface="Arial Unicode MS" pitchFamily="34" charset="-128"/>
                          <a:ea typeface="Arial Unicode MS" pitchFamily="34" charset="-128"/>
                          <a:cs typeface="Arial Unicode MS" pitchFamily="34" charset="-128"/>
                        </a:rPr>
                        <a:t>المجموع</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200" b="1" u="none" strike="noStrike" dirty="0">
                          <a:latin typeface="Arial Unicode MS" pitchFamily="34" charset="-128"/>
                          <a:ea typeface="Arial Unicode MS" pitchFamily="34" charset="-128"/>
                          <a:cs typeface="Arial Unicode MS" pitchFamily="34" charset="-128"/>
                        </a:rPr>
                        <a:t>نوع </a:t>
                      </a:r>
                      <a:r>
                        <a:rPr lang="ar-SA" sz="1200" b="1" u="none" strike="noStrike" dirty="0" smtClean="0">
                          <a:latin typeface="Arial Unicode MS" pitchFamily="34" charset="-128"/>
                          <a:ea typeface="Arial Unicode MS" pitchFamily="34" charset="-128"/>
                          <a:cs typeface="Arial Unicode MS" pitchFamily="34" charset="-128"/>
                        </a:rPr>
                        <a:t>المؤسسة</a:t>
                      </a:r>
                      <a:endParaRPr lang="fr-FR" sz="1200" b="1" u="none" strike="noStrike" dirty="0" smtClean="0">
                        <a:latin typeface="Arial Unicode MS" pitchFamily="34" charset="-128"/>
                        <a:ea typeface="Arial Unicode MS" pitchFamily="34" charset="-128"/>
                        <a:cs typeface="Arial Unicode MS" pitchFamily="34" charset="-128"/>
                      </a:endParaRPr>
                    </a:p>
                    <a:p>
                      <a:pPr algn="ctr" rtl="1" fontAlgn="b"/>
                      <a:r>
                        <a:rPr lang="fr-FR" sz="1200" b="1" u="none" strike="noStrike" dirty="0" smtClean="0">
                          <a:latin typeface="Arial Unicode MS" pitchFamily="34" charset="-128"/>
                          <a:ea typeface="Arial Unicode MS" pitchFamily="34" charset="-128"/>
                          <a:cs typeface="Arial Unicode MS" pitchFamily="34" charset="-128"/>
                        </a:rPr>
                        <a:t>Etablissement</a:t>
                      </a:r>
                      <a:r>
                        <a:rPr lang="ar-SA" sz="1200" b="1" u="none" strike="noStrike" dirty="0" smtClean="0">
                          <a:latin typeface="Arial Unicode MS" pitchFamily="34" charset="-128"/>
                          <a:ea typeface="Arial Unicode MS" pitchFamily="34" charset="-128"/>
                          <a:cs typeface="Arial Unicode MS" pitchFamily="34" charset="-128"/>
                        </a:rPr>
                        <a:t> </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684404">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0</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7</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8</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200" b="1" u="none" strike="noStrike" dirty="0">
                          <a:latin typeface="Arial Unicode MS" pitchFamily="34" charset="-128"/>
                          <a:ea typeface="Arial Unicode MS" pitchFamily="34" charset="-128"/>
                          <a:cs typeface="Arial Unicode MS" pitchFamily="34" charset="-128"/>
                        </a:rPr>
                        <a:t>القنوات </a:t>
                      </a:r>
                      <a:r>
                        <a:rPr lang="ar-SA" sz="1200" b="1" u="none" strike="noStrike" dirty="0" smtClean="0">
                          <a:latin typeface="Arial Unicode MS" pitchFamily="34" charset="-128"/>
                          <a:ea typeface="Arial Unicode MS" pitchFamily="34" charset="-128"/>
                          <a:cs typeface="Arial Unicode MS" pitchFamily="34" charset="-128"/>
                        </a:rPr>
                        <a:t>الخاصة</a:t>
                      </a:r>
                      <a:endParaRPr lang="fr-FR" sz="1200" b="1" u="none" strike="noStrike" dirty="0" smtClean="0">
                        <a:latin typeface="Arial Unicode MS" pitchFamily="34" charset="-128"/>
                        <a:ea typeface="Arial Unicode MS" pitchFamily="34" charset="-128"/>
                        <a:cs typeface="Arial Unicode MS" pitchFamily="34" charset="-128"/>
                      </a:endParaRPr>
                    </a:p>
                    <a:p>
                      <a:pPr algn="r" rtl="1" fontAlgn="b"/>
                      <a:r>
                        <a:rPr lang="fr-FR" sz="1200" b="1" i="0" u="none" strike="noStrike" dirty="0" smtClean="0">
                          <a:solidFill>
                            <a:srgbClr val="000000"/>
                          </a:solidFill>
                          <a:latin typeface="Arial Unicode MS" pitchFamily="34" charset="-128"/>
                          <a:ea typeface="Arial Unicode MS" pitchFamily="34" charset="-128"/>
                          <a:cs typeface="Arial Unicode MS" pitchFamily="34" charset="-128"/>
                        </a:rPr>
                        <a:t>Chaines privées</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684404">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10</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40</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51</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200" b="1" u="none" strike="noStrike" dirty="0" smtClean="0">
                          <a:latin typeface="Arial Unicode MS" pitchFamily="34" charset="-128"/>
                          <a:ea typeface="Arial Unicode MS" pitchFamily="34" charset="-128"/>
                          <a:cs typeface="Arial Unicode MS" pitchFamily="34" charset="-128"/>
                        </a:rPr>
                        <a:t>متعددة الوسائط</a:t>
                      </a:r>
                      <a:endParaRPr lang="fr-FR" sz="1200" b="1" u="none" strike="noStrike" dirty="0" smtClean="0">
                        <a:latin typeface="Arial Unicode MS" pitchFamily="34" charset="-128"/>
                        <a:ea typeface="Arial Unicode MS" pitchFamily="34" charset="-128"/>
                        <a:cs typeface="Arial Unicode MS" pitchFamily="34" charset="-128"/>
                      </a:endParaRPr>
                    </a:p>
                    <a:p>
                      <a:pPr algn="r" rtl="1" fontAlgn="b"/>
                      <a:r>
                        <a:rPr lang="fr-FR" sz="1200" b="1" u="none" strike="noStrike" dirty="0" smtClean="0">
                          <a:latin typeface="Arial Unicode MS" pitchFamily="34" charset="-128"/>
                          <a:ea typeface="Arial Unicode MS" pitchFamily="34" charset="-128"/>
                          <a:cs typeface="Arial Unicode MS" pitchFamily="34" charset="-128"/>
                        </a:rPr>
                        <a:t>Multimédias</a:t>
                      </a:r>
                    </a:p>
                  </a:txBody>
                  <a:tcPr marL="0" marR="0" marT="0" marB="0" anchor="b"/>
                </a:tc>
              </a:tr>
              <a:tr h="684404">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102</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19</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122</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200" b="1" u="none" strike="noStrike" dirty="0">
                          <a:latin typeface="Arial Unicode MS" pitchFamily="34" charset="-128"/>
                          <a:ea typeface="Arial Unicode MS" pitchFamily="34" charset="-128"/>
                          <a:cs typeface="Arial Unicode MS" pitchFamily="34" charset="-128"/>
                        </a:rPr>
                        <a:t>المواقع </a:t>
                      </a:r>
                      <a:r>
                        <a:rPr lang="ar-SA" sz="1200" b="1" u="none" strike="noStrike" dirty="0" err="1" smtClean="0">
                          <a:latin typeface="Arial Unicode MS" pitchFamily="34" charset="-128"/>
                          <a:ea typeface="Arial Unicode MS" pitchFamily="34" charset="-128"/>
                          <a:cs typeface="Arial Unicode MS" pitchFamily="34" charset="-128"/>
                        </a:rPr>
                        <a:t>الاكترونية</a:t>
                      </a:r>
                      <a:endParaRPr lang="fr-FR" sz="1200" b="1" u="none" strike="noStrike" dirty="0" smtClean="0">
                        <a:latin typeface="Arial Unicode MS" pitchFamily="34" charset="-128"/>
                        <a:ea typeface="Arial Unicode MS" pitchFamily="34" charset="-128"/>
                        <a:cs typeface="Arial Unicode MS" pitchFamily="34" charset="-128"/>
                      </a:endParaRPr>
                    </a:p>
                    <a:p>
                      <a:pPr algn="r" rtl="1" fontAlgn="b"/>
                      <a:r>
                        <a:rPr lang="fr-FR" sz="1200" b="1" i="0" u="none" strike="noStrike" dirty="0" smtClean="0">
                          <a:solidFill>
                            <a:srgbClr val="000000"/>
                          </a:solidFill>
                          <a:latin typeface="Arial Unicode MS" pitchFamily="34" charset="-128"/>
                          <a:ea typeface="Arial Unicode MS" pitchFamily="34" charset="-128"/>
                          <a:cs typeface="Arial Unicode MS" pitchFamily="34" charset="-128"/>
                        </a:rPr>
                        <a:t>Sites web</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684404">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20</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2</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0</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22</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200" b="1" u="none" strike="noStrike" dirty="0">
                          <a:latin typeface="Arial Unicode MS" pitchFamily="34" charset="-128"/>
                          <a:ea typeface="Arial Unicode MS" pitchFamily="34" charset="-128"/>
                          <a:cs typeface="Arial Unicode MS" pitchFamily="34" charset="-128"/>
                        </a:rPr>
                        <a:t>الاستمارة </a:t>
                      </a:r>
                      <a:r>
                        <a:rPr lang="ar-SA" sz="1200" b="1" u="none" strike="noStrike" dirty="0" smtClean="0">
                          <a:latin typeface="Arial Unicode MS" pitchFamily="34" charset="-128"/>
                          <a:ea typeface="Arial Unicode MS" pitchFamily="34" charset="-128"/>
                          <a:cs typeface="Arial Unicode MS" pitchFamily="34" charset="-128"/>
                        </a:rPr>
                        <a:t>الورقية</a:t>
                      </a:r>
                      <a:endParaRPr lang="fr-FR" sz="1200" b="1" u="none" strike="noStrike" dirty="0" smtClean="0">
                        <a:latin typeface="Arial Unicode MS" pitchFamily="34" charset="-128"/>
                        <a:ea typeface="Arial Unicode MS" pitchFamily="34" charset="-128"/>
                        <a:cs typeface="Arial Unicode MS" pitchFamily="34" charset="-128"/>
                      </a:endParaRPr>
                    </a:p>
                    <a:p>
                      <a:pPr algn="r" rtl="1" fontAlgn="b"/>
                      <a:r>
                        <a:rPr lang="fr-FR" sz="1200" b="1" i="0" u="none" strike="noStrike" dirty="0" smtClean="0">
                          <a:solidFill>
                            <a:srgbClr val="000000"/>
                          </a:solidFill>
                          <a:latin typeface="Arial Unicode MS" pitchFamily="34" charset="-128"/>
                          <a:ea typeface="Arial Unicode MS" pitchFamily="34" charset="-128"/>
                          <a:cs typeface="Arial Unicode MS" pitchFamily="34" charset="-128"/>
                        </a:rPr>
                        <a:t>Formulaire écrit</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684404">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0</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7</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8</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200" b="1" u="none" strike="noStrike" dirty="0">
                          <a:latin typeface="Arial Unicode MS" pitchFamily="34" charset="-128"/>
                          <a:ea typeface="Arial Unicode MS" pitchFamily="34" charset="-128"/>
                          <a:cs typeface="Arial Unicode MS" pitchFamily="34" charset="-128"/>
                        </a:rPr>
                        <a:t>وكالات </a:t>
                      </a:r>
                      <a:r>
                        <a:rPr lang="ar-SA" sz="1200" b="1" u="none" strike="noStrike" dirty="0" smtClean="0">
                          <a:latin typeface="Arial Unicode MS" pitchFamily="34" charset="-128"/>
                          <a:ea typeface="Arial Unicode MS" pitchFamily="34" charset="-128"/>
                          <a:cs typeface="Arial Unicode MS" pitchFamily="34" charset="-128"/>
                        </a:rPr>
                        <a:t>الإنتاج</a:t>
                      </a:r>
                      <a:endParaRPr lang="fr-FR" sz="1200" b="1" u="none" strike="noStrike" dirty="0" smtClean="0">
                        <a:latin typeface="Arial Unicode MS" pitchFamily="34" charset="-128"/>
                        <a:ea typeface="Arial Unicode MS" pitchFamily="34" charset="-128"/>
                        <a:cs typeface="Arial Unicode MS" pitchFamily="34" charset="-128"/>
                      </a:endParaRPr>
                    </a:p>
                    <a:p>
                      <a:pPr algn="r" rtl="1" fontAlgn="b"/>
                      <a:r>
                        <a:rPr lang="fr-FR" sz="1200" b="1" i="0" u="none" strike="noStrike" dirty="0" smtClean="0">
                          <a:solidFill>
                            <a:srgbClr val="000000"/>
                          </a:solidFill>
                          <a:latin typeface="Arial Unicode MS" pitchFamily="34" charset="-128"/>
                          <a:ea typeface="Arial Unicode MS" pitchFamily="34" charset="-128"/>
                          <a:cs typeface="Arial Unicode MS" pitchFamily="34" charset="-128"/>
                        </a:rPr>
                        <a:t>Agences de production</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684404">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0</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4</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0</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4</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200" b="1" u="none" strike="noStrike" dirty="0">
                          <a:latin typeface="Arial Unicode MS" pitchFamily="34" charset="-128"/>
                          <a:ea typeface="Arial Unicode MS" pitchFamily="34" charset="-128"/>
                          <a:cs typeface="Arial Unicode MS" pitchFamily="34" charset="-128"/>
                        </a:rPr>
                        <a:t>المنصات </a:t>
                      </a:r>
                      <a:r>
                        <a:rPr lang="ar-SA" sz="1200" b="1" u="none" strike="noStrike" dirty="0" smtClean="0">
                          <a:latin typeface="Arial Unicode MS" pitchFamily="34" charset="-128"/>
                          <a:ea typeface="Arial Unicode MS" pitchFamily="34" charset="-128"/>
                          <a:cs typeface="Arial Unicode MS" pitchFamily="34" charset="-128"/>
                        </a:rPr>
                        <a:t>الإعلامية</a:t>
                      </a:r>
                      <a:endParaRPr lang="fr-FR" sz="1200" b="1" u="none" strike="noStrike" dirty="0" smtClean="0">
                        <a:latin typeface="Arial Unicode MS" pitchFamily="34" charset="-128"/>
                        <a:ea typeface="Arial Unicode MS" pitchFamily="34" charset="-128"/>
                        <a:cs typeface="Arial Unicode MS" pitchFamily="34" charset="-128"/>
                      </a:endParaRPr>
                    </a:p>
                    <a:p>
                      <a:pPr algn="r" rtl="1" fontAlgn="b"/>
                      <a:r>
                        <a:rPr lang="fr-FR" sz="1200" b="1" i="0" u="none" strike="noStrike" dirty="0" smtClean="0">
                          <a:solidFill>
                            <a:srgbClr val="000000"/>
                          </a:solidFill>
                          <a:latin typeface="Arial Unicode MS" pitchFamily="34" charset="-128"/>
                          <a:ea typeface="Arial Unicode MS" pitchFamily="34" charset="-128"/>
                          <a:cs typeface="Arial Unicode MS" pitchFamily="34" charset="-128"/>
                        </a:rPr>
                        <a:t>Plateformes</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684404">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132</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79</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4</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215</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200" b="1" u="none" strike="noStrike" dirty="0" smtClean="0">
                          <a:latin typeface="Arial Unicode MS" pitchFamily="34" charset="-128"/>
                          <a:ea typeface="Arial Unicode MS" pitchFamily="34" charset="-128"/>
                          <a:cs typeface="Arial Unicode MS" pitchFamily="34" charset="-128"/>
                        </a:rPr>
                        <a:t>المجموع</a:t>
                      </a:r>
                      <a:endParaRPr lang="fr-FR" sz="1200" b="1" u="none" strike="noStrike" dirty="0" smtClean="0">
                        <a:latin typeface="Arial Unicode MS" pitchFamily="34" charset="-128"/>
                        <a:ea typeface="Arial Unicode MS" pitchFamily="34" charset="-128"/>
                        <a:cs typeface="Arial Unicode MS" pitchFamily="34" charset="-128"/>
                      </a:endParaRPr>
                    </a:p>
                    <a:p>
                      <a:pPr algn="r" rtl="1" fontAlgn="b"/>
                      <a:r>
                        <a:rPr lang="fr-FR" sz="1200" b="1" i="0" u="none" strike="noStrike" dirty="0" smtClean="0">
                          <a:solidFill>
                            <a:srgbClr val="000000"/>
                          </a:solidFill>
                          <a:latin typeface="Arial Unicode MS" pitchFamily="34" charset="-128"/>
                          <a:ea typeface="Arial Unicode MS" pitchFamily="34" charset="-128"/>
                          <a:cs typeface="Arial Unicode MS" pitchFamily="34" charset="-128"/>
                        </a:rPr>
                        <a:t>Total</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684404">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61%</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37%</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2%</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100%</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r" rtl="1" fontAlgn="b"/>
                      <a:r>
                        <a:rPr lang="ar-SA" sz="1200" b="1" u="none" strike="noStrike" dirty="0">
                          <a:latin typeface="Arial Unicode MS" pitchFamily="34" charset="-128"/>
                          <a:ea typeface="Arial Unicode MS" pitchFamily="34" charset="-128"/>
                          <a:cs typeface="Arial Unicode MS" pitchFamily="34" charset="-128"/>
                        </a:rPr>
                        <a:t>النسبة </a:t>
                      </a:r>
                      <a:r>
                        <a:rPr lang="ar-SA" sz="1200" b="1" u="none" strike="noStrike" dirty="0" smtClean="0">
                          <a:latin typeface="Arial Unicode MS" pitchFamily="34" charset="-128"/>
                          <a:ea typeface="Arial Unicode MS" pitchFamily="34" charset="-128"/>
                          <a:cs typeface="Arial Unicode MS" pitchFamily="34" charset="-128"/>
                        </a:rPr>
                        <a:t>المئوية</a:t>
                      </a:r>
                      <a:endParaRPr lang="fr-FR" sz="1200" b="1" u="none" strike="noStrike" dirty="0" smtClean="0">
                        <a:latin typeface="Arial Unicode MS" pitchFamily="34" charset="-128"/>
                        <a:ea typeface="Arial Unicode MS" pitchFamily="34" charset="-128"/>
                        <a:cs typeface="Arial Unicode MS" pitchFamily="34" charset="-128"/>
                      </a:endParaRPr>
                    </a:p>
                    <a:p>
                      <a:pPr algn="r" rtl="1" fontAlgn="b"/>
                      <a:r>
                        <a:rPr lang="fr-FR" sz="1200" b="1" i="0" u="none" strike="noStrike" dirty="0" smtClean="0">
                          <a:solidFill>
                            <a:srgbClr val="000000"/>
                          </a:solidFill>
                          <a:latin typeface="Arial Unicode MS" pitchFamily="34" charset="-128"/>
                          <a:ea typeface="Arial Unicode MS" pitchFamily="34" charset="-128"/>
                          <a:cs typeface="Arial Unicode MS" pitchFamily="34" charset="-128"/>
                        </a:rPr>
                        <a:t>%</a:t>
                      </a:r>
                      <a:endParaRPr lang="ar-SA" sz="12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bl>
          </a:graphicData>
        </a:graphic>
      </p:graphicFrame>
      <p:sp>
        <p:nvSpPr>
          <p:cNvPr id="4" name="ZoneTexte 3"/>
          <p:cNvSpPr txBox="1"/>
          <p:nvPr/>
        </p:nvSpPr>
        <p:spPr>
          <a:xfrm>
            <a:off x="0" y="0"/>
            <a:ext cx="9140804"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2400" b="1" dirty="0" smtClean="0">
                <a:latin typeface="Arial Unicode MS" pitchFamily="34" charset="-128"/>
                <a:ea typeface="Arial Unicode MS" pitchFamily="34" charset="-128"/>
                <a:cs typeface="Arial Unicode MS" pitchFamily="34" charset="-128"/>
              </a:rPr>
              <a:t>الإعلام الخاص و وضعية المقر</a:t>
            </a:r>
            <a:r>
              <a:rPr lang="fr-FR" sz="2400" b="1" dirty="0" smtClean="0">
                <a:latin typeface="Arial Unicode MS" pitchFamily="34" charset="-128"/>
                <a:ea typeface="Arial Unicode MS" pitchFamily="34" charset="-128"/>
                <a:cs typeface="Arial Unicode MS" pitchFamily="34" charset="-128"/>
              </a:rPr>
              <a:t> Medias privés et situation du siège        </a:t>
            </a:r>
            <a:endParaRPr lang="fr-FR" sz="2400" b="1" dirty="0">
              <a:latin typeface="Arial Unicode MS" pitchFamily="34" charset="-128"/>
              <a:ea typeface="Arial Unicode MS" pitchFamily="34" charset="-128"/>
              <a:cs typeface="Arial Unicode MS" pitchFamily="34" charset="-128"/>
            </a:endParaRPr>
          </a:p>
        </p:txBody>
      </p:sp>
      <p:pic>
        <p:nvPicPr>
          <p:cNvPr id="5" name="Picture 2" descr="C:\Users\centresuivi\Pictures\001.PNG"/>
          <p:cNvPicPr>
            <a:picLocks noChangeAspect="1" noChangeArrowheads="1"/>
          </p:cNvPicPr>
          <p:nvPr/>
        </p:nvPicPr>
        <p:blipFill>
          <a:blip r:embed="rId3" cstate="print"/>
          <a:srcRect/>
          <a:stretch>
            <a:fillRect/>
          </a:stretch>
        </p:blipFill>
        <p:spPr bwMode="auto">
          <a:xfrm>
            <a:off x="0" y="6237312"/>
            <a:ext cx="2123728" cy="620688"/>
          </a:xfrm>
          <a:prstGeom prst="rect">
            <a:avLst/>
          </a:prstGeom>
          <a:noFill/>
        </p:spPr>
      </p:pic>
      <p:sp>
        <p:nvSpPr>
          <p:cNvPr id="7" name="Espace réservé du numéro de diapositive 6"/>
          <p:cNvSpPr>
            <a:spLocks noGrp="1"/>
          </p:cNvSpPr>
          <p:nvPr>
            <p:ph type="sldNum" sz="quarter" idx="12"/>
          </p:nvPr>
        </p:nvSpPr>
        <p:spPr/>
        <p:txBody>
          <a:bodyPr/>
          <a:lstStyle/>
          <a:p>
            <a:fld id="{DA5A2D85-ACF1-4B45-88E1-30DE5B53E683}" type="slidenum">
              <a:rPr lang="fr-FR" smtClean="0"/>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pSp>
        <p:nvGrpSpPr>
          <p:cNvPr id="4" name="Group 9"/>
          <p:cNvGrpSpPr/>
          <p:nvPr/>
        </p:nvGrpSpPr>
        <p:grpSpPr>
          <a:xfrm>
            <a:off x="89452" y="-118220"/>
            <a:ext cx="9144001" cy="971661"/>
            <a:chOff x="-1" y="5043120"/>
            <a:chExt cx="12192001" cy="1814882"/>
          </a:xfrm>
        </p:grpSpPr>
        <p:pic>
          <p:nvPicPr>
            <p:cNvPr id="11" name="Picture 10"/>
            <p:cNvPicPr>
              <a:picLocks noChangeAspect="1"/>
            </p:cNvPicPr>
            <p:nvPr/>
          </p:nvPicPr>
          <p:blipFill rotWithShape="1">
            <a:blip r:embed="rId3" cstate="screen">
              <a:alphaModFix amt="20000"/>
              <a:extLst>
                <a:ext uri="{28A0092B-C50C-407E-A947-70E740481C1C}">
                  <a14:useLocalDpi xmlns="" xmlns:a14="http://schemas.microsoft.com/office/drawing/2010/main"/>
                </a:ext>
              </a:extLst>
            </a:blip>
            <a:srcRect/>
            <a:stretch/>
          </p:blipFill>
          <p:spPr>
            <a:xfrm rot="5400000">
              <a:off x="2349106" y="2694014"/>
              <a:ext cx="1814881" cy="6513095"/>
            </a:xfrm>
            <a:prstGeom prst="rect">
              <a:avLst/>
            </a:prstGeom>
          </p:spPr>
        </p:pic>
        <p:pic>
          <p:nvPicPr>
            <p:cNvPr id="12" name="Picture 11"/>
            <p:cNvPicPr>
              <a:picLocks noChangeAspect="1"/>
            </p:cNvPicPr>
            <p:nvPr/>
          </p:nvPicPr>
          <p:blipFill rotWithShape="1">
            <a:blip r:embed="rId4" cstate="screen">
              <a:alphaModFix amt="20000"/>
              <a:extLst>
                <a:ext uri="{28A0092B-C50C-407E-A947-70E740481C1C}">
                  <a14:useLocalDpi xmlns="" xmlns:a14="http://schemas.microsoft.com/office/drawing/2010/main"/>
                </a:ext>
              </a:extLst>
            </a:blip>
            <a:srcRect/>
            <a:stretch/>
          </p:blipFill>
          <p:spPr>
            <a:xfrm rot="5400000">
              <a:off x="8435259" y="3077813"/>
              <a:ext cx="1791434" cy="5722048"/>
            </a:xfrm>
            <a:prstGeom prst="rect">
              <a:avLst/>
            </a:prstGeom>
          </p:spPr>
        </p:pic>
      </p:grpSp>
      <p:graphicFrame>
        <p:nvGraphicFramePr>
          <p:cNvPr id="2" name="Tableau 1"/>
          <p:cNvGraphicFramePr>
            <a:graphicFrameLocks noGrp="1"/>
          </p:cNvGraphicFramePr>
          <p:nvPr>
            <p:extLst>
              <p:ext uri="{D42A27DB-BD31-4B8C-83A1-F6EECF244321}">
                <p14:modId xmlns="" xmlns:p14="http://schemas.microsoft.com/office/powerpoint/2010/main" val="2434071842"/>
              </p:ext>
            </p:extLst>
          </p:nvPr>
        </p:nvGraphicFramePr>
        <p:xfrm>
          <a:off x="3491878" y="404664"/>
          <a:ext cx="5400601" cy="6264696"/>
        </p:xfrm>
        <a:graphic>
          <a:graphicData uri="http://schemas.openxmlformats.org/drawingml/2006/table">
            <a:tbl>
              <a:tblPr firstRow="1" firstCol="1" bandRow="1">
                <a:tableStyleId>{69C7853C-536D-4A76-A0AE-DD22124D55A5}</a:tableStyleId>
              </a:tblPr>
              <a:tblGrid>
                <a:gridCol w="1120035"/>
                <a:gridCol w="1378503">
                  <a:extLst>
                    <a:ext uri="{9D8B030D-6E8A-4147-A177-3AD203B41FA5}">
                      <a16:colId xmlns:a16="http://schemas.microsoft.com/office/drawing/2014/main" xmlns="" val="2789367613"/>
                    </a:ext>
                  </a:extLst>
                </a:gridCol>
                <a:gridCol w="957848">
                  <a:extLst>
                    <a:ext uri="{9D8B030D-6E8A-4147-A177-3AD203B41FA5}">
                      <a16:colId xmlns:a16="http://schemas.microsoft.com/office/drawing/2014/main" xmlns="" val="1123212374"/>
                    </a:ext>
                  </a:extLst>
                </a:gridCol>
                <a:gridCol w="1944215">
                  <a:extLst>
                    <a:ext uri="{9D8B030D-6E8A-4147-A177-3AD203B41FA5}">
                      <a16:colId xmlns:a16="http://schemas.microsoft.com/office/drawing/2014/main" xmlns="" val="989549373"/>
                    </a:ext>
                  </a:extLst>
                </a:gridCol>
              </a:tblGrid>
              <a:tr h="764374">
                <a:tc>
                  <a:txBody>
                    <a:bodyPr/>
                    <a:lstStyle/>
                    <a:p>
                      <a:pPr algn="ctr" rtl="1" fontAlgn="ctr"/>
                      <a:r>
                        <a:rPr lang="ar-SA" sz="1200" b="1" u="none" strike="noStrike" dirty="0" smtClean="0">
                          <a:solidFill>
                            <a:schemeClr val="tx1"/>
                          </a:solidFill>
                          <a:effectLst/>
                          <a:latin typeface="Arial Unicode MS" pitchFamily="34" charset="-128"/>
                          <a:ea typeface="Arial Unicode MS" pitchFamily="34" charset="-128"/>
                          <a:cs typeface="Arial Unicode MS" pitchFamily="34" charset="-128"/>
                        </a:rPr>
                        <a:t>شهادة في </a:t>
                      </a:r>
                      <a:r>
                        <a:rPr lang="ar-SA" sz="1200" b="1" u="none" strike="noStrike" dirty="0" err="1" smtClean="0">
                          <a:solidFill>
                            <a:schemeClr val="tx1"/>
                          </a:solidFill>
                          <a:effectLst/>
                          <a:latin typeface="Arial Unicode MS" pitchFamily="34" charset="-128"/>
                          <a:ea typeface="Arial Unicode MS" pitchFamily="34" charset="-128"/>
                          <a:cs typeface="Arial Unicode MS" pitchFamily="34" charset="-128"/>
                        </a:rPr>
                        <a:t>الاعلام</a:t>
                      </a:r>
                      <a:r>
                        <a:rPr lang="fr-FR" sz="1200" b="1" u="none" strike="noStrike" dirty="0" smtClean="0">
                          <a:solidFill>
                            <a:schemeClr val="tx1"/>
                          </a:solidFill>
                          <a:effectLst/>
                          <a:latin typeface="Arial Unicode MS" pitchFamily="34" charset="-128"/>
                          <a:ea typeface="Arial Unicode MS" pitchFamily="34" charset="-128"/>
                          <a:cs typeface="Arial Unicode MS" pitchFamily="34" charset="-128"/>
                        </a:rPr>
                        <a:t> Diplôme en journalisme</a:t>
                      </a:r>
                      <a:endParaRPr lang="ar-SA" sz="1200" b="1" i="0" u="none" strike="noStrike" dirty="0">
                        <a:solidFill>
                          <a:schemeClr val="tx1"/>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smtClean="0">
                          <a:solidFill>
                            <a:schemeClr val="tx1"/>
                          </a:solidFill>
                          <a:effectLst/>
                          <a:latin typeface="Arial Unicode MS" pitchFamily="34" charset="-128"/>
                          <a:ea typeface="Arial Unicode MS" pitchFamily="34" charset="-128"/>
                          <a:cs typeface="Arial Unicode MS" pitchFamily="34" charset="-128"/>
                        </a:rPr>
                        <a:t> </a:t>
                      </a:r>
                      <a:r>
                        <a:rPr lang="ar-SA" sz="1200" b="1" u="none" strike="noStrike" dirty="0" smtClean="0">
                          <a:solidFill>
                            <a:schemeClr val="tx1"/>
                          </a:solidFill>
                          <a:effectLst/>
                          <a:latin typeface="Arial Unicode MS" pitchFamily="34" charset="-128"/>
                          <a:ea typeface="Arial Unicode MS" pitchFamily="34" charset="-128"/>
                          <a:cs typeface="Arial Unicode MS" pitchFamily="34" charset="-128"/>
                        </a:rPr>
                        <a:t>شهادة جامعية </a:t>
                      </a:r>
                      <a:r>
                        <a:rPr lang="fr-FR" sz="1200" b="1" u="none" strike="noStrike" dirty="0" smtClean="0">
                          <a:solidFill>
                            <a:schemeClr val="tx1"/>
                          </a:solidFill>
                          <a:effectLst/>
                          <a:latin typeface="Arial Unicode MS" pitchFamily="34" charset="-128"/>
                          <a:ea typeface="Arial Unicode MS" pitchFamily="34" charset="-128"/>
                          <a:cs typeface="Arial Unicode MS" pitchFamily="34" charset="-128"/>
                        </a:rPr>
                        <a:t>Diplôme universitaire</a:t>
                      </a:r>
                      <a:endParaRPr lang="ar-SA" sz="1200" b="1" i="0" u="none" strike="noStrike" dirty="0">
                        <a:solidFill>
                          <a:schemeClr val="tx1"/>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ar-SA" sz="1200" b="1" u="none" strike="noStrike" dirty="0" smtClean="0">
                          <a:solidFill>
                            <a:schemeClr val="tx1"/>
                          </a:solidFill>
                          <a:effectLst/>
                          <a:latin typeface="Arial Unicode MS" pitchFamily="34" charset="-128"/>
                          <a:ea typeface="Arial Unicode MS" pitchFamily="34" charset="-128"/>
                          <a:cs typeface="Arial Unicode MS" pitchFamily="34" charset="-128"/>
                        </a:rPr>
                        <a:t>متوسط</a:t>
                      </a:r>
                      <a:endParaRPr lang="fr-FR" sz="1200" b="1" u="none" strike="noStrike" dirty="0" smtClean="0">
                        <a:solidFill>
                          <a:schemeClr val="tx1"/>
                        </a:solidFill>
                        <a:effectLst/>
                        <a:latin typeface="Arial Unicode MS" pitchFamily="34" charset="-128"/>
                        <a:ea typeface="Arial Unicode MS" pitchFamily="34" charset="-128"/>
                        <a:cs typeface="Arial Unicode MS" pitchFamily="34" charset="-128"/>
                      </a:endParaRPr>
                    </a:p>
                    <a:p>
                      <a:pPr algn="ctr" rtl="1" fontAlgn="ctr"/>
                      <a:r>
                        <a:rPr lang="fr-FR" sz="1200" b="1" i="0" u="none" strike="noStrike" dirty="0" smtClean="0">
                          <a:solidFill>
                            <a:schemeClr val="tx1"/>
                          </a:solidFill>
                          <a:effectLst/>
                          <a:latin typeface="Arial Unicode MS" pitchFamily="34" charset="-128"/>
                          <a:ea typeface="Arial Unicode MS" pitchFamily="34" charset="-128"/>
                          <a:cs typeface="Arial Unicode MS" pitchFamily="34" charset="-128"/>
                        </a:rPr>
                        <a:t>Moyen</a:t>
                      </a:r>
                      <a:endParaRPr lang="ar-SA" sz="1200" b="1" i="0" u="none" strike="noStrike" dirty="0">
                        <a:solidFill>
                          <a:schemeClr val="tx1"/>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just" rtl="1" fontAlgn="ctr"/>
                      <a:r>
                        <a:rPr lang="ar-SA" sz="1200" b="1" u="none" strike="noStrike" dirty="0" smtClean="0">
                          <a:solidFill>
                            <a:schemeClr val="tx1"/>
                          </a:solidFill>
                          <a:effectLst/>
                          <a:latin typeface="Arial Unicode MS" pitchFamily="34" charset="-128"/>
                          <a:ea typeface="Arial Unicode MS" pitchFamily="34" charset="-128"/>
                          <a:cs typeface="Arial Unicode MS" pitchFamily="34" charset="-128"/>
                        </a:rPr>
                        <a:t>وسيلة الإعلام</a:t>
                      </a:r>
                      <a:endParaRPr lang="fr-FR" sz="1200" b="1" u="none" strike="noStrike" dirty="0" smtClean="0">
                        <a:solidFill>
                          <a:schemeClr val="tx1"/>
                        </a:solidFill>
                        <a:effectLst/>
                        <a:latin typeface="Arial Unicode MS" pitchFamily="34" charset="-128"/>
                        <a:ea typeface="Arial Unicode MS" pitchFamily="34" charset="-128"/>
                        <a:cs typeface="Arial Unicode MS" pitchFamily="34" charset="-128"/>
                      </a:endParaRPr>
                    </a:p>
                    <a:p>
                      <a:pPr algn="just" rtl="1" fontAlgn="ctr"/>
                      <a:r>
                        <a:rPr lang="fr-FR" sz="1200" b="1" i="0" u="none" strike="noStrike" dirty="0" smtClean="0">
                          <a:solidFill>
                            <a:schemeClr val="tx1"/>
                          </a:solidFill>
                          <a:effectLst/>
                          <a:latin typeface="Arial Unicode MS" pitchFamily="34" charset="-128"/>
                          <a:ea typeface="Arial Unicode MS" pitchFamily="34" charset="-128"/>
                          <a:cs typeface="Arial Unicode MS" pitchFamily="34" charset="-128"/>
                        </a:rPr>
                        <a:t>Média</a:t>
                      </a:r>
                      <a:endParaRPr lang="ar-SA" sz="1200" b="1" i="0" u="none" strike="noStrike" dirty="0">
                        <a:solidFill>
                          <a:schemeClr val="tx1"/>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1819751206"/>
                  </a:ext>
                </a:extLst>
              </a:tr>
              <a:tr h="764374">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0</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8</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0</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just" rtl="1" fontAlgn="ctr"/>
                      <a:r>
                        <a:rPr lang="ar-SA" sz="1200" b="1" u="none" strike="noStrike" dirty="0">
                          <a:effectLst/>
                          <a:latin typeface="Arial Unicode MS" pitchFamily="34" charset="-128"/>
                          <a:ea typeface="Arial Unicode MS" pitchFamily="34" charset="-128"/>
                          <a:cs typeface="Arial Unicode MS" pitchFamily="34" charset="-128"/>
                        </a:rPr>
                        <a:t>القنوات </a:t>
                      </a:r>
                      <a:r>
                        <a:rPr lang="ar-SA" sz="1200" b="1" u="none" strike="noStrike" dirty="0" smtClean="0">
                          <a:effectLst/>
                          <a:latin typeface="Arial Unicode MS" pitchFamily="34" charset="-128"/>
                          <a:ea typeface="Arial Unicode MS" pitchFamily="34" charset="-128"/>
                          <a:cs typeface="Arial Unicode MS" pitchFamily="34" charset="-128"/>
                        </a:rPr>
                        <a:t>الخاصة</a:t>
                      </a:r>
                      <a:endParaRPr lang="fr-FR" sz="1200" b="1" u="none" strike="noStrike" dirty="0" smtClean="0">
                        <a:effectLst/>
                        <a:latin typeface="Arial Unicode MS" pitchFamily="34" charset="-128"/>
                        <a:ea typeface="Arial Unicode MS" pitchFamily="34" charset="-128"/>
                        <a:cs typeface="Arial Unicode MS" pitchFamily="34" charset="-128"/>
                      </a:endParaRPr>
                    </a:p>
                    <a:p>
                      <a:pPr algn="just" rtl="1" fontAlgn="ctr"/>
                      <a:r>
                        <a:rPr lang="fr-FR" sz="1200" b="1" i="0" u="none" strike="noStrike" dirty="0" smtClean="0">
                          <a:solidFill>
                            <a:srgbClr val="000000"/>
                          </a:solidFill>
                          <a:effectLst/>
                          <a:latin typeface="Arial Unicode MS" pitchFamily="34" charset="-128"/>
                          <a:ea typeface="Arial Unicode MS" pitchFamily="34" charset="-128"/>
                          <a:cs typeface="Arial Unicode MS" pitchFamily="34" charset="-128"/>
                        </a:rPr>
                        <a:t>Chaines privées</a:t>
                      </a:r>
                      <a:endParaRPr lang="ar-SA"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764374">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13</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28</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10</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just" rtl="1" fontAlgn="ctr"/>
                      <a:r>
                        <a:rPr lang="ar-SA" sz="1200" b="1" u="none" strike="noStrike" dirty="0">
                          <a:effectLst/>
                          <a:latin typeface="Arial Unicode MS" pitchFamily="34" charset="-128"/>
                          <a:ea typeface="Arial Unicode MS" pitchFamily="34" charset="-128"/>
                          <a:cs typeface="Arial Unicode MS" pitchFamily="34" charset="-128"/>
                        </a:rPr>
                        <a:t>متعددة </a:t>
                      </a:r>
                      <a:r>
                        <a:rPr lang="ar-SA" sz="1200" b="1" u="none" strike="noStrike" dirty="0" smtClean="0">
                          <a:effectLst/>
                          <a:latin typeface="Arial Unicode MS" pitchFamily="34" charset="-128"/>
                          <a:ea typeface="Arial Unicode MS" pitchFamily="34" charset="-128"/>
                          <a:cs typeface="Arial Unicode MS" pitchFamily="34" charset="-128"/>
                        </a:rPr>
                        <a:t>الوسائط</a:t>
                      </a:r>
                      <a:endParaRPr lang="fr-FR" sz="1200" b="1" u="none" strike="noStrike" dirty="0" smtClean="0">
                        <a:effectLst/>
                        <a:latin typeface="Arial Unicode MS" pitchFamily="34" charset="-128"/>
                        <a:ea typeface="Arial Unicode MS" pitchFamily="34" charset="-128"/>
                        <a:cs typeface="Arial Unicode MS" pitchFamily="34" charset="-128"/>
                      </a:endParaRPr>
                    </a:p>
                    <a:p>
                      <a:pPr algn="just" rtl="1" fontAlgn="ctr"/>
                      <a:r>
                        <a:rPr lang="fr-FR" sz="1200" b="1" i="0" u="none" strike="noStrike" dirty="0" smtClean="0">
                          <a:solidFill>
                            <a:srgbClr val="000000"/>
                          </a:solidFill>
                          <a:effectLst/>
                          <a:latin typeface="Arial Unicode MS" pitchFamily="34" charset="-128"/>
                          <a:ea typeface="Arial Unicode MS" pitchFamily="34" charset="-128"/>
                          <a:cs typeface="Arial Unicode MS" pitchFamily="34" charset="-128"/>
                        </a:rPr>
                        <a:t>multimédias</a:t>
                      </a:r>
                      <a:endParaRPr lang="ar-SA"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764374">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21</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61</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40</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just" rtl="1" fontAlgn="ctr"/>
                      <a:r>
                        <a:rPr lang="ar-SA" sz="1200" b="1" u="none" strike="noStrike" dirty="0">
                          <a:effectLst/>
                          <a:latin typeface="Arial Unicode MS" pitchFamily="34" charset="-128"/>
                          <a:ea typeface="Arial Unicode MS" pitchFamily="34" charset="-128"/>
                          <a:cs typeface="Arial Unicode MS" pitchFamily="34" charset="-128"/>
                        </a:rPr>
                        <a:t>المواقع </a:t>
                      </a:r>
                      <a:r>
                        <a:rPr lang="ar-SA" sz="1200" b="1" u="none" strike="noStrike" dirty="0" smtClean="0">
                          <a:effectLst/>
                          <a:latin typeface="Arial Unicode MS" pitchFamily="34" charset="-128"/>
                          <a:ea typeface="Arial Unicode MS" pitchFamily="34" charset="-128"/>
                          <a:cs typeface="Arial Unicode MS" pitchFamily="34" charset="-128"/>
                        </a:rPr>
                        <a:t>الإلكترونية</a:t>
                      </a:r>
                      <a:endParaRPr lang="fr-FR" sz="1200" b="1" u="none" strike="noStrike" dirty="0" smtClean="0">
                        <a:effectLst/>
                        <a:latin typeface="Arial Unicode MS" pitchFamily="34" charset="-128"/>
                        <a:ea typeface="Arial Unicode MS" pitchFamily="34" charset="-128"/>
                        <a:cs typeface="Arial Unicode MS" pitchFamily="34" charset="-128"/>
                      </a:endParaRPr>
                    </a:p>
                    <a:p>
                      <a:pPr algn="just" rtl="1" fontAlgn="ctr"/>
                      <a:r>
                        <a:rPr lang="fr-FR" sz="1200" b="1" i="0" u="none" strike="noStrike" dirty="0" smtClean="0">
                          <a:solidFill>
                            <a:srgbClr val="000000"/>
                          </a:solidFill>
                          <a:effectLst/>
                          <a:latin typeface="Arial Unicode MS" pitchFamily="34" charset="-128"/>
                          <a:ea typeface="Arial Unicode MS" pitchFamily="34" charset="-128"/>
                          <a:cs typeface="Arial Unicode MS" pitchFamily="34" charset="-128"/>
                        </a:rPr>
                        <a:t>Sites web</a:t>
                      </a:r>
                      <a:endParaRPr lang="ar-SA"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764374">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0</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14</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smtClean="0">
                          <a:effectLst/>
                          <a:latin typeface="Arial Unicode MS" pitchFamily="34" charset="-128"/>
                          <a:ea typeface="Arial Unicode MS" pitchFamily="34" charset="-128"/>
                          <a:cs typeface="Arial Unicode MS" pitchFamily="34" charset="-128"/>
                        </a:rPr>
                        <a:t>8journaux</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just" rtl="1" fontAlgn="ctr"/>
                      <a:r>
                        <a:rPr lang="ar-SA" sz="1200" b="1" u="none" strike="noStrike" dirty="0">
                          <a:effectLst/>
                          <a:latin typeface="Arial Unicode MS" pitchFamily="34" charset="-128"/>
                          <a:ea typeface="Arial Unicode MS" pitchFamily="34" charset="-128"/>
                          <a:cs typeface="Arial Unicode MS" pitchFamily="34" charset="-128"/>
                        </a:rPr>
                        <a:t>الصحافة </a:t>
                      </a:r>
                      <a:r>
                        <a:rPr lang="ar-SA" sz="1200" b="1" u="none" strike="noStrike" dirty="0" smtClean="0">
                          <a:effectLst/>
                          <a:latin typeface="Arial Unicode MS" pitchFamily="34" charset="-128"/>
                          <a:ea typeface="Arial Unicode MS" pitchFamily="34" charset="-128"/>
                          <a:cs typeface="Arial Unicode MS" pitchFamily="34" charset="-128"/>
                        </a:rPr>
                        <a:t>الورقية</a:t>
                      </a:r>
                      <a:endParaRPr lang="fr-FR" sz="1200" b="1" u="none" strike="noStrike" dirty="0" smtClean="0">
                        <a:effectLst/>
                        <a:latin typeface="Arial Unicode MS" pitchFamily="34" charset="-128"/>
                        <a:ea typeface="Arial Unicode MS" pitchFamily="34" charset="-128"/>
                        <a:cs typeface="Arial Unicode MS" pitchFamily="34" charset="-128"/>
                      </a:endParaRPr>
                    </a:p>
                    <a:p>
                      <a:pPr algn="just" rtl="1" fontAlgn="ctr"/>
                      <a:r>
                        <a:rPr lang="fr-FR" sz="1200" b="1" i="0" u="none" strike="noStrike" dirty="0" smtClean="0">
                          <a:solidFill>
                            <a:srgbClr val="000000"/>
                          </a:solidFill>
                          <a:effectLst/>
                          <a:latin typeface="Arial Unicode MS" pitchFamily="34" charset="-128"/>
                          <a:ea typeface="Arial Unicode MS" pitchFamily="34" charset="-128"/>
                          <a:cs typeface="Arial Unicode MS" pitchFamily="34" charset="-128"/>
                        </a:rPr>
                        <a:t>Presse écrite (journaux)</a:t>
                      </a:r>
                      <a:endParaRPr lang="ar-SA"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3007612525"/>
                  </a:ext>
                </a:extLst>
              </a:tr>
              <a:tr h="764374">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0</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7</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1</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just" rtl="1" fontAlgn="ctr"/>
                      <a:r>
                        <a:rPr lang="ar-SA" sz="1200" b="1" u="none" strike="noStrike" dirty="0">
                          <a:effectLst/>
                          <a:latin typeface="Arial Unicode MS" pitchFamily="34" charset="-128"/>
                          <a:ea typeface="Arial Unicode MS" pitchFamily="34" charset="-128"/>
                          <a:cs typeface="Arial Unicode MS" pitchFamily="34" charset="-128"/>
                        </a:rPr>
                        <a:t>وكالات الإنتاج </a:t>
                      </a:r>
                      <a:endParaRPr lang="fr-FR" sz="1200" b="1" u="none" strike="noStrike" dirty="0" smtClean="0">
                        <a:effectLst/>
                        <a:latin typeface="Arial Unicode MS" pitchFamily="34" charset="-128"/>
                        <a:ea typeface="Arial Unicode MS" pitchFamily="34" charset="-128"/>
                        <a:cs typeface="Arial Unicode MS" pitchFamily="34" charset="-128"/>
                      </a:endParaRPr>
                    </a:p>
                    <a:p>
                      <a:pPr algn="just" rtl="1" fontAlgn="ctr"/>
                      <a:r>
                        <a:rPr lang="fr-FR" sz="1200" b="1" i="0" u="none" strike="noStrike" dirty="0" smtClean="0">
                          <a:solidFill>
                            <a:srgbClr val="000000"/>
                          </a:solidFill>
                          <a:effectLst/>
                          <a:latin typeface="Arial Unicode MS" pitchFamily="34" charset="-128"/>
                          <a:ea typeface="Arial Unicode MS" pitchFamily="34" charset="-128"/>
                          <a:cs typeface="Arial Unicode MS" pitchFamily="34" charset="-128"/>
                        </a:rPr>
                        <a:t>Agence production</a:t>
                      </a:r>
                      <a:endParaRPr lang="ar-SA"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r>
              <a:tr h="764374">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0</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4</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0</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just" rtl="1" fontAlgn="ctr"/>
                      <a:r>
                        <a:rPr lang="ar-SA" sz="1200" b="1" u="none" strike="noStrike" dirty="0">
                          <a:effectLst/>
                          <a:latin typeface="Arial Unicode MS" pitchFamily="34" charset="-128"/>
                          <a:ea typeface="Arial Unicode MS" pitchFamily="34" charset="-128"/>
                          <a:cs typeface="Arial Unicode MS" pitchFamily="34" charset="-128"/>
                        </a:rPr>
                        <a:t>المنصات </a:t>
                      </a:r>
                      <a:r>
                        <a:rPr lang="ar-SA" sz="1200" b="1" u="none" strike="noStrike" dirty="0" smtClean="0">
                          <a:effectLst/>
                          <a:latin typeface="Arial Unicode MS" pitchFamily="34" charset="-128"/>
                          <a:ea typeface="Arial Unicode MS" pitchFamily="34" charset="-128"/>
                          <a:cs typeface="Arial Unicode MS" pitchFamily="34" charset="-128"/>
                        </a:rPr>
                        <a:t>الإعلامية</a:t>
                      </a:r>
                      <a:endParaRPr lang="fr-FR" sz="1200" b="1" u="none" strike="noStrike" dirty="0" smtClean="0">
                        <a:effectLst/>
                        <a:latin typeface="Arial Unicode MS" pitchFamily="34" charset="-128"/>
                        <a:ea typeface="Arial Unicode MS" pitchFamily="34" charset="-128"/>
                        <a:cs typeface="Arial Unicode MS" pitchFamily="34" charset="-128"/>
                      </a:endParaRPr>
                    </a:p>
                    <a:p>
                      <a:pPr algn="just" rtl="1" fontAlgn="ctr"/>
                      <a:r>
                        <a:rPr lang="fr-FR" sz="1200" b="1" i="0" u="none" strike="noStrike" dirty="0" smtClean="0">
                          <a:solidFill>
                            <a:srgbClr val="000000"/>
                          </a:solidFill>
                          <a:effectLst/>
                          <a:latin typeface="Arial Unicode MS" pitchFamily="34" charset="-128"/>
                          <a:ea typeface="Arial Unicode MS" pitchFamily="34" charset="-128"/>
                          <a:cs typeface="Arial Unicode MS" pitchFamily="34" charset="-128"/>
                        </a:rPr>
                        <a:t>Plateformes</a:t>
                      </a:r>
                      <a:endParaRPr lang="ar-SA"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1256755807"/>
                  </a:ext>
                </a:extLst>
              </a:tr>
              <a:tr h="457039">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34</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122</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59</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just" rtl="1" fontAlgn="ctr"/>
                      <a:r>
                        <a:rPr lang="ar-SA" sz="1200" b="1" u="none" strike="noStrike" dirty="0" smtClean="0">
                          <a:effectLst/>
                          <a:latin typeface="Arial Unicode MS" pitchFamily="34" charset="-128"/>
                          <a:ea typeface="Arial Unicode MS" pitchFamily="34" charset="-128"/>
                          <a:cs typeface="Arial Unicode MS" pitchFamily="34" charset="-128"/>
                        </a:rPr>
                        <a:t>المجموع</a:t>
                      </a:r>
                      <a:endParaRPr lang="fr-FR" sz="1200" b="1" u="none" strike="noStrike" dirty="0" smtClean="0">
                        <a:effectLst/>
                        <a:latin typeface="Arial Unicode MS" pitchFamily="34" charset="-128"/>
                        <a:ea typeface="Arial Unicode MS" pitchFamily="34" charset="-128"/>
                        <a:cs typeface="Arial Unicode MS" pitchFamily="34" charset="-128"/>
                      </a:endParaRPr>
                    </a:p>
                    <a:p>
                      <a:pPr algn="just" rtl="1" fontAlgn="ctr"/>
                      <a:r>
                        <a:rPr lang="fr-FR" sz="1200" b="1" u="none" strike="noStrike" dirty="0" smtClean="0">
                          <a:effectLst/>
                          <a:latin typeface="Arial Unicode MS" pitchFamily="34" charset="-128"/>
                          <a:ea typeface="Arial Unicode MS" pitchFamily="34" charset="-128"/>
                          <a:cs typeface="Arial Unicode MS" pitchFamily="34" charset="-128"/>
                        </a:rPr>
                        <a:t>Total</a:t>
                      </a:r>
                      <a:r>
                        <a:rPr lang="ar-SA" sz="1200" b="1" u="none" strike="noStrike" dirty="0" smtClean="0">
                          <a:effectLst/>
                          <a:latin typeface="Arial Unicode MS" pitchFamily="34" charset="-128"/>
                          <a:ea typeface="Arial Unicode MS" pitchFamily="34" charset="-128"/>
                          <a:cs typeface="Arial Unicode MS" pitchFamily="34" charset="-128"/>
                        </a:rPr>
                        <a:t> </a:t>
                      </a:r>
                      <a:endParaRPr lang="ar-SA"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1079719040"/>
                  </a:ext>
                </a:extLst>
              </a:tr>
              <a:tr h="457039">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16%</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57%</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ctr" rtl="1" fontAlgn="ctr"/>
                      <a:r>
                        <a:rPr lang="fr-FR" sz="1200" b="1" u="none" strike="noStrike" dirty="0">
                          <a:effectLst/>
                          <a:latin typeface="Arial Unicode MS" pitchFamily="34" charset="-128"/>
                          <a:ea typeface="Arial Unicode MS" pitchFamily="34" charset="-128"/>
                          <a:cs typeface="Arial Unicode MS" pitchFamily="34" charset="-128"/>
                        </a:rPr>
                        <a:t>27%</a:t>
                      </a:r>
                      <a:endParaRPr lang="fr-FR"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tc>
                  <a:txBody>
                    <a:bodyPr/>
                    <a:lstStyle/>
                    <a:p>
                      <a:pPr algn="just" rtl="1" fontAlgn="ctr"/>
                      <a:r>
                        <a:rPr lang="ar-SA" sz="1200" b="1" u="none" strike="noStrike" dirty="0" smtClean="0">
                          <a:effectLst/>
                          <a:latin typeface="Arial Unicode MS" pitchFamily="34" charset="-128"/>
                          <a:ea typeface="Arial Unicode MS" pitchFamily="34" charset="-128"/>
                          <a:cs typeface="Arial Unicode MS" pitchFamily="34" charset="-128"/>
                        </a:rPr>
                        <a:t>النسبة</a:t>
                      </a:r>
                      <a:endParaRPr lang="fr-FR" sz="1200" b="1" u="none" strike="noStrike" dirty="0" smtClean="0">
                        <a:effectLst/>
                        <a:latin typeface="Arial Unicode MS" pitchFamily="34" charset="-128"/>
                        <a:ea typeface="Arial Unicode MS" pitchFamily="34" charset="-128"/>
                        <a:cs typeface="Arial Unicode MS" pitchFamily="34" charset="-128"/>
                      </a:endParaRPr>
                    </a:p>
                    <a:p>
                      <a:pPr algn="just" rtl="1" fontAlgn="ctr"/>
                      <a:r>
                        <a:rPr lang="fr-FR" sz="1200" b="1" i="0" u="none" strike="noStrike" dirty="0" smtClean="0">
                          <a:solidFill>
                            <a:srgbClr val="000000"/>
                          </a:solidFill>
                          <a:effectLst/>
                          <a:latin typeface="Arial Unicode MS" pitchFamily="34" charset="-128"/>
                          <a:ea typeface="Arial Unicode MS" pitchFamily="34" charset="-128"/>
                          <a:cs typeface="Arial Unicode MS" pitchFamily="34" charset="-128"/>
                        </a:rPr>
                        <a:t>%</a:t>
                      </a:r>
                      <a:endParaRPr lang="ar-SA" sz="1200" b="1" i="0" u="none" strike="noStrike" dirty="0">
                        <a:solidFill>
                          <a:srgbClr val="000000"/>
                        </a:solidFill>
                        <a:effectLst/>
                        <a:latin typeface="Arial Unicode MS" pitchFamily="34" charset="-128"/>
                        <a:ea typeface="Arial Unicode MS" pitchFamily="34" charset="-128"/>
                        <a:cs typeface="Arial Unicode MS" pitchFamily="34" charset="-128"/>
                      </a:endParaRPr>
                    </a:p>
                  </a:txBody>
                  <a:tcPr marL="7144" marR="7144" marT="9525" marB="0" anchor="ctr"/>
                </a:tc>
                <a:extLst>
                  <a:ext uri="{0D108BD9-81ED-4DB2-BD59-A6C34878D82A}">
                    <a16:rowId xmlns:a16="http://schemas.microsoft.com/office/drawing/2014/main" xmlns="" val="2872294447"/>
                  </a:ext>
                </a:extLst>
              </a:tr>
            </a:tbl>
          </a:graphicData>
        </a:graphic>
      </p:graphicFrame>
      <p:sp>
        <p:nvSpPr>
          <p:cNvPr id="3" name="ZoneTexte 2"/>
          <p:cNvSpPr txBox="1"/>
          <p:nvPr/>
        </p:nvSpPr>
        <p:spPr>
          <a:xfrm>
            <a:off x="0" y="1"/>
            <a:ext cx="9143999"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2000" b="1" dirty="0" smtClean="0">
                <a:solidFill>
                  <a:srgbClr val="000000"/>
                </a:solidFill>
                <a:latin typeface="Arial Unicode MS" pitchFamily="34" charset="-128"/>
                <a:ea typeface="Arial Unicode MS" pitchFamily="34" charset="-128"/>
                <a:cs typeface="Arial Unicode MS" pitchFamily="34" charset="-128"/>
              </a:rPr>
              <a:t>ب- مؤهلات الناشرين                    </a:t>
            </a:r>
            <a:r>
              <a:rPr lang="fr-FR" sz="2000" b="1" dirty="0" smtClean="0">
                <a:solidFill>
                  <a:srgbClr val="000000"/>
                </a:solidFill>
                <a:latin typeface="Arial Unicode MS" pitchFamily="34" charset="-128"/>
                <a:ea typeface="Arial Unicode MS" pitchFamily="34" charset="-128"/>
                <a:cs typeface="Arial Unicode MS" pitchFamily="34" charset="-128"/>
              </a:rPr>
              <a:t>        </a:t>
            </a:r>
            <a:r>
              <a:rPr lang="ar-SA" sz="2000" b="1" dirty="0" smtClean="0">
                <a:solidFill>
                  <a:srgbClr val="000000"/>
                </a:solidFill>
                <a:latin typeface="Arial Unicode MS" pitchFamily="34" charset="-128"/>
                <a:ea typeface="Arial Unicode MS" pitchFamily="34" charset="-128"/>
                <a:cs typeface="Arial Unicode MS" pitchFamily="34" charset="-128"/>
              </a:rPr>
              <a:t>                          </a:t>
            </a:r>
            <a:r>
              <a:rPr lang="fr-FR" sz="2000" b="1" dirty="0" smtClean="0">
                <a:solidFill>
                  <a:srgbClr val="000000"/>
                </a:solidFill>
                <a:latin typeface="Arial Unicode MS" pitchFamily="34" charset="-128"/>
                <a:ea typeface="Arial Unicode MS" pitchFamily="34" charset="-128"/>
                <a:cs typeface="Arial Unicode MS" pitchFamily="34" charset="-128"/>
              </a:rPr>
              <a:t>  </a:t>
            </a:r>
            <a:r>
              <a:rPr lang="ar-SA" sz="2000" b="1" dirty="0" smtClean="0">
                <a:solidFill>
                  <a:srgbClr val="000000"/>
                </a:solidFill>
                <a:latin typeface="Arial Unicode MS" pitchFamily="34" charset="-128"/>
                <a:ea typeface="Arial Unicode MS" pitchFamily="34" charset="-128"/>
                <a:cs typeface="Arial Unicode MS" pitchFamily="34" charset="-128"/>
              </a:rPr>
              <a:t> </a:t>
            </a:r>
            <a:r>
              <a:rPr lang="fr-FR" sz="2000" b="1" dirty="0" smtClean="0">
                <a:solidFill>
                  <a:srgbClr val="000000"/>
                </a:solidFill>
                <a:latin typeface="Arial Unicode MS" pitchFamily="34" charset="-128"/>
                <a:ea typeface="Arial Unicode MS" pitchFamily="34" charset="-128"/>
                <a:cs typeface="Arial Unicode MS" pitchFamily="34" charset="-128"/>
              </a:rPr>
              <a:t> </a:t>
            </a:r>
            <a:r>
              <a:rPr lang="fr-FR" sz="2000" b="1" dirty="0" smtClean="0">
                <a:solidFill>
                  <a:srgbClr val="000000"/>
                </a:solidFill>
                <a:latin typeface="Times New Roman" pitchFamily="18" charset="0"/>
                <a:ea typeface="Arial Unicode MS" pitchFamily="34" charset="-128"/>
                <a:cs typeface="Times New Roman" pitchFamily="18" charset="0"/>
              </a:rPr>
              <a:t>Qualification des éditeurs</a:t>
            </a:r>
            <a:endParaRPr lang="fr-FR" sz="2000" b="1" dirty="0">
              <a:solidFill>
                <a:srgbClr val="000000"/>
              </a:solidFill>
              <a:latin typeface="Times New Roman" pitchFamily="18" charset="0"/>
              <a:ea typeface="Arial Unicode MS" pitchFamily="34" charset="-128"/>
              <a:cs typeface="Times New Roman" pitchFamily="18" charset="0"/>
            </a:endParaRPr>
          </a:p>
        </p:txBody>
      </p:sp>
      <p:sp>
        <p:nvSpPr>
          <p:cNvPr id="8" name="Ellipse 7"/>
          <p:cNvSpPr/>
          <p:nvPr/>
        </p:nvSpPr>
        <p:spPr>
          <a:xfrm>
            <a:off x="4653884" y="1"/>
            <a:ext cx="576064" cy="476672"/>
          </a:xfrm>
          <a:prstGeom prst="ellipse">
            <a:avLst/>
          </a:prstGeom>
          <a:blipFill dpi="0" rotWithShape="1">
            <a:blip r:embed="rId5"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Picture 2" descr="C:\Users\centresuivi\Pictures\001.PNG"/>
          <p:cNvPicPr>
            <a:picLocks noChangeAspect="1" noChangeArrowheads="1"/>
          </p:cNvPicPr>
          <p:nvPr/>
        </p:nvPicPr>
        <p:blipFill>
          <a:blip r:embed="rId6" cstate="print"/>
          <a:srcRect/>
          <a:stretch>
            <a:fillRect/>
          </a:stretch>
        </p:blipFill>
        <p:spPr bwMode="auto">
          <a:xfrm>
            <a:off x="0" y="6237312"/>
            <a:ext cx="2123728" cy="620688"/>
          </a:xfrm>
          <a:prstGeom prst="rect">
            <a:avLst/>
          </a:prstGeom>
          <a:noFill/>
        </p:spPr>
      </p:pic>
      <p:graphicFrame>
        <p:nvGraphicFramePr>
          <p:cNvPr id="10" name="Graphique 9"/>
          <p:cNvGraphicFramePr/>
          <p:nvPr/>
        </p:nvGraphicFramePr>
        <p:xfrm>
          <a:off x="0" y="500042"/>
          <a:ext cx="3571868" cy="56160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 xmlns:p14="http://schemas.microsoft.com/office/powerpoint/2010/main" val="3476378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rtl="1"/>
            <a:r>
              <a:rPr lang="ar-SA" altLang="fr-FR" sz="2800" b="1" dirty="0" smtClean="0">
                <a:latin typeface="Arial Unicode MS" pitchFamily="34" charset="-128"/>
                <a:ea typeface="Arial Unicode MS" pitchFamily="34" charset="-128"/>
                <a:cs typeface="Arial Unicode MS" pitchFamily="34" charset="-128"/>
              </a:rPr>
              <a:t>السياق العام                                               </a:t>
            </a:r>
            <a:r>
              <a:rPr lang="fr-FR" sz="2800" b="1" dirty="0" smtClean="0">
                <a:solidFill>
                  <a:schemeClr val="tx1"/>
                </a:solidFill>
                <a:latin typeface="Times New Roman" pitchFamily="18" charset="0"/>
                <a:ea typeface="Arial Unicode MS" pitchFamily="34" charset="-128"/>
                <a:cs typeface="Times New Roman" pitchFamily="18" charset="0"/>
              </a:rPr>
              <a:t>Contexte général</a:t>
            </a:r>
            <a:endParaRPr lang="ar-SA" sz="2800" dirty="0" smtClean="0">
              <a:solidFill>
                <a:schemeClr val="tx1"/>
              </a:solidFill>
              <a:latin typeface="Arial Unicode MS" pitchFamily="34" charset="-128"/>
              <a:ea typeface="Arial Unicode MS" pitchFamily="34" charset="-128"/>
              <a:cs typeface="Arial Unicode MS" pitchFamily="34" charset="-128"/>
            </a:endParaRPr>
          </a:p>
        </p:txBody>
      </p:sp>
      <p:sp>
        <p:nvSpPr>
          <p:cNvPr id="4" name="Ellipse 3"/>
          <p:cNvSpPr/>
          <p:nvPr/>
        </p:nvSpPr>
        <p:spPr>
          <a:xfrm>
            <a:off x="4211960" y="0"/>
            <a:ext cx="576064"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Picture 2" descr="C:\Users\centresuivi\Pictures\001.PNG"/>
          <p:cNvPicPr>
            <a:picLocks noChangeAspect="1" noChangeArrowheads="1"/>
          </p:cNvPicPr>
          <p:nvPr/>
        </p:nvPicPr>
        <p:blipFill>
          <a:blip r:embed="rId3" cstate="print"/>
          <a:srcRect/>
          <a:stretch>
            <a:fillRect/>
          </a:stretch>
        </p:blipFill>
        <p:spPr bwMode="auto">
          <a:xfrm>
            <a:off x="-1" y="6419850"/>
            <a:ext cx="1831304" cy="540000"/>
          </a:xfrm>
          <a:prstGeom prst="rect">
            <a:avLst/>
          </a:prstGeom>
          <a:noFill/>
        </p:spPr>
      </p:pic>
      <p:sp>
        <p:nvSpPr>
          <p:cNvPr id="7" name="Espace réservé du numéro de diapositive 6"/>
          <p:cNvSpPr>
            <a:spLocks noGrp="1"/>
          </p:cNvSpPr>
          <p:nvPr>
            <p:ph type="sldNum" sz="quarter" idx="12"/>
          </p:nvPr>
        </p:nvSpPr>
        <p:spPr/>
        <p:txBody>
          <a:bodyPr/>
          <a:lstStyle/>
          <a:p>
            <a:fld id="{DA5A2D85-ACF1-4B45-88E1-30DE5B53E683}" type="slidenum">
              <a:rPr lang="fr-FR" smtClean="0"/>
              <a:pPr/>
              <a:t>4</a:t>
            </a:fld>
            <a:endParaRPr lang="fr-FR"/>
          </a:p>
        </p:txBody>
      </p:sp>
      <p:sp>
        <p:nvSpPr>
          <p:cNvPr id="9" name="Organigramme : Alternative 8"/>
          <p:cNvSpPr/>
          <p:nvPr/>
        </p:nvSpPr>
        <p:spPr>
          <a:xfrm>
            <a:off x="0" y="548680"/>
            <a:ext cx="4860032" cy="5832648"/>
          </a:xfrm>
          <a:prstGeom prst="flowChartAlternateProcess">
            <a:avLst/>
          </a:prstGeom>
          <a:scene3d>
            <a:camera prst="orthographicFront"/>
            <a:lightRig rig="threePt" dir="t"/>
          </a:scene3d>
          <a:sp3d>
            <a:bevelT w="635000" h="254000"/>
          </a:sp3d>
        </p:spPr>
        <p:style>
          <a:lnRef idx="1">
            <a:schemeClr val="accent3"/>
          </a:lnRef>
          <a:fillRef idx="2">
            <a:schemeClr val="accent3"/>
          </a:fillRef>
          <a:effectRef idx="1">
            <a:schemeClr val="accent3"/>
          </a:effectRef>
          <a:fontRef idx="minor">
            <a:schemeClr val="dk1"/>
          </a:fontRef>
        </p:style>
        <p:txBody>
          <a:bodyPr rtlCol="0" anchor="ctr"/>
          <a:lstStyle/>
          <a:p>
            <a:r>
              <a:rPr lang="fr-FR" sz="1650" b="1" dirty="0" smtClean="0">
                <a:latin typeface="Times New Roman" pitchFamily="18" charset="0"/>
                <a:cs typeface="Times New Roman" pitchFamily="18" charset="0"/>
              </a:rPr>
              <a:t>L'enquête annuelle sur le paysage médiatique en Mauritanie s'inscrit dans le cadre des attributions de la Haute Autorité de la Presse et de l'Audiovisuel, prévues par la loi 026/2008, qui abroge et remplace l'ordonnance n° 034/2006 du 20 octobre 2006 créant la HAPA.</a:t>
            </a:r>
          </a:p>
          <a:p>
            <a:r>
              <a:rPr lang="fr-FR" sz="1650" b="1" dirty="0" smtClean="0">
                <a:latin typeface="Times New Roman" pitchFamily="18" charset="0"/>
                <a:cs typeface="Times New Roman" pitchFamily="18" charset="0"/>
              </a:rPr>
              <a:t>-  Et conformément aux missions légales et réglementaires confiées à la HAPA, cette dernière peut visiter les établissements de presse, préparer les enquêtes et études, et recueillir les informations nécessaires à l'exercice de son autorité en matière de régulation</a:t>
            </a:r>
            <a:r>
              <a:rPr lang="ar-SA" sz="1650" b="1" dirty="0" err="1" smtClean="0">
                <a:latin typeface="Times New Roman" pitchFamily="18" charset="0"/>
                <a:cs typeface="Times New Roman" pitchFamily="18" charset="0"/>
              </a:rPr>
              <a:t>.</a:t>
            </a:r>
            <a:endParaRPr lang="fr-FR" sz="1650" b="1" dirty="0" smtClean="0">
              <a:latin typeface="Times New Roman" pitchFamily="18" charset="0"/>
              <a:cs typeface="Times New Roman" pitchFamily="18" charset="0"/>
            </a:endParaRPr>
          </a:p>
          <a:p>
            <a:r>
              <a:rPr lang="fr-FR" sz="2800" b="1" dirty="0" smtClean="0">
                <a:latin typeface="Times New Roman" pitchFamily="18" charset="0"/>
                <a:cs typeface="Times New Roman" pitchFamily="18" charset="0"/>
              </a:rPr>
              <a:t>-</a:t>
            </a:r>
            <a:r>
              <a:rPr lang="fr-FR" sz="1650" b="1" dirty="0" smtClean="0">
                <a:latin typeface="Times New Roman" pitchFamily="18" charset="0"/>
                <a:cs typeface="Times New Roman" pitchFamily="18" charset="0"/>
              </a:rPr>
              <a:t> Développer et réguler le paysage médiatique.</a:t>
            </a:r>
          </a:p>
          <a:p>
            <a:r>
              <a:rPr lang="fr-FR" sz="1650" b="1" dirty="0" smtClean="0">
                <a:latin typeface="Times New Roman" pitchFamily="18" charset="0"/>
                <a:cs typeface="Times New Roman" pitchFamily="18" charset="0"/>
              </a:rPr>
              <a:t>- Accompagner le processus de reforme entamé après la mise en place d'une commission supérieure de réforme  du secteur des médias</a:t>
            </a:r>
            <a:r>
              <a:rPr lang="ar-SA" sz="1650" b="1" dirty="0" err="1" smtClean="0">
                <a:latin typeface="Times New Roman" pitchFamily="18" charset="0"/>
                <a:cs typeface="Times New Roman" pitchFamily="18" charset="0"/>
              </a:rPr>
              <a:t>.</a:t>
            </a:r>
            <a:endParaRPr lang="fr-FR" sz="1650" b="1" dirty="0" smtClean="0">
              <a:latin typeface="Times New Roman" pitchFamily="18" charset="0"/>
              <a:cs typeface="Times New Roman" pitchFamily="18" charset="0"/>
            </a:endParaRPr>
          </a:p>
          <a:p>
            <a:r>
              <a:rPr lang="fr-FR" sz="1650" b="1" dirty="0" smtClean="0">
                <a:latin typeface="Times New Roman" pitchFamily="18" charset="0"/>
                <a:cs typeface="Times New Roman" pitchFamily="18" charset="0"/>
              </a:rPr>
              <a:t>Cette enquête annuelle a été réalisée sur une période de trois mois (octobre, novembre et décembre) 2020.</a:t>
            </a:r>
          </a:p>
        </p:txBody>
      </p:sp>
      <p:sp>
        <p:nvSpPr>
          <p:cNvPr id="10" name="Organigramme : Alternative 9"/>
          <p:cNvSpPr/>
          <p:nvPr/>
        </p:nvSpPr>
        <p:spPr>
          <a:xfrm>
            <a:off x="4860032" y="548680"/>
            <a:ext cx="4283968" cy="5832648"/>
          </a:xfrm>
          <a:prstGeom prst="flowChartAlternateProcess">
            <a:avLst/>
          </a:prstGeom>
          <a:scene3d>
            <a:camera prst="orthographicFront"/>
            <a:lightRig rig="threePt" dir="t"/>
          </a:scene3d>
          <a:sp3d>
            <a:bevelT w="635000" h="254000"/>
          </a:sp3d>
        </p:spPr>
        <p:style>
          <a:lnRef idx="1">
            <a:schemeClr val="accent3"/>
          </a:lnRef>
          <a:fillRef idx="2">
            <a:schemeClr val="accent3"/>
          </a:fillRef>
          <a:effectRef idx="1">
            <a:schemeClr val="accent3"/>
          </a:effectRef>
          <a:fontRef idx="minor">
            <a:schemeClr val="dk1"/>
          </a:fontRef>
        </p:style>
        <p:txBody>
          <a:bodyPr rtlCol="0" anchor="ctr"/>
          <a:lstStyle/>
          <a:p>
            <a:pPr algn="r" rtl="1">
              <a:defRPr/>
            </a:pPr>
            <a:r>
              <a:rPr lang="ar-SA" dirty="0" smtClean="0">
                <a:latin typeface="Arial Unicode MS" pitchFamily="34" charset="-128"/>
                <a:ea typeface="Arial Unicode MS" pitchFamily="34" charset="-128"/>
                <a:cs typeface="Arial Unicode MS" pitchFamily="34" charset="-128"/>
              </a:rPr>
              <a:t>يتنزل المسح السنوي حول المشهد الإعلامي في إطار صلاحيات ومهام السلطة العليا للصحافة  والسمعيات البصرية،التي نص عليها القانون 026/ 2008 الذي يلغي و يحل محل الامر القانوني 034</a:t>
            </a:r>
            <a:r>
              <a:rPr lang="fr-FR" dirty="0" smtClean="0">
                <a:latin typeface="Arial Unicode MS" pitchFamily="34" charset="-128"/>
                <a:ea typeface="Arial Unicode MS" pitchFamily="34" charset="-128"/>
                <a:cs typeface="Arial Unicode MS" pitchFamily="34" charset="-128"/>
              </a:rPr>
              <a:t> </a:t>
            </a:r>
            <a:r>
              <a:rPr lang="ar-SA" dirty="0" smtClean="0">
                <a:latin typeface="Arial Unicode MS" pitchFamily="34" charset="-128"/>
                <a:ea typeface="Arial Unicode MS" pitchFamily="34" charset="-128"/>
                <a:cs typeface="Arial Unicode MS" pitchFamily="34" charset="-128"/>
              </a:rPr>
              <a:t>/2006 الصادر بتاريخ 20  أكتوبر 2006 المنشئ للسلطة العليا.</a:t>
            </a:r>
          </a:p>
          <a:p>
            <a:pPr algn="r" rtl="1">
              <a:defRPr/>
            </a:pPr>
            <a:r>
              <a:rPr lang="ar-SA" dirty="0" smtClean="0">
                <a:latin typeface="Arial Unicode MS" pitchFamily="34" charset="-128"/>
                <a:ea typeface="Arial Unicode MS" pitchFamily="34" charset="-128"/>
                <a:cs typeface="Arial Unicode MS" pitchFamily="34" charset="-128"/>
              </a:rPr>
              <a:t> و وفقا للمهام القانونية و التنظيمية الموكلة للسلطة، و التي تخول لها القيام بزيارة المنشآت،و إعداد التحقيقات و الدراسات و جمع المعلومات الضرورية لممارسة سلطتها في مجال الضبط.</a:t>
            </a:r>
          </a:p>
          <a:p>
            <a:pPr algn="r" rtl="1">
              <a:defRPr/>
            </a:pPr>
            <a:r>
              <a:rPr lang="ar-SA" dirty="0" smtClean="0">
                <a:latin typeface="Arial Unicode MS" pitchFamily="34" charset="-128"/>
                <a:ea typeface="Arial Unicode MS" pitchFamily="34" charset="-128"/>
                <a:cs typeface="Arial Unicode MS" pitchFamily="34" charset="-128"/>
              </a:rPr>
              <a:t>وسعيا إلى تطوير وضبط المشهد الإعلامي </a:t>
            </a:r>
          </a:p>
          <a:p>
            <a:pPr algn="r" rtl="1">
              <a:defRPr/>
            </a:pPr>
            <a:r>
              <a:rPr lang="ar-SA" dirty="0" smtClean="0">
                <a:latin typeface="Arial Unicode MS" pitchFamily="34" charset="-128"/>
                <a:ea typeface="Arial Unicode MS" pitchFamily="34" charset="-128"/>
                <a:cs typeface="Arial Unicode MS" pitchFamily="34" charset="-128"/>
              </a:rPr>
              <a:t>و بالتزامن مع التوجه الإصلاحي من خلال تشكيل لجنة عليا لإصلاح قطاع الاعلام.</a:t>
            </a:r>
          </a:p>
          <a:p>
            <a:pPr algn="r" rtl="1">
              <a:defRPr/>
            </a:pPr>
            <a:r>
              <a:rPr lang="ar-SA" dirty="0" smtClean="0">
                <a:latin typeface="Arial Unicode MS" pitchFamily="34" charset="-128"/>
                <a:ea typeface="Arial Unicode MS" pitchFamily="34" charset="-128"/>
                <a:cs typeface="Arial Unicode MS" pitchFamily="34" charset="-128"/>
              </a:rPr>
              <a:t>تم إنجاز هذا المسح السنوي على مدى اشهر( أكتوبر نوفمبر </a:t>
            </a:r>
            <a:r>
              <a:rPr lang="ar-SA" dirty="0" err="1" smtClean="0">
                <a:latin typeface="Arial Unicode MS" pitchFamily="34" charset="-128"/>
                <a:ea typeface="Arial Unicode MS" pitchFamily="34" charset="-128"/>
                <a:cs typeface="Arial Unicode MS" pitchFamily="34" charset="-128"/>
              </a:rPr>
              <a:t>دجمبر</a:t>
            </a:r>
            <a:r>
              <a:rPr lang="ar-SA" dirty="0" smtClean="0">
                <a:latin typeface="Arial Unicode MS" pitchFamily="34" charset="-128"/>
                <a:ea typeface="Arial Unicode MS" pitchFamily="34" charset="-128"/>
                <a:cs typeface="Arial Unicode MS" pitchFamily="34" charset="-128"/>
              </a:rPr>
              <a:t>) من العام </a:t>
            </a:r>
            <a:r>
              <a:rPr lang="ar-SA" dirty="0" err="1" smtClean="0">
                <a:latin typeface="Arial Unicode MS" pitchFamily="34" charset="-128"/>
                <a:ea typeface="Arial Unicode MS" pitchFamily="34" charset="-128"/>
                <a:cs typeface="Arial Unicode MS" pitchFamily="34" charset="-128"/>
              </a:rPr>
              <a:t>2020“.</a:t>
            </a:r>
            <a:endParaRPr lang="ar-SA" dirty="0" smtClean="0">
              <a:latin typeface="Arial Unicode MS" pitchFamily="34" charset="-128"/>
              <a:ea typeface="Arial Unicode MS" pitchFamily="34" charset="-128"/>
              <a:cs typeface="Arial Unicode MS" pitchFamily="34" charset="-128"/>
            </a:endParaRPr>
          </a:p>
          <a:p>
            <a:pPr algn="r" rtl="1">
              <a:defRPr/>
            </a:pPr>
            <a:endParaRPr lang="ar-SA" dirty="0" smtClean="0">
              <a:latin typeface="Arial Unicode MS" pitchFamily="34" charset="-128"/>
              <a:ea typeface="Arial Unicode MS" pitchFamily="34" charset="-128"/>
              <a:cs typeface="Arial Unicode MS" pitchFamily="34" charset="-128"/>
            </a:endParaRPr>
          </a:p>
          <a:p>
            <a:pPr algn="r" rtl="1">
              <a:defRPr/>
            </a:pPr>
            <a:endParaRPr lang="fr-FR"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2800" b="1" dirty="0" smtClean="0">
                <a:latin typeface="Arial Unicode MS" pitchFamily="34" charset="-128"/>
                <a:ea typeface="Arial Unicode MS" pitchFamily="34" charset="-128"/>
                <a:cs typeface="Arial Unicode MS" pitchFamily="34" charset="-128"/>
              </a:rPr>
              <a:t>د . التأمين الصحي</a:t>
            </a:r>
            <a:r>
              <a:rPr lang="fr-FR" sz="2800" b="1" dirty="0" smtClean="0">
                <a:latin typeface="Arial Unicode MS" pitchFamily="34" charset="-128"/>
                <a:ea typeface="Arial Unicode MS" pitchFamily="34" charset="-128"/>
                <a:cs typeface="Arial Unicode MS" pitchFamily="34" charset="-128"/>
              </a:rPr>
              <a:t>  Assurance sante                                     </a:t>
            </a:r>
            <a:r>
              <a:rPr lang="ar-SA" b="1" dirty="0" smtClean="0"/>
              <a:t> </a:t>
            </a:r>
            <a:endParaRPr lang="fr-FR" b="1" dirty="0"/>
          </a:p>
        </p:txBody>
      </p:sp>
      <p:graphicFrame>
        <p:nvGraphicFramePr>
          <p:cNvPr id="3" name="Tableau 2"/>
          <p:cNvGraphicFramePr>
            <a:graphicFrameLocks noGrp="1"/>
          </p:cNvGraphicFramePr>
          <p:nvPr/>
        </p:nvGraphicFramePr>
        <p:xfrm>
          <a:off x="4427983" y="500042"/>
          <a:ext cx="4573173" cy="5357849"/>
        </p:xfrm>
        <a:graphic>
          <a:graphicData uri="http://schemas.openxmlformats.org/drawingml/2006/table">
            <a:tbl>
              <a:tblPr>
                <a:tableStyleId>{69C7853C-536D-4A76-A0AE-DD22124D55A5}</a:tableStyleId>
              </a:tblPr>
              <a:tblGrid>
                <a:gridCol w="1476766"/>
                <a:gridCol w="1476766"/>
                <a:gridCol w="1619641"/>
              </a:tblGrid>
              <a:tr h="1962029">
                <a:tc>
                  <a:txBody>
                    <a:bodyPr/>
                    <a:lstStyle/>
                    <a:p>
                      <a:pPr algn="ctr" rtl="1" fontAlgn="b"/>
                      <a:r>
                        <a:rPr lang="ar-SA" sz="2000" b="1" u="none" strike="noStrike" dirty="0" smtClean="0">
                          <a:latin typeface="Arial Unicode MS" pitchFamily="34" charset="-128"/>
                          <a:ea typeface="Arial Unicode MS" pitchFamily="34" charset="-128"/>
                          <a:cs typeface="Arial Unicode MS" pitchFamily="34" charset="-128"/>
                        </a:rPr>
                        <a:t>النسبة </a:t>
                      </a:r>
                    </a:p>
                    <a:p>
                      <a:pPr algn="ctr" rtl="1" fontAlgn="b"/>
                      <a:r>
                        <a:rPr lang="fr-FR" sz="2000" b="1" i="0" u="none" strike="noStrike" dirty="0" smtClean="0">
                          <a:solidFill>
                            <a:srgbClr val="000000"/>
                          </a:solidFill>
                          <a:latin typeface="Arial Unicode MS" pitchFamily="34" charset="-128"/>
                          <a:ea typeface="Arial Unicode MS" pitchFamily="34" charset="-128"/>
                          <a:cs typeface="Arial Unicode MS" pitchFamily="34" charset="-128"/>
                        </a:rPr>
                        <a:t>%</a:t>
                      </a:r>
                      <a:endParaRPr lang="ar-SA" sz="20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20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2000" b="1" u="none" strike="noStrike" dirty="0" smtClean="0">
                          <a:latin typeface="Arial Unicode MS" pitchFamily="34" charset="-128"/>
                          <a:ea typeface="Arial Unicode MS" pitchFamily="34" charset="-128"/>
                          <a:cs typeface="Arial Unicode MS" pitchFamily="34" charset="-128"/>
                        </a:rPr>
                        <a:t>العدد</a:t>
                      </a:r>
                      <a:endParaRPr lang="fr-FR" sz="2000" b="1" u="none" strike="noStrike" dirty="0" smtClean="0">
                        <a:latin typeface="Arial Unicode MS" pitchFamily="34" charset="-128"/>
                        <a:ea typeface="Arial Unicode MS" pitchFamily="34" charset="-128"/>
                        <a:cs typeface="Arial Unicode MS" pitchFamily="34" charset="-128"/>
                      </a:endParaRPr>
                    </a:p>
                    <a:p>
                      <a:pPr algn="ctr" rtl="1" fontAlgn="b"/>
                      <a:r>
                        <a:rPr lang="fr-FR" sz="2000" b="1" u="none" strike="noStrike" dirty="0" smtClean="0">
                          <a:latin typeface="Arial Unicode MS" pitchFamily="34" charset="-128"/>
                          <a:ea typeface="Arial Unicode MS" pitchFamily="34" charset="-128"/>
                          <a:cs typeface="Arial Unicode MS" pitchFamily="34" charset="-128"/>
                        </a:rPr>
                        <a:t>Nombre</a:t>
                      </a:r>
                      <a:endParaRPr lang="ar-SA" sz="2000" b="1" u="none" strike="noStrike" dirty="0" smtClean="0">
                        <a:latin typeface="Arial Unicode MS" pitchFamily="34" charset="-128"/>
                        <a:ea typeface="Arial Unicode MS" pitchFamily="34" charset="-128"/>
                        <a:cs typeface="Arial Unicode MS" pitchFamily="34" charset="-128"/>
                      </a:endParaRPr>
                    </a:p>
                    <a:p>
                      <a:pPr algn="ctr" rtl="1" fontAlgn="b"/>
                      <a:endParaRPr lang="ar-SA" sz="20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20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2000" b="1" u="none" strike="noStrike" dirty="0" smtClean="0">
                          <a:latin typeface="Arial Unicode MS" pitchFamily="34" charset="-128"/>
                          <a:ea typeface="Arial Unicode MS" pitchFamily="34" charset="-128"/>
                          <a:cs typeface="Arial Unicode MS" pitchFamily="34" charset="-128"/>
                        </a:rPr>
                        <a:t>وسيلة </a:t>
                      </a:r>
                      <a:r>
                        <a:rPr lang="ar-SA" sz="2000" b="1" u="none" strike="noStrike" dirty="0" err="1" smtClean="0">
                          <a:latin typeface="Arial Unicode MS" pitchFamily="34" charset="-128"/>
                          <a:ea typeface="Arial Unicode MS" pitchFamily="34" charset="-128"/>
                          <a:cs typeface="Arial Unicode MS" pitchFamily="34" charset="-128"/>
                        </a:rPr>
                        <a:t>اعلام</a:t>
                      </a:r>
                      <a:endParaRPr lang="fr-FR" sz="2000" b="1" u="none" strike="noStrike" dirty="0" smtClean="0">
                        <a:latin typeface="Arial Unicode MS" pitchFamily="34" charset="-128"/>
                        <a:ea typeface="Arial Unicode MS" pitchFamily="34" charset="-128"/>
                        <a:cs typeface="Arial Unicode MS" pitchFamily="34" charset="-128"/>
                      </a:endParaRPr>
                    </a:p>
                    <a:p>
                      <a:pPr algn="ctr" rtl="1" fontAlgn="b"/>
                      <a:r>
                        <a:rPr lang="fr-FR" sz="2000" b="1" u="none" strike="noStrike" dirty="0" smtClean="0">
                          <a:latin typeface="Arial Unicode MS" pitchFamily="34" charset="-128"/>
                          <a:ea typeface="Arial Unicode MS" pitchFamily="34" charset="-128"/>
                          <a:cs typeface="Arial Unicode MS" pitchFamily="34" charset="-128"/>
                        </a:rPr>
                        <a:t>Média</a:t>
                      </a:r>
                      <a:endParaRPr lang="ar-SA" sz="2000" b="1" u="none" strike="noStrike" dirty="0" smtClean="0">
                        <a:latin typeface="Arial Unicode MS" pitchFamily="34" charset="-128"/>
                        <a:ea typeface="Arial Unicode MS" pitchFamily="34" charset="-128"/>
                        <a:cs typeface="Arial Unicode MS" pitchFamily="34" charset="-128"/>
                      </a:endParaRPr>
                    </a:p>
                    <a:p>
                      <a:pPr algn="ctr" rtl="1" fontAlgn="b"/>
                      <a:endParaRPr lang="ar-SA" sz="2000" b="1" i="0" u="none" strike="noStrike" dirty="0" smtClean="0">
                        <a:solidFill>
                          <a:srgbClr val="000000"/>
                        </a:solidFill>
                        <a:latin typeface="Arial Unicode MS" pitchFamily="34" charset="-128"/>
                        <a:ea typeface="Arial Unicode MS" pitchFamily="34" charset="-128"/>
                        <a:cs typeface="Arial Unicode MS" pitchFamily="34" charset="-128"/>
                      </a:endParaRPr>
                    </a:p>
                    <a:p>
                      <a:pPr algn="ctr" rtl="1" fontAlgn="b"/>
                      <a:endParaRPr lang="ar-SA" sz="20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252000" marB="0" anchor="b"/>
                </a:tc>
              </a:tr>
              <a:tr h="679164">
                <a:tc>
                  <a:txBody>
                    <a:bodyPr/>
                    <a:lstStyle/>
                    <a:p>
                      <a:pPr algn="ctr" fontAlgn="b"/>
                      <a:r>
                        <a:rPr lang="fr-FR" sz="1800" b="1" u="none" strike="noStrike">
                          <a:latin typeface="Arial Unicode MS" pitchFamily="34" charset="-128"/>
                          <a:ea typeface="Arial Unicode MS" pitchFamily="34" charset="-128"/>
                          <a:cs typeface="Arial Unicode MS" pitchFamily="34" charset="-128"/>
                        </a:rPr>
                        <a:t>3%</a:t>
                      </a:r>
                      <a:endParaRPr lang="fr-FR" sz="1800" b="1" i="0" u="none" strike="noStrike">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6</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latin typeface="Arial Unicode MS" pitchFamily="34" charset="-128"/>
                          <a:ea typeface="Arial Unicode MS" pitchFamily="34" charset="-128"/>
                          <a:cs typeface="Arial Unicode MS" pitchFamily="34" charset="-128"/>
                        </a:rPr>
                        <a:t>يوجد تأمين  </a:t>
                      </a:r>
                      <a:endParaRPr lang="fr-FR" sz="1800" b="1" u="none" strike="noStrike" dirty="0" smtClean="0">
                        <a:latin typeface="Arial Unicode MS" pitchFamily="34" charset="-128"/>
                        <a:ea typeface="Arial Unicode MS" pitchFamily="34" charset="-128"/>
                        <a:cs typeface="Arial Unicode MS" pitchFamily="34" charset="-128"/>
                      </a:endParaRPr>
                    </a:p>
                    <a:p>
                      <a:pPr algn="ctr" rtl="1" fontAlgn="b"/>
                      <a:r>
                        <a:rPr lang="fr-FR" sz="1800" b="1" i="0" u="none" strike="noStrike" dirty="0" smtClean="0">
                          <a:solidFill>
                            <a:srgbClr val="000000"/>
                          </a:solidFill>
                          <a:latin typeface="Arial Unicode MS" pitchFamily="34" charset="-128"/>
                          <a:ea typeface="Arial Unicode MS" pitchFamily="34" charset="-128"/>
                          <a:cs typeface="Arial Unicode MS" pitchFamily="34" charset="-128"/>
                        </a:rPr>
                        <a:t>Assurance</a:t>
                      </a:r>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358328">
                <a:tc>
                  <a:txBody>
                    <a:bodyPr/>
                    <a:lstStyle/>
                    <a:p>
                      <a:pPr algn="ctr" fontAlgn="b"/>
                      <a:r>
                        <a:rPr lang="fr-FR" sz="1800" b="1" u="none" strike="noStrike">
                          <a:latin typeface="Arial Unicode MS" pitchFamily="34" charset="-128"/>
                          <a:ea typeface="Arial Unicode MS" pitchFamily="34" charset="-128"/>
                          <a:cs typeface="Arial Unicode MS" pitchFamily="34" charset="-128"/>
                        </a:rPr>
                        <a:t>97%</a:t>
                      </a:r>
                      <a:endParaRPr lang="fr-FR" sz="1800" b="1" i="0" u="none" strike="noStrike">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209</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latin typeface="Arial Unicode MS" pitchFamily="34" charset="-128"/>
                          <a:ea typeface="Arial Unicode MS" pitchFamily="34" charset="-128"/>
                          <a:cs typeface="Arial Unicode MS" pitchFamily="34" charset="-128"/>
                        </a:rPr>
                        <a:t>لا يوجد تأمين</a:t>
                      </a:r>
                      <a:endParaRPr lang="fr-FR" sz="1800" b="1" u="none" strike="noStrike" dirty="0" smtClean="0">
                        <a:latin typeface="Arial Unicode MS" pitchFamily="34" charset="-128"/>
                        <a:ea typeface="Arial Unicode MS" pitchFamily="34" charset="-128"/>
                        <a:cs typeface="Arial Unicode MS" pitchFamily="34" charset="-128"/>
                      </a:endParaRPr>
                    </a:p>
                    <a:p>
                      <a:pPr algn="ctr" rtl="1" fontAlgn="b"/>
                      <a:r>
                        <a:rPr lang="fr-FR" sz="1800" b="1" i="0" u="none" strike="noStrike" dirty="0" smtClean="0">
                          <a:solidFill>
                            <a:srgbClr val="000000"/>
                          </a:solidFill>
                          <a:latin typeface="Arial Unicode MS" pitchFamily="34" charset="-128"/>
                          <a:ea typeface="Arial Unicode MS" pitchFamily="34" charset="-128"/>
                          <a:cs typeface="Arial Unicode MS" pitchFamily="34" charset="-128"/>
                        </a:rPr>
                        <a:t>Sans assurance</a:t>
                      </a:r>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r h="1358328">
                <a:tc>
                  <a:txBody>
                    <a:bodyPr/>
                    <a:lstStyle/>
                    <a:p>
                      <a:pPr algn="ctr" fontAlgn="b"/>
                      <a:r>
                        <a:rPr lang="fr-FR" sz="1800" b="1" u="none" strike="noStrike">
                          <a:latin typeface="Arial Unicode MS" pitchFamily="34" charset="-128"/>
                          <a:ea typeface="Arial Unicode MS" pitchFamily="34" charset="-128"/>
                          <a:cs typeface="Arial Unicode MS" pitchFamily="34" charset="-128"/>
                        </a:rPr>
                        <a:t>100,00%</a:t>
                      </a:r>
                      <a:endParaRPr lang="fr-FR" sz="1800" b="1" i="0" u="none" strike="noStrike">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fontAlgn="b"/>
                      <a:r>
                        <a:rPr lang="fr-FR" sz="1800" b="1" u="none" strike="noStrike" dirty="0">
                          <a:latin typeface="Arial Unicode MS" pitchFamily="34" charset="-128"/>
                          <a:ea typeface="Arial Unicode MS" pitchFamily="34" charset="-128"/>
                          <a:cs typeface="Arial Unicode MS" pitchFamily="34" charset="-128"/>
                        </a:rPr>
                        <a:t>215</a:t>
                      </a:r>
                      <a:endParaRPr lang="fr-FR"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c>
                  <a:txBody>
                    <a:bodyPr/>
                    <a:lstStyle/>
                    <a:p>
                      <a:pPr algn="ctr" rtl="1" fontAlgn="b"/>
                      <a:r>
                        <a:rPr lang="ar-SA" sz="1800" b="1" u="none" strike="noStrike" dirty="0" smtClean="0">
                          <a:latin typeface="Arial Unicode MS" pitchFamily="34" charset="-128"/>
                          <a:ea typeface="Arial Unicode MS" pitchFamily="34" charset="-128"/>
                          <a:cs typeface="Arial Unicode MS" pitchFamily="34" charset="-128"/>
                        </a:rPr>
                        <a:t>المجموع</a:t>
                      </a:r>
                      <a:endParaRPr lang="fr-FR" sz="1800" b="1" u="none" strike="noStrike" dirty="0" smtClean="0">
                        <a:latin typeface="Arial Unicode MS" pitchFamily="34" charset="-128"/>
                        <a:ea typeface="Arial Unicode MS" pitchFamily="34" charset="-128"/>
                        <a:cs typeface="Arial Unicode MS" pitchFamily="34" charset="-128"/>
                      </a:endParaRPr>
                    </a:p>
                    <a:p>
                      <a:pPr algn="ctr" rtl="1" fontAlgn="b"/>
                      <a:r>
                        <a:rPr lang="fr-FR" sz="1800" b="1" u="none" strike="noStrike" dirty="0" smtClean="0">
                          <a:latin typeface="Arial Unicode MS" pitchFamily="34" charset="-128"/>
                          <a:ea typeface="Arial Unicode MS" pitchFamily="34" charset="-128"/>
                          <a:cs typeface="Arial Unicode MS" pitchFamily="34" charset="-128"/>
                        </a:rPr>
                        <a:t>Total</a:t>
                      </a:r>
                      <a:endParaRPr lang="ar-SA" sz="18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b"/>
                </a:tc>
              </a:tr>
            </a:tbl>
          </a:graphicData>
        </a:graphic>
      </p:graphicFrame>
      <p:graphicFrame>
        <p:nvGraphicFramePr>
          <p:cNvPr id="4" name="Graphique 3"/>
          <p:cNvGraphicFramePr/>
          <p:nvPr/>
        </p:nvGraphicFramePr>
        <p:xfrm>
          <a:off x="0" y="620688"/>
          <a:ext cx="4429124" cy="5760640"/>
        </p:xfrm>
        <a:graphic>
          <a:graphicData uri="http://schemas.openxmlformats.org/drawingml/2006/chart">
            <c:chart xmlns:c="http://schemas.openxmlformats.org/drawingml/2006/chart" xmlns:r="http://schemas.openxmlformats.org/officeDocument/2006/relationships" r:id="rId2"/>
          </a:graphicData>
        </a:graphic>
      </p:graphicFrame>
      <p:sp>
        <p:nvSpPr>
          <p:cNvPr id="5" name="Ellipse 4"/>
          <p:cNvSpPr/>
          <p:nvPr/>
        </p:nvSpPr>
        <p:spPr>
          <a:xfrm>
            <a:off x="4929190" y="0"/>
            <a:ext cx="576064" cy="476672"/>
          </a:xfrm>
          <a:prstGeom prst="ellipse">
            <a:avLst/>
          </a:prstGeom>
          <a:blipFill dpi="0" rotWithShape="1">
            <a:blip r:embed="rId3"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Picture 2" descr="C:\Users\centresuivi\Pictures\001.PNG"/>
          <p:cNvPicPr>
            <a:picLocks noChangeAspect="1" noChangeArrowheads="1"/>
          </p:cNvPicPr>
          <p:nvPr/>
        </p:nvPicPr>
        <p:blipFill>
          <a:blip r:embed="rId4" cstate="print"/>
          <a:srcRect/>
          <a:stretch>
            <a:fillRect/>
          </a:stretch>
        </p:blipFill>
        <p:spPr bwMode="auto">
          <a:xfrm>
            <a:off x="0" y="6237312"/>
            <a:ext cx="2123728" cy="620688"/>
          </a:xfrm>
          <a:prstGeom prst="rect">
            <a:avLst/>
          </a:prstGeom>
          <a:noFill/>
        </p:spPr>
      </p:pic>
      <p:sp>
        <p:nvSpPr>
          <p:cNvPr id="8" name="Espace réservé du numéro de diapositive 7"/>
          <p:cNvSpPr>
            <a:spLocks noGrp="1"/>
          </p:cNvSpPr>
          <p:nvPr>
            <p:ph type="sldNum" sz="quarter" idx="12"/>
          </p:nvPr>
        </p:nvSpPr>
        <p:spPr/>
        <p:txBody>
          <a:bodyPr/>
          <a:lstStyle/>
          <a:p>
            <a:fld id="{DA5A2D85-ACF1-4B45-88E1-30DE5B53E683}" type="slidenum">
              <a:rPr lang="fr-FR" smtClean="0"/>
              <a:pPr/>
              <a:t>40</a:t>
            </a:fld>
            <a:endParaRPr lang="fr-FR"/>
          </a:p>
        </p:txBody>
      </p:sp>
      <p:sp>
        <p:nvSpPr>
          <p:cNvPr id="9" name="ZoneTexte 8"/>
          <p:cNvSpPr txBox="1"/>
          <p:nvPr/>
        </p:nvSpPr>
        <p:spPr>
          <a:xfrm>
            <a:off x="1331640" y="1124744"/>
            <a:ext cx="2418632" cy="707886"/>
          </a:xfrm>
          <a:prstGeom prst="rect">
            <a:avLst/>
          </a:prstGeom>
          <a:noFill/>
        </p:spPr>
        <p:txBody>
          <a:bodyPr wrap="square" rtlCol="0">
            <a:spAutoFit/>
          </a:bodyPr>
          <a:lstStyle/>
          <a:p>
            <a:pPr algn="ctr"/>
            <a:r>
              <a:rPr lang="ar-SA" sz="2000" b="1" dirty="0" smtClean="0">
                <a:latin typeface="Arial Unicode MS" pitchFamily="34" charset="-128"/>
                <a:ea typeface="Arial Unicode MS" pitchFamily="34" charset="-128"/>
                <a:cs typeface="Arial Unicode MS" pitchFamily="34" charset="-128"/>
              </a:rPr>
              <a:t>يوجد تأمين </a:t>
            </a:r>
          </a:p>
          <a:p>
            <a:pPr algn="ctr"/>
            <a:r>
              <a:rPr lang="fr-FR" sz="2000" b="1" dirty="0" smtClean="0">
                <a:latin typeface="Arial Unicode MS" pitchFamily="34" charset="-128"/>
                <a:ea typeface="Arial Unicode MS" pitchFamily="34" charset="-128"/>
                <a:cs typeface="Arial Unicode MS" pitchFamily="34" charset="-128"/>
              </a:rPr>
              <a:t>Assurance 3%</a:t>
            </a:r>
            <a:endParaRPr lang="fr-FR" sz="2000" b="1" dirty="0">
              <a:latin typeface="Arial Unicode MS" pitchFamily="34" charset="-128"/>
              <a:ea typeface="Arial Unicode MS" pitchFamily="34" charset="-128"/>
              <a:cs typeface="Arial Unicode MS" pitchFamily="34" charset="-128"/>
            </a:endParaRPr>
          </a:p>
        </p:txBody>
      </p:sp>
      <p:sp>
        <p:nvSpPr>
          <p:cNvPr id="10" name="ZoneTexte 9"/>
          <p:cNvSpPr txBox="1"/>
          <p:nvPr/>
        </p:nvSpPr>
        <p:spPr>
          <a:xfrm>
            <a:off x="1043608" y="4437112"/>
            <a:ext cx="2283166" cy="923330"/>
          </a:xfrm>
          <a:prstGeom prst="rect">
            <a:avLst/>
          </a:prstGeom>
          <a:noFill/>
        </p:spPr>
        <p:txBody>
          <a:bodyPr wrap="square" rtlCol="0">
            <a:spAutoFit/>
          </a:bodyPr>
          <a:lstStyle/>
          <a:p>
            <a:pPr algn="r"/>
            <a:r>
              <a:rPr lang="ar-SA" b="1" dirty="0" smtClean="0">
                <a:latin typeface="Arial Unicode MS" pitchFamily="34" charset="-128"/>
                <a:ea typeface="Arial Unicode MS" pitchFamily="34" charset="-128"/>
                <a:cs typeface="Arial Unicode MS" pitchFamily="34" charset="-128"/>
              </a:rPr>
              <a:t>لا يوجد تأمين </a:t>
            </a:r>
          </a:p>
          <a:p>
            <a:pPr algn="ctr"/>
            <a:r>
              <a:rPr lang="fr-FR" b="1" dirty="0" smtClean="0">
                <a:latin typeface="Arial Unicode MS" pitchFamily="34" charset="-128"/>
                <a:ea typeface="Arial Unicode MS" pitchFamily="34" charset="-128"/>
                <a:cs typeface="Arial Unicode MS" pitchFamily="34" charset="-128"/>
              </a:rPr>
              <a:t>Sans assurance 97%</a:t>
            </a:r>
            <a:endParaRPr lang="fr-FR" b="1"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2708920"/>
            <a:ext cx="9144000" cy="126188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r-SA" sz="4000" b="1" dirty="0" smtClean="0">
                <a:latin typeface="Arial Unicode MS" pitchFamily="34" charset="-128"/>
                <a:ea typeface="Arial Unicode MS" pitchFamily="34" charset="-128"/>
                <a:cs typeface="Arial Unicode MS" pitchFamily="34" charset="-128"/>
              </a:rPr>
              <a:t>أصناف أخرى شملها المسح </a:t>
            </a:r>
            <a:endParaRPr lang="fr-FR" sz="4000" b="1" dirty="0" smtClean="0">
              <a:latin typeface="Arial Unicode MS" pitchFamily="34" charset="-128"/>
              <a:ea typeface="Arial Unicode MS" pitchFamily="34" charset="-128"/>
              <a:cs typeface="Arial Unicode MS" pitchFamily="34" charset="-128"/>
            </a:endParaRPr>
          </a:p>
          <a:p>
            <a:pPr algn="ctr"/>
            <a:r>
              <a:rPr lang="fr-FR" sz="3600" b="1" dirty="0" smtClean="0">
                <a:latin typeface="Arial Unicode MS" pitchFamily="34" charset="-128"/>
                <a:ea typeface="Arial Unicode MS" pitchFamily="34" charset="-128"/>
                <a:cs typeface="Arial Unicode MS" pitchFamily="34" charset="-128"/>
              </a:rPr>
              <a:t>Autres catégories couvertes par l'enquête</a:t>
            </a:r>
            <a:endParaRPr lang="fr-FR" sz="3600" b="1" dirty="0">
              <a:latin typeface="Arial Unicode MS" pitchFamily="34" charset="-128"/>
              <a:ea typeface="Arial Unicode MS" pitchFamily="34" charset="-128"/>
              <a:cs typeface="Arial Unicode MS" pitchFamily="34" charset="-128"/>
            </a:endParaRPr>
          </a:p>
        </p:txBody>
      </p:sp>
      <p:sp>
        <p:nvSpPr>
          <p:cNvPr id="4" name="Espace réservé du numéro de diapositive 3"/>
          <p:cNvSpPr>
            <a:spLocks noGrp="1"/>
          </p:cNvSpPr>
          <p:nvPr>
            <p:ph type="sldNum" sz="quarter" idx="12"/>
          </p:nvPr>
        </p:nvSpPr>
        <p:spPr/>
        <p:txBody>
          <a:bodyPr/>
          <a:lstStyle/>
          <a:p>
            <a:fld id="{DA5A2D85-ACF1-4B45-88E1-30DE5B53E683}" type="slidenum">
              <a:rPr lang="fr-FR" smtClean="0"/>
              <a:pPr/>
              <a:t>41</a:t>
            </a:fld>
            <a:endParaRPr lang="fr-FR"/>
          </a:p>
        </p:txBody>
      </p:sp>
      <p:sp>
        <p:nvSpPr>
          <p:cNvPr id="5" name="Ellipse 4"/>
          <p:cNvSpPr/>
          <p:nvPr/>
        </p:nvSpPr>
        <p:spPr>
          <a:xfrm>
            <a:off x="2555776" y="0"/>
            <a:ext cx="3960440" cy="2420888"/>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6" name="Rectangle 6"/>
          <p:cNvSpPr>
            <a:spLocks noChangeArrowheads="1"/>
          </p:cNvSpPr>
          <p:nvPr/>
        </p:nvSpPr>
        <p:spPr bwMode="auto">
          <a:xfrm>
            <a:off x="0" y="0"/>
            <a:ext cx="9144000" cy="52322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ea typeface="Calibri" pitchFamily="34" charset="0"/>
                <a:cs typeface="Sultan normal" pitchFamily="2" charset="-78"/>
              </a:rPr>
              <a:t>الهيئات الصحفية:</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Sultan normal" pitchFamily="2" charset="-78"/>
              </a:rPr>
              <a:t>Institutions de presse                                            </a:t>
            </a:r>
            <a:r>
              <a:rPr kumimoji="0" lang="fr-FR" sz="1600" b="1" i="0" u="none" strike="noStrike" cap="none" normalizeH="0" dirty="0" smtClean="0">
                <a:ln>
                  <a:noFill/>
                </a:ln>
                <a:solidFill>
                  <a:schemeClr val="tx1"/>
                </a:solidFill>
                <a:effectLst/>
                <a:latin typeface="Arial" pitchFamily="34" charset="0"/>
                <a:ea typeface="Calibri" pitchFamily="34" charset="0"/>
                <a:cs typeface="Sultan normal" pitchFamily="2" charset="-78"/>
              </a:rPr>
              <a:t>                                 </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Ellipse 4"/>
          <p:cNvSpPr/>
          <p:nvPr/>
        </p:nvSpPr>
        <p:spPr>
          <a:xfrm>
            <a:off x="4857752" y="0"/>
            <a:ext cx="576064"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p:txBody>
          <a:bodyPr/>
          <a:lstStyle/>
          <a:p>
            <a:fld id="{DA5A2D85-ACF1-4B45-88E1-30DE5B53E683}" type="slidenum">
              <a:rPr lang="fr-FR" smtClean="0"/>
              <a:pPr/>
              <a:t>42</a:t>
            </a:fld>
            <a:endParaRPr lang="fr-FR"/>
          </a:p>
        </p:txBody>
      </p:sp>
      <p:sp>
        <p:nvSpPr>
          <p:cNvPr id="7" name="Organigramme : Alternative 6"/>
          <p:cNvSpPr/>
          <p:nvPr/>
        </p:nvSpPr>
        <p:spPr>
          <a:xfrm>
            <a:off x="0" y="548680"/>
            <a:ext cx="4211960" cy="6309320"/>
          </a:xfrm>
          <a:prstGeom prst="flowChartAlternateProcess">
            <a:avLst/>
          </a:prstGeom>
          <a:scene3d>
            <a:camera prst="orthographicFront"/>
            <a:lightRig rig="threePt" dir="t"/>
          </a:scene3d>
          <a:sp3d>
            <a:bevelT w="508000" h="190500"/>
          </a:sp3d>
        </p:spPr>
        <p:style>
          <a:lnRef idx="1">
            <a:schemeClr val="accent3"/>
          </a:lnRef>
          <a:fillRef idx="2">
            <a:schemeClr val="accent3"/>
          </a:fillRef>
          <a:effectRef idx="1">
            <a:schemeClr val="accent3"/>
          </a:effectRef>
          <a:fontRef idx="minor">
            <a:schemeClr val="dk1"/>
          </a:fontRef>
        </p:style>
        <p:txBody>
          <a:bodyPr rtlCol="0" anchor="ctr"/>
          <a:lstStyle/>
          <a:p>
            <a:r>
              <a:rPr lang="fr-FR" b="1" dirty="0" smtClean="0"/>
              <a:t>Les organisations de presse sont au nombre de 29. L'équipe d'enquête sur le terrain a dénombré 19 regroupements d'organisations de presse, dont seulement 4 ont loué des sièges.</a:t>
            </a:r>
          </a:p>
          <a:p>
            <a:r>
              <a:rPr lang="fr-FR" b="1" dirty="0" smtClean="0"/>
              <a:t>Parmi les obstacles les plus importants auxquels les organisations de presse sont confrontées :</a:t>
            </a:r>
          </a:p>
          <a:p>
            <a:pPr>
              <a:buFont typeface="Arial" pitchFamily="34" charset="0"/>
              <a:buChar char="•"/>
            </a:pPr>
            <a:r>
              <a:rPr lang="ar-SA" b="1" dirty="0" smtClean="0"/>
              <a:t> </a:t>
            </a:r>
            <a:r>
              <a:rPr lang="fr-FR" b="1" dirty="0" smtClean="0"/>
              <a:t>Absence de siège permanent</a:t>
            </a:r>
          </a:p>
          <a:p>
            <a:r>
              <a:rPr lang="fr-FR" b="1" dirty="0" smtClean="0"/>
              <a:t>Rareté des activités de formation</a:t>
            </a:r>
          </a:p>
          <a:p>
            <a:pPr>
              <a:buFont typeface="Arial" pitchFamily="34" charset="0"/>
              <a:buChar char="•"/>
            </a:pPr>
            <a:r>
              <a:rPr lang="ar-SA" b="1" dirty="0" smtClean="0"/>
              <a:t> </a:t>
            </a:r>
            <a:r>
              <a:rPr lang="fr-FR" b="1" dirty="0" smtClean="0"/>
              <a:t>Non-renouvellement des mandats de bureaux exécutifs dans les délais.</a:t>
            </a:r>
          </a:p>
          <a:p>
            <a:pPr>
              <a:buFont typeface="Arial" pitchFamily="34" charset="0"/>
              <a:buChar char="•"/>
            </a:pPr>
            <a:r>
              <a:rPr lang="ar-SA" b="1" dirty="0" smtClean="0"/>
              <a:t> </a:t>
            </a:r>
            <a:r>
              <a:rPr lang="fr-FR" b="1" dirty="0" smtClean="0"/>
              <a:t> Des faibles ressources financières</a:t>
            </a:r>
          </a:p>
          <a:p>
            <a:pPr>
              <a:buFont typeface="Arial" pitchFamily="34" charset="0"/>
              <a:buChar char="•"/>
            </a:pPr>
            <a:r>
              <a:rPr lang="ar-SA" b="1" dirty="0" smtClean="0"/>
              <a:t> </a:t>
            </a:r>
            <a:r>
              <a:rPr lang="fr-FR" b="1" dirty="0" smtClean="0"/>
              <a:t>Une faible représentation des femmes dans les instances.</a:t>
            </a:r>
          </a:p>
          <a:p>
            <a:pPr lvl="0" algn="r" rtl="1" eaLnBrk="0" fontAlgn="base" hangingPunct="0">
              <a:spcBef>
                <a:spcPct val="0"/>
              </a:spcBef>
              <a:spcAft>
                <a:spcPct val="0"/>
              </a:spcAft>
              <a:buFontTx/>
              <a:buChar char="•"/>
            </a:pPr>
            <a:endParaRPr lang="fr-FR"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endParaRPr lang="fr-FR"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endParaRPr lang="fr-FR"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endParaRPr lang="fr-FR"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endParaRPr lang="ar-SA" dirty="0" smtClean="0">
              <a:solidFill>
                <a:schemeClr val="tx1"/>
              </a:solidFill>
              <a:latin typeface="Arial Unicode MS" pitchFamily="34" charset="-128"/>
              <a:ea typeface="Arial Unicode MS" pitchFamily="34" charset="-128"/>
              <a:cs typeface="Arial Unicode MS" pitchFamily="34" charset="-128"/>
            </a:endParaRPr>
          </a:p>
        </p:txBody>
      </p:sp>
      <p:sp>
        <p:nvSpPr>
          <p:cNvPr id="8" name="Organigramme : Alternative 7"/>
          <p:cNvSpPr/>
          <p:nvPr/>
        </p:nvSpPr>
        <p:spPr>
          <a:xfrm>
            <a:off x="4211960" y="548680"/>
            <a:ext cx="4932040" cy="6120680"/>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r>
              <a:rPr lang="fr-FR" sz="2400" dirty="0" smtClean="0">
                <a:solidFill>
                  <a:srgbClr val="FF0000"/>
                </a:solidFill>
                <a:latin typeface="Arial Unicode MS" pitchFamily="34" charset="-128"/>
                <a:ea typeface="Arial Unicode MS" pitchFamily="34" charset="-128"/>
                <a:cs typeface="Arial Unicode MS" pitchFamily="34" charset="-128"/>
              </a:rPr>
              <a:t/>
            </a:r>
            <a:br>
              <a:rPr lang="fr-FR" sz="2400" dirty="0" smtClean="0">
                <a:solidFill>
                  <a:srgbClr val="FF0000"/>
                </a:solidFill>
                <a:latin typeface="Arial Unicode MS" pitchFamily="34" charset="-128"/>
                <a:ea typeface="Arial Unicode MS" pitchFamily="34" charset="-128"/>
                <a:cs typeface="Arial Unicode MS" pitchFamily="34" charset="-128"/>
              </a:rPr>
            </a:br>
            <a:r>
              <a:rPr lang="ar-SA" sz="2600" dirty="0" smtClean="0">
                <a:solidFill>
                  <a:schemeClr val="tx1"/>
                </a:solidFill>
                <a:latin typeface="Arial Unicode MS" pitchFamily="34" charset="-128"/>
                <a:ea typeface="Arial Unicode MS" pitchFamily="34" charset="-128"/>
                <a:cs typeface="Arial Unicode MS" pitchFamily="34" charset="-128"/>
              </a:rPr>
              <a:t>توجد 29 هيئة صحفية أحصى فريق المسح الميداني 19 تجمعا للهيئات الصحفية من بينها 4 فقط لها مقرات</a:t>
            </a:r>
            <a:r>
              <a:rPr lang="fr-FR" sz="2600" dirty="0" smtClean="0">
                <a:solidFill>
                  <a:schemeClr val="tx1"/>
                </a:solidFill>
                <a:latin typeface="Arial Unicode MS" pitchFamily="34" charset="-128"/>
                <a:ea typeface="Arial Unicode MS" pitchFamily="34" charset="-128"/>
                <a:cs typeface="Arial Unicode MS" pitchFamily="34" charset="-128"/>
              </a:rPr>
              <a:t> </a:t>
            </a:r>
            <a:r>
              <a:rPr lang="ar-SA" sz="2600" dirty="0" smtClean="0">
                <a:solidFill>
                  <a:schemeClr val="tx1"/>
                </a:solidFill>
                <a:latin typeface="Arial Unicode MS" pitchFamily="34" charset="-128"/>
                <a:ea typeface="Arial Unicode MS" pitchFamily="34" charset="-128"/>
                <a:cs typeface="Arial Unicode MS" pitchFamily="34" charset="-128"/>
              </a:rPr>
              <a:t>مؤجرة.</a:t>
            </a:r>
          </a:p>
          <a:p>
            <a:pPr lvl="0" algn="r" rtl="1" fontAlgn="base">
              <a:spcBef>
                <a:spcPct val="0"/>
              </a:spcBef>
              <a:spcAft>
                <a:spcPct val="0"/>
              </a:spcAft>
            </a:pPr>
            <a:r>
              <a:rPr lang="ar-SA" sz="2600" dirty="0" smtClean="0">
                <a:solidFill>
                  <a:schemeClr val="tx1"/>
                </a:solidFill>
                <a:latin typeface="Arial Unicode MS" pitchFamily="34" charset="-128"/>
                <a:ea typeface="Arial Unicode MS" pitchFamily="34" charset="-128"/>
                <a:cs typeface="Arial Unicode MS" pitchFamily="34" charset="-128"/>
              </a:rPr>
              <a:t>و من أهم العقبات التي تواجه الهيئات الصحفية:</a:t>
            </a:r>
            <a:endParaRPr lang="fr-FR" sz="26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r>
              <a:rPr lang="ar-SA" sz="2600" dirty="0" smtClean="0">
                <a:solidFill>
                  <a:schemeClr val="tx1"/>
                </a:solidFill>
                <a:latin typeface="Arial Unicode MS" pitchFamily="34" charset="-128"/>
                <a:ea typeface="Arial Unicode MS" pitchFamily="34" charset="-128"/>
                <a:cs typeface="Arial Unicode MS" pitchFamily="34" charset="-128"/>
              </a:rPr>
              <a:t>غياب مقرات دائمة</a:t>
            </a:r>
            <a:endParaRPr lang="fr-FR" sz="26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r>
              <a:rPr lang="ar-SA" sz="2600" dirty="0" smtClean="0">
                <a:solidFill>
                  <a:schemeClr val="tx1"/>
                </a:solidFill>
                <a:latin typeface="Arial Unicode MS" pitchFamily="34" charset="-128"/>
                <a:ea typeface="Arial Unicode MS" pitchFamily="34" charset="-128"/>
                <a:cs typeface="Arial Unicode MS" pitchFamily="34" charset="-128"/>
              </a:rPr>
              <a:t>ندرة النشاطات التكوينية</a:t>
            </a:r>
            <a:endParaRPr lang="fr-FR" sz="26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r>
              <a:rPr lang="ar-SA" sz="2600" dirty="0" smtClean="0">
                <a:solidFill>
                  <a:schemeClr val="tx1"/>
                </a:solidFill>
                <a:latin typeface="Arial Unicode MS" pitchFamily="34" charset="-128"/>
                <a:ea typeface="Arial Unicode MS" pitchFamily="34" charset="-128"/>
                <a:cs typeface="Arial Unicode MS" pitchFamily="34" charset="-128"/>
              </a:rPr>
              <a:t>عدم تجديد المكاتب التنفيذية في وقتها المحدد.</a:t>
            </a:r>
            <a:endParaRPr lang="fr-FR" sz="26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r>
              <a:rPr lang="ar-SA" sz="2600" dirty="0" smtClean="0">
                <a:solidFill>
                  <a:schemeClr val="tx1"/>
                </a:solidFill>
                <a:latin typeface="Arial Unicode MS" pitchFamily="34" charset="-128"/>
                <a:ea typeface="Arial Unicode MS" pitchFamily="34" charset="-128"/>
                <a:cs typeface="Arial Unicode MS" pitchFamily="34" charset="-128"/>
              </a:rPr>
              <a:t>ضعف الموارد المالية</a:t>
            </a:r>
            <a:endParaRPr lang="fr-FR" sz="26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r>
              <a:rPr lang="ar-SA" sz="2600" dirty="0" smtClean="0">
                <a:solidFill>
                  <a:schemeClr val="tx1"/>
                </a:solidFill>
                <a:latin typeface="Arial Unicode MS" pitchFamily="34" charset="-128"/>
                <a:ea typeface="Arial Unicode MS" pitchFamily="34" charset="-128"/>
                <a:cs typeface="Arial Unicode MS" pitchFamily="34" charset="-128"/>
              </a:rPr>
              <a:t>تدني تمثيل المرأة في الهيئات</a:t>
            </a:r>
          </a:p>
          <a:p>
            <a:pPr lvl="0" algn="r" rtl="1" eaLnBrk="0" fontAlgn="base" hangingPunct="0">
              <a:spcBef>
                <a:spcPct val="0"/>
              </a:spcBef>
              <a:spcAft>
                <a:spcPct val="0"/>
              </a:spcAft>
              <a:buFontTx/>
              <a:buChar char="•"/>
            </a:pPr>
            <a:endParaRPr lang="ar-SA" sz="24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endParaRPr lang="ar-SA" sz="24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endParaRPr lang="ar-SA" sz="24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endParaRPr lang="fr-FR" sz="2400" dirty="0" smtClean="0">
              <a:solidFill>
                <a:schemeClr val="tx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ChangeArrowheads="1"/>
          </p:cNvSpPr>
          <p:nvPr/>
        </p:nvSpPr>
        <p:spPr bwMode="auto">
          <a:xfrm>
            <a:off x="0" y="0"/>
            <a:ext cx="9144000" cy="52322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ea typeface="Calibri" pitchFamily="34" charset="0"/>
                <a:cs typeface="Sultan normal" pitchFamily="2" charset="-78"/>
              </a:rPr>
              <a:t>المراسلون </a:t>
            </a:r>
            <a:r>
              <a:rPr kumimoji="0" lang="ar-SA" sz="2800" b="1" i="0" u="none" strike="noStrike" cap="none" normalizeH="0" baseline="0" dirty="0" err="1" smtClean="0">
                <a:ln>
                  <a:noFill/>
                </a:ln>
                <a:solidFill>
                  <a:schemeClr val="tx1"/>
                </a:solidFill>
                <a:effectLst/>
                <a:latin typeface="Arial" pitchFamily="34" charset="0"/>
                <a:ea typeface="Calibri" pitchFamily="34" charset="0"/>
                <a:cs typeface="Sultan normal" pitchFamily="2" charset="-78"/>
              </a:rPr>
              <a:t>الدوليون                                         :</a:t>
            </a:r>
            <a:r>
              <a:rPr kumimoji="0" lang="fr-FR" sz="2800" b="1" i="0" u="none" strike="noStrike" cap="none" normalizeH="0" baseline="0" dirty="0" smtClean="0">
                <a:ln>
                  <a:noFill/>
                </a:ln>
                <a:solidFill>
                  <a:schemeClr val="tx1"/>
                </a:solidFill>
                <a:effectLst/>
                <a:latin typeface="Arial" pitchFamily="34" charset="0"/>
                <a:ea typeface="Calibri" pitchFamily="34" charset="0"/>
                <a:cs typeface="Sultan normal" pitchFamily="2" charset="-78"/>
              </a:rPr>
              <a:t>  </a:t>
            </a:r>
            <a:r>
              <a:rPr kumimoji="0" lang="fr-FR" sz="2000" b="1" i="0" u="none" strike="noStrike" cap="none" normalizeH="0" baseline="0" dirty="0" smtClean="0">
                <a:ln>
                  <a:noFill/>
                </a:ln>
                <a:solidFill>
                  <a:schemeClr val="tx1"/>
                </a:solidFill>
                <a:effectLst/>
                <a:latin typeface="Arial" pitchFamily="34" charset="0"/>
                <a:ea typeface="Calibri" pitchFamily="34" charset="0"/>
                <a:cs typeface="Sultan normal" pitchFamily="2" charset="-78"/>
              </a:rPr>
              <a:t>Correspondants internationaux</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Ellipse 4"/>
          <p:cNvSpPr/>
          <p:nvPr/>
        </p:nvSpPr>
        <p:spPr>
          <a:xfrm>
            <a:off x="4857752" y="0"/>
            <a:ext cx="576064"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p:txBody>
          <a:bodyPr/>
          <a:lstStyle/>
          <a:p>
            <a:fld id="{DA5A2D85-ACF1-4B45-88E1-30DE5B53E683}" type="slidenum">
              <a:rPr lang="fr-FR" smtClean="0"/>
              <a:pPr/>
              <a:t>43</a:t>
            </a:fld>
            <a:endParaRPr lang="fr-FR"/>
          </a:p>
        </p:txBody>
      </p:sp>
      <p:sp>
        <p:nvSpPr>
          <p:cNvPr id="7" name="Organigramme : Alternative 6"/>
          <p:cNvSpPr/>
          <p:nvPr/>
        </p:nvSpPr>
        <p:spPr>
          <a:xfrm>
            <a:off x="0" y="548680"/>
            <a:ext cx="4716016" cy="6309320"/>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endParaRPr lang="fr-FR" sz="2000" b="1" dirty="0" smtClean="0"/>
          </a:p>
          <a:p>
            <a:endParaRPr lang="fr-FR" sz="2000" b="1" dirty="0" smtClean="0"/>
          </a:p>
          <a:p>
            <a:r>
              <a:rPr lang="fr-FR" sz="2200" b="1" dirty="0" smtClean="0"/>
              <a:t>Le nombre de représentants des agences et chaînes d'information internationales en Mauritanie est de 41 correspondants.  L'équipe d'enquête en a rencontré 17.Ces représentations sont réparties entre des bureaux fixes eux-mêmes indépendants, ou des correspondants internationaux qui ont des contrats de travail, et d'autres œuvrent à la tache, et la plupart d'entre eux sont affiliés à des agences de production ou à des institutions médiatiques locales.</a:t>
            </a:r>
            <a:endParaRPr lang="fr-FR" sz="2000" b="1" dirty="0" smtClean="0"/>
          </a:p>
          <a:p>
            <a:endParaRPr lang="fr-FR" sz="2000" b="1" dirty="0" smtClean="0"/>
          </a:p>
          <a:p>
            <a:endParaRPr lang="fr-FR" sz="2000" b="1" dirty="0" smtClean="0"/>
          </a:p>
        </p:txBody>
      </p:sp>
      <p:sp>
        <p:nvSpPr>
          <p:cNvPr id="8" name="Organigramme : Alternative 7"/>
          <p:cNvSpPr/>
          <p:nvPr/>
        </p:nvSpPr>
        <p:spPr>
          <a:xfrm>
            <a:off x="4716016" y="548680"/>
            <a:ext cx="4248472" cy="6309320"/>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lvl="0" algn="r" rtl="1" fontAlgn="base">
              <a:spcBef>
                <a:spcPct val="0"/>
              </a:spcBef>
              <a:spcAft>
                <a:spcPct val="0"/>
              </a:spcAft>
            </a:pPr>
            <a:r>
              <a:rPr lang="ar-SA" sz="2600" dirty="0" smtClean="0">
                <a:solidFill>
                  <a:schemeClr val="tx1"/>
                </a:solidFill>
                <a:latin typeface="Arial Unicode MS" pitchFamily="34" charset="-128"/>
                <a:ea typeface="Arial Unicode MS" pitchFamily="34" charset="-128"/>
                <a:cs typeface="Arial Unicode MS" pitchFamily="34" charset="-128"/>
              </a:rPr>
              <a:t>يصل عدد ممثلي وكالات الأنباء والقنوات الدولية بموريتانيا 41 مراسلا.</a:t>
            </a:r>
          </a:p>
          <a:p>
            <a:pPr lvl="0" algn="r" rtl="1" fontAlgn="base">
              <a:spcBef>
                <a:spcPct val="0"/>
              </a:spcBef>
              <a:spcAft>
                <a:spcPct val="0"/>
              </a:spcAft>
            </a:pPr>
            <a:r>
              <a:rPr lang="ar-SA" sz="2600" dirty="0" smtClean="0">
                <a:solidFill>
                  <a:schemeClr val="tx1"/>
                </a:solidFill>
                <a:latin typeface="Arial Unicode MS" pitchFamily="34" charset="-128"/>
                <a:ea typeface="Arial Unicode MS" pitchFamily="34" charset="-128"/>
                <a:cs typeface="Arial Unicode MS" pitchFamily="34" charset="-128"/>
              </a:rPr>
              <a:t> التقى فريق المسح </a:t>
            </a:r>
            <a:r>
              <a:rPr lang="ar-SA" sz="2600" dirty="0" err="1" smtClean="0">
                <a:solidFill>
                  <a:schemeClr val="tx1"/>
                </a:solidFill>
                <a:latin typeface="Arial Unicode MS" pitchFamily="34" charset="-128"/>
                <a:ea typeface="Arial Unicode MS" pitchFamily="34" charset="-128"/>
                <a:cs typeface="Arial Unicode MS" pitchFamily="34" charset="-128"/>
              </a:rPr>
              <a:t>17منهم.</a:t>
            </a:r>
            <a:endParaRPr lang="en-US" sz="26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r>
              <a:rPr lang="ar-SA" sz="2600" dirty="0" smtClean="0">
                <a:solidFill>
                  <a:schemeClr val="tx1"/>
                </a:solidFill>
                <a:latin typeface="Arial Unicode MS" pitchFamily="34" charset="-128"/>
                <a:ea typeface="Arial Unicode MS" pitchFamily="34" charset="-128"/>
                <a:cs typeface="Arial Unicode MS" pitchFamily="34" charset="-128"/>
              </a:rPr>
              <a:t>وتتوزع هذه </a:t>
            </a:r>
            <a:r>
              <a:rPr lang="ar-SA" sz="2600" dirty="0" err="1" smtClean="0">
                <a:solidFill>
                  <a:schemeClr val="tx1"/>
                </a:solidFill>
                <a:latin typeface="Arial Unicode MS" pitchFamily="34" charset="-128"/>
                <a:ea typeface="Arial Unicode MS" pitchFamily="34" charset="-128"/>
                <a:cs typeface="Arial Unicode MS" pitchFamily="34" charset="-128"/>
              </a:rPr>
              <a:t>الممثليات</a:t>
            </a:r>
            <a:r>
              <a:rPr lang="ar-SA" sz="2600" dirty="0" smtClean="0">
                <a:solidFill>
                  <a:schemeClr val="tx1"/>
                </a:solidFill>
                <a:latin typeface="Arial Unicode MS" pitchFamily="34" charset="-128"/>
                <a:ea typeface="Arial Unicode MS" pitchFamily="34" charset="-128"/>
                <a:cs typeface="Arial Unicode MS" pitchFamily="34" charset="-128"/>
              </a:rPr>
              <a:t> على مكاتب ثابتة مستقلة بنفسها أو مراسلين دوليين يتوفرون على عقود عمل و</a:t>
            </a:r>
            <a:r>
              <a:rPr lang="fr-FR" sz="2600" dirty="0" smtClean="0">
                <a:solidFill>
                  <a:schemeClr val="tx1"/>
                </a:solidFill>
                <a:latin typeface="Arial Unicode MS" pitchFamily="34" charset="-128"/>
                <a:ea typeface="Arial Unicode MS" pitchFamily="34" charset="-128"/>
                <a:cs typeface="Arial Unicode MS" pitchFamily="34" charset="-128"/>
              </a:rPr>
              <a:t>.</a:t>
            </a:r>
            <a:r>
              <a:rPr lang="ar-SA" sz="2600" dirty="0" smtClean="0">
                <a:solidFill>
                  <a:schemeClr val="tx1"/>
                </a:solidFill>
                <a:latin typeface="Arial Unicode MS" pitchFamily="34" charset="-128"/>
                <a:ea typeface="Arial Unicode MS" pitchFamily="34" charset="-128"/>
                <a:cs typeface="Arial Unicode MS" pitchFamily="34" charset="-128"/>
              </a:rPr>
              <a:t>آخرين يعملون بنظام القطعة، و أغلبهم منضوون تحت وكالات إنتاج أو  مؤسسات إعلامية محلية.</a:t>
            </a:r>
            <a:endParaRPr lang="fr-FR" sz="26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endParaRPr lang="fr-FR" sz="24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endParaRPr lang="fr-FR" sz="24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endParaRPr lang="ar-SA" sz="2400" dirty="0" smtClean="0">
              <a:solidFill>
                <a:schemeClr val="tx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0" y="1"/>
            <a:ext cx="9144000" cy="46166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pPr>
            <a:r>
              <a:rPr kumimoji="0" lang="ar-SA" sz="2400" b="1" i="0" u="none" strike="noStrike" cap="none" normalizeH="0" baseline="0" dirty="0" err="1" smtClean="0">
                <a:ln>
                  <a:noFill/>
                </a:ln>
                <a:solidFill>
                  <a:schemeClr val="tx1"/>
                </a:solidFill>
                <a:effectLst/>
                <a:latin typeface="Arial" pitchFamily="34" charset="0"/>
                <a:ea typeface="Calibri" pitchFamily="34" charset="0"/>
                <a:cs typeface="Sultan normal" pitchFamily="2" charset="-78"/>
              </a:rPr>
              <a:t>ممثليات</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Sultan normal" pitchFamily="2" charset="-78"/>
              </a:rPr>
              <a:t> وكالات النفاذ المشروط</a:t>
            </a:r>
            <a:r>
              <a:rPr lang="fr-FR" sz="2400" b="1" dirty="0" smtClean="0">
                <a:solidFill>
                  <a:schemeClr val="tx1"/>
                </a:solidFill>
                <a:latin typeface="Arial" pitchFamily="34" charset="0"/>
                <a:ea typeface="Calibri" pitchFamily="34" charset="0"/>
                <a:cs typeface="Sultan normal" pitchFamily="2" charset="-78"/>
              </a:rPr>
              <a:t> </a:t>
            </a:r>
            <a:r>
              <a:rPr lang="fr-FR" sz="1600" b="1" dirty="0" smtClean="0">
                <a:solidFill>
                  <a:schemeClr val="tx1"/>
                </a:solidFill>
                <a:latin typeface="Arial" pitchFamily="34" charset="0"/>
                <a:ea typeface="Calibri" pitchFamily="34" charset="0"/>
                <a:cs typeface="Sultan normal" pitchFamily="2" charset="-78"/>
              </a:rPr>
              <a:t>Représentations Agences Accès conditionnel                                </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Ellipse 4"/>
          <p:cNvSpPr/>
          <p:nvPr/>
        </p:nvSpPr>
        <p:spPr>
          <a:xfrm>
            <a:off x="4857752" y="0"/>
            <a:ext cx="576064"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p:txBody>
          <a:bodyPr/>
          <a:lstStyle/>
          <a:p>
            <a:fld id="{DA5A2D85-ACF1-4B45-88E1-30DE5B53E683}" type="slidenum">
              <a:rPr lang="fr-FR" smtClean="0"/>
              <a:pPr/>
              <a:t>44</a:t>
            </a:fld>
            <a:endParaRPr lang="fr-FR"/>
          </a:p>
        </p:txBody>
      </p:sp>
      <p:sp>
        <p:nvSpPr>
          <p:cNvPr id="7" name="Organigramme : Alternative 6"/>
          <p:cNvSpPr/>
          <p:nvPr/>
        </p:nvSpPr>
        <p:spPr>
          <a:xfrm>
            <a:off x="0" y="476672"/>
            <a:ext cx="4571512" cy="6192688"/>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endParaRPr lang="fr-FR" sz="2000" b="1" dirty="0" smtClean="0"/>
          </a:p>
          <a:p>
            <a:endParaRPr lang="fr-FR" sz="2000" b="1" dirty="0" smtClean="0"/>
          </a:p>
          <a:p>
            <a:endParaRPr lang="fr-FR" sz="2000" b="1" dirty="0" smtClean="0"/>
          </a:p>
          <a:p>
            <a:r>
              <a:rPr lang="fr-FR" sz="2000" b="1" dirty="0" smtClean="0"/>
              <a:t>Il existe deux interfaces pour les agences d'accès conditionnel :</a:t>
            </a:r>
          </a:p>
          <a:p>
            <a:r>
              <a:rPr lang="fr-FR" sz="2000" b="1" dirty="0" smtClean="0"/>
              <a:t>- La représentation codée Canal+, qui compte environ 8000 abonnés en Mauritanie.</a:t>
            </a:r>
          </a:p>
          <a:p>
            <a:r>
              <a:rPr lang="fr-FR" sz="2000" b="1" dirty="0" smtClean="0"/>
              <a:t>- Des endroits spécialisés pour la diffusion des services cryptés de la chaîne BN Sport.</a:t>
            </a:r>
          </a:p>
          <a:p>
            <a:r>
              <a:rPr lang="fr-FR" sz="2000" b="1" dirty="0" smtClean="0"/>
              <a:t>Canal Place et BN Sports distribuent leurs services à travers de nombreuses chaînes cryptées et ont des droits de diffusion exclusifs pour la plupart des ligues européennes, des championnats continentaux et internationaux dans divers types de sports, en plus des services d'information et des films cinématographiques.</a:t>
            </a:r>
          </a:p>
          <a:p>
            <a:endParaRPr lang="fr-FR" b="1" dirty="0" smtClean="0"/>
          </a:p>
          <a:p>
            <a:endParaRPr lang="fr-FR" b="1" dirty="0" smtClean="0"/>
          </a:p>
          <a:p>
            <a:endParaRPr lang="fr-FR" b="1" dirty="0" smtClean="0"/>
          </a:p>
          <a:p>
            <a:endParaRPr lang="fr-FR" b="1" dirty="0" smtClean="0"/>
          </a:p>
        </p:txBody>
      </p:sp>
      <p:sp>
        <p:nvSpPr>
          <p:cNvPr id="8" name="Organigramme : Alternative 7"/>
          <p:cNvSpPr/>
          <p:nvPr/>
        </p:nvSpPr>
        <p:spPr>
          <a:xfrm>
            <a:off x="4572000" y="476672"/>
            <a:ext cx="4572000" cy="6192688"/>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lvl="0" algn="justLow" rtl="1" fontAlgn="base">
              <a:spcBef>
                <a:spcPct val="0"/>
              </a:spcBef>
              <a:spcAft>
                <a:spcPct val="0"/>
              </a:spcAft>
            </a:pPr>
            <a:r>
              <a:rPr lang="ar-SA" sz="2200" b="1" dirty="0" smtClean="0">
                <a:solidFill>
                  <a:schemeClr val="tx1"/>
                </a:solidFill>
                <a:latin typeface="Arial Unicode MS" pitchFamily="34" charset="-128"/>
                <a:ea typeface="Arial Unicode MS" pitchFamily="34" charset="-128"/>
                <a:cs typeface="Arial Unicode MS" pitchFamily="34" charset="-128"/>
              </a:rPr>
              <a:t>توجد واجهتان لوكالات النفاذ المشروط </a:t>
            </a:r>
            <a:r>
              <a:rPr lang="ar-SA" sz="2200" b="1" dirty="0" err="1" smtClean="0">
                <a:solidFill>
                  <a:schemeClr val="tx1"/>
                </a:solidFill>
                <a:latin typeface="Arial Unicode MS" pitchFamily="34" charset="-128"/>
                <a:ea typeface="Arial Unicode MS" pitchFamily="34" charset="-128"/>
                <a:cs typeface="Arial Unicode MS" pitchFamily="34" charset="-128"/>
              </a:rPr>
              <a:t>هما :</a:t>
            </a:r>
            <a:endParaRPr lang="fr-FR" sz="2200" b="1" dirty="0" smtClean="0">
              <a:solidFill>
                <a:schemeClr val="tx1"/>
              </a:solidFill>
              <a:latin typeface="Arial Unicode MS" pitchFamily="34" charset="-128"/>
              <a:ea typeface="Arial Unicode MS" pitchFamily="34" charset="-128"/>
              <a:cs typeface="Arial Unicode MS" pitchFamily="34" charset="-128"/>
            </a:endParaRPr>
          </a:p>
          <a:p>
            <a:pPr lvl="0" algn="justLow" rtl="1" eaLnBrk="0" fontAlgn="base" hangingPunct="0">
              <a:spcBef>
                <a:spcPct val="0"/>
              </a:spcBef>
              <a:spcAft>
                <a:spcPct val="0"/>
              </a:spcAft>
            </a:pPr>
            <a:r>
              <a:rPr lang="ar-SA" sz="2200" b="1" dirty="0" smtClean="0">
                <a:solidFill>
                  <a:schemeClr val="tx1"/>
                </a:solidFill>
                <a:latin typeface="Arial Unicode MS" pitchFamily="34" charset="-128"/>
                <a:ea typeface="Arial Unicode MS" pitchFamily="34" charset="-128"/>
                <a:cs typeface="Arial Unicode MS" pitchFamily="34" charset="-128"/>
              </a:rPr>
              <a:t>- </a:t>
            </a:r>
            <a:r>
              <a:rPr lang="ar-SA" sz="2200" b="1" dirty="0" err="1" smtClean="0">
                <a:solidFill>
                  <a:schemeClr val="tx1"/>
                </a:solidFill>
                <a:latin typeface="Arial Unicode MS" pitchFamily="34" charset="-128"/>
                <a:ea typeface="Arial Unicode MS" pitchFamily="34" charset="-128"/>
                <a:cs typeface="Arial Unicode MS" pitchFamily="34" charset="-128"/>
              </a:rPr>
              <a:t>ممثلية</a:t>
            </a:r>
            <a:r>
              <a:rPr lang="ar-SA" sz="2200" b="1" dirty="0" smtClean="0">
                <a:solidFill>
                  <a:schemeClr val="tx1"/>
                </a:solidFill>
                <a:latin typeface="Arial Unicode MS" pitchFamily="34" charset="-128"/>
                <a:ea typeface="Arial Unicode MS" pitchFamily="34" charset="-128"/>
                <a:cs typeface="Arial Unicode MS" pitchFamily="34" charset="-128"/>
              </a:rPr>
              <a:t> </a:t>
            </a:r>
            <a:r>
              <a:rPr lang="fr-FR" sz="2200" b="1" dirty="0" smtClean="0">
                <a:solidFill>
                  <a:schemeClr val="tx1"/>
                </a:solidFill>
                <a:latin typeface="Arial Unicode MS" pitchFamily="34" charset="-128"/>
                <a:ea typeface="Arial Unicode MS" pitchFamily="34" charset="-128"/>
                <a:cs typeface="Arial Unicode MS" pitchFamily="34" charset="-128"/>
              </a:rPr>
              <a:t>Canal+</a:t>
            </a:r>
            <a:r>
              <a:rPr lang="ar-SA" sz="2200" b="1" dirty="0" smtClean="0">
                <a:solidFill>
                  <a:schemeClr val="tx1"/>
                </a:solidFill>
                <a:latin typeface="Arial Unicode MS" pitchFamily="34" charset="-128"/>
                <a:ea typeface="Arial Unicode MS" pitchFamily="34" charset="-128"/>
                <a:cs typeface="Arial Unicode MS" pitchFamily="34" charset="-128"/>
              </a:rPr>
              <a:t>المشفرة التي يشترك فيها حوالي 8000 مشترك في </a:t>
            </a:r>
            <a:r>
              <a:rPr lang="ar-SA" sz="2200" b="1" dirty="0" err="1" smtClean="0">
                <a:solidFill>
                  <a:schemeClr val="tx1"/>
                </a:solidFill>
                <a:latin typeface="Arial Unicode MS" pitchFamily="34" charset="-128"/>
                <a:ea typeface="Arial Unicode MS" pitchFamily="34" charset="-128"/>
                <a:cs typeface="Arial Unicode MS" pitchFamily="34" charset="-128"/>
              </a:rPr>
              <a:t>موريتانيا.</a:t>
            </a:r>
            <a:r>
              <a:rPr lang="ar-SA" sz="2200" b="1" dirty="0" smtClean="0">
                <a:solidFill>
                  <a:schemeClr val="tx1"/>
                </a:solidFill>
                <a:latin typeface="Arial Unicode MS" pitchFamily="34" charset="-128"/>
                <a:ea typeface="Arial Unicode MS" pitchFamily="34" charset="-128"/>
                <a:cs typeface="Arial Unicode MS" pitchFamily="34" charset="-128"/>
              </a:rPr>
              <a:t> </a:t>
            </a:r>
            <a:endParaRPr lang="fr-FR" sz="2200" b="1" dirty="0" smtClean="0">
              <a:solidFill>
                <a:schemeClr val="tx1"/>
              </a:solidFill>
              <a:latin typeface="Arial Unicode MS" pitchFamily="34" charset="-128"/>
              <a:ea typeface="Arial Unicode MS" pitchFamily="34" charset="-128"/>
              <a:cs typeface="Arial Unicode MS" pitchFamily="34" charset="-128"/>
            </a:endParaRPr>
          </a:p>
          <a:p>
            <a:pPr lvl="0" algn="justLow" rtl="1" eaLnBrk="0" fontAlgn="base" hangingPunct="0">
              <a:spcBef>
                <a:spcPct val="0"/>
              </a:spcBef>
              <a:spcAft>
                <a:spcPct val="0"/>
              </a:spcAft>
            </a:pPr>
            <a:r>
              <a:rPr lang="ar-SA" sz="2200" b="1" dirty="0" smtClean="0">
                <a:solidFill>
                  <a:schemeClr val="tx1"/>
                </a:solidFill>
                <a:latin typeface="Arial Unicode MS" pitchFamily="34" charset="-128"/>
                <a:ea typeface="Arial Unicode MS" pitchFamily="34" charset="-128"/>
                <a:cs typeface="Arial Unicode MS" pitchFamily="34" charset="-128"/>
              </a:rPr>
              <a:t>- محلات خاصة بتوزيع خدمات قناة </a:t>
            </a:r>
            <a:r>
              <a:rPr lang="ar-SA" sz="2200" b="1" dirty="0" err="1" smtClean="0">
                <a:solidFill>
                  <a:schemeClr val="tx1"/>
                </a:solidFill>
                <a:latin typeface="Arial Unicode MS" pitchFamily="34" charset="-128"/>
                <a:ea typeface="Arial Unicode MS" pitchFamily="34" charset="-128"/>
                <a:cs typeface="Arial Unicode MS" pitchFamily="34" charset="-128"/>
              </a:rPr>
              <a:t>بي</a:t>
            </a:r>
            <a:r>
              <a:rPr lang="ar-SA" sz="2200" b="1" dirty="0" smtClean="0">
                <a:solidFill>
                  <a:schemeClr val="tx1"/>
                </a:solidFill>
                <a:latin typeface="Arial Unicode MS" pitchFamily="34" charset="-128"/>
                <a:ea typeface="Arial Unicode MS" pitchFamily="34" charset="-128"/>
                <a:cs typeface="Arial Unicode MS" pitchFamily="34" charset="-128"/>
              </a:rPr>
              <a:t> ان </a:t>
            </a:r>
            <a:r>
              <a:rPr lang="ar-SA" sz="2200" b="1" dirty="0" err="1" smtClean="0">
                <a:solidFill>
                  <a:schemeClr val="tx1"/>
                </a:solidFill>
                <a:latin typeface="Arial Unicode MS" pitchFamily="34" charset="-128"/>
                <a:ea typeface="Arial Unicode MS" pitchFamily="34" charset="-128"/>
                <a:cs typeface="Arial Unicode MS" pitchFamily="34" charset="-128"/>
              </a:rPr>
              <a:t>سبور</a:t>
            </a:r>
            <a:r>
              <a:rPr lang="ar-SA" sz="2200" b="1" dirty="0" smtClean="0">
                <a:solidFill>
                  <a:schemeClr val="tx1"/>
                </a:solidFill>
                <a:latin typeface="Arial Unicode MS" pitchFamily="34" charset="-128"/>
                <a:ea typeface="Arial Unicode MS" pitchFamily="34" charset="-128"/>
                <a:cs typeface="Arial Unicode MS" pitchFamily="34" charset="-128"/>
              </a:rPr>
              <a:t> </a:t>
            </a:r>
            <a:r>
              <a:rPr lang="ar-SA" sz="2200" b="1" dirty="0" err="1" smtClean="0">
                <a:solidFill>
                  <a:schemeClr val="tx1"/>
                </a:solidFill>
                <a:latin typeface="Arial Unicode MS" pitchFamily="34" charset="-128"/>
                <a:ea typeface="Arial Unicode MS" pitchFamily="34" charset="-128"/>
                <a:cs typeface="Arial Unicode MS" pitchFamily="34" charset="-128"/>
              </a:rPr>
              <a:t>المشفرة.</a:t>
            </a:r>
            <a:r>
              <a:rPr lang="ar-SA" sz="2200" b="1" dirty="0" smtClean="0">
                <a:solidFill>
                  <a:schemeClr val="tx1"/>
                </a:solidFill>
                <a:latin typeface="Arial Unicode MS" pitchFamily="34" charset="-128"/>
                <a:ea typeface="Arial Unicode MS" pitchFamily="34" charset="-128"/>
                <a:cs typeface="Arial Unicode MS" pitchFamily="34" charset="-128"/>
              </a:rPr>
              <a:t> </a:t>
            </a:r>
          </a:p>
          <a:p>
            <a:pPr lvl="0" algn="justLow" rtl="1" eaLnBrk="0" fontAlgn="base" hangingPunct="0">
              <a:spcBef>
                <a:spcPct val="0"/>
              </a:spcBef>
              <a:spcAft>
                <a:spcPct val="0"/>
              </a:spcAft>
            </a:pPr>
            <a:r>
              <a:rPr lang="ar-SA" sz="2200" b="1" dirty="0" smtClean="0">
                <a:solidFill>
                  <a:schemeClr val="tx1"/>
                </a:solidFill>
                <a:latin typeface="Arial Unicode MS" pitchFamily="34" charset="-128"/>
                <a:ea typeface="Arial Unicode MS" pitchFamily="34" charset="-128"/>
                <a:cs typeface="Arial Unicode MS" pitchFamily="34" charset="-128"/>
              </a:rPr>
              <a:t>وتوزع شبكتا </a:t>
            </a:r>
            <a:r>
              <a:rPr lang="ar-SA" sz="2200" b="1" dirty="0" err="1" smtClean="0">
                <a:solidFill>
                  <a:schemeClr val="tx1"/>
                </a:solidFill>
                <a:latin typeface="Arial Unicode MS" pitchFamily="34" charset="-128"/>
                <a:ea typeface="Arial Unicode MS" pitchFamily="34" charset="-128"/>
                <a:cs typeface="Arial Unicode MS" pitchFamily="34" charset="-128"/>
              </a:rPr>
              <a:t>كنال</a:t>
            </a:r>
            <a:r>
              <a:rPr lang="ar-SA" sz="2200" b="1" dirty="0" smtClean="0">
                <a:solidFill>
                  <a:schemeClr val="tx1"/>
                </a:solidFill>
                <a:latin typeface="Arial Unicode MS" pitchFamily="34" charset="-128"/>
                <a:ea typeface="Arial Unicode MS" pitchFamily="34" charset="-128"/>
                <a:cs typeface="Arial Unicode MS" pitchFamily="34" charset="-128"/>
              </a:rPr>
              <a:t> </a:t>
            </a:r>
            <a:r>
              <a:rPr lang="ar-SA" sz="2200" b="1" dirty="0" err="1" smtClean="0">
                <a:solidFill>
                  <a:schemeClr val="tx1"/>
                </a:solidFill>
                <a:latin typeface="Arial Unicode MS" pitchFamily="34" charset="-128"/>
                <a:ea typeface="Arial Unicode MS" pitchFamily="34" charset="-128"/>
                <a:cs typeface="Arial Unicode MS" pitchFamily="34" charset="-128"/>
              </a:rPr>
              <a:t>بليس</a:t>
            </a:r>
            <a:r>
              <a:rPr lang="ar-SA" sz="2200" b="1" dirty="0" smtClean="0">
                <a:solidFill>
                  <a:schemeClr val="tx1"/>
                </a:solidFill>
                <a:latin typeface="Arial Unicode MS" pitchFamily="34" charset="-128"/>
                <a:ea typeface="Arial Unicode MS" pitchFamily="34" charset="-128"/>
                <a:cs typeface="Arial Unicode MS" pitchFamily="34" charset="-128"/>
              </a:rPr>
              <a:t> و </a:t>
            </a:r>
            <a:r>
              <a:rPr lang="ar-SA" sz="2200" b="1" dirty="0" err="1" smtClean="0">
                <a:solidFill>
                  <a:schemeClr val="tx1"/>
                </a:solidFill>
                <a:latin typeface="Arial Unicode MS" pitchFamily="34" charset="-128"/>
                <a:ea typeface="Arial Unicode MS" pitchFamily="34" charset="-128"/>
                <a:cs typeface="Arial Unicode MS" pitchFamily="34" charset="-128"/>
              </a:rPr>
              <a:t>بي</a:t>
            </a:r>
            <a:r>
              <a:rPr lang="ar-SA" sz="2200" b="1" dirty="0" smtClean="0">
                <a:solidFill>
                  <a:schemeClr val="tx1"/>
                </a:solidFill>
                <a:latin typeface="Arial Unicode MS" pitchFamily="34" charset="-128"/>
                <a:ea typeface="Arial Unicode MS" pitchFamily="34" charset="-128"/>
                <a:cs typeface="Arial Unicode MS" pitchFamily="34" charset="-128"/>
              </a:rPr>
              <a:t> أن </a:t>
            </a:r>
            <a:r>
              <a:rPr lang="ar-SA" sz="2200" b="1" dirty="0" err="1" smtClean="0">
                <a:solidFill>
                  <a:schemeClr val="tx1"/>
                </a:solidFill>
                <a:latin typeface="Arial Unicode MS" pitchFamily="34" charset="-128"/>
                <a:ea typeface="Arial Unicode MS" pitchFamily="34" charset="-128"/>
                <a:cs typeface="Arial Unicode MS" pitchFamily="34" charset="-128"/>
              </a:rPr>
              <a:t>سبور</a:t>
            </a:r>
            <a:r>
              <a:rPr lang="ar-SA" sz="2200" b="1" dirty="0" smtClean="0">
                <a:solidFill>
                  <a:schemeClr val="tx1"/>
                </a:solidFill>
                <a:latin typeface="Arial Unicode MS" pitchFamily="34" charset="-128"/>
                <a:ea typeface="Arial Unicode MS" pitchFamily="34" charset="-128"/>
                <a:cs typeface="Arial Unicode MS" pitchFamily="34" charset="-128"/>
              </a:rPr>
              <a:t>، خدماتهما من خلال العديد من القنوات المشفرة، وتمتلكان حقوق البث الحصري لمعظم الدوريات الأوربية والبطولات القارية والعالمية في مختلف أنواع </a:t>
            </a:r>
            <a:r>
              <a:rPr lang="ar-SA" sz="2200" b="1" dirty="0" err="1" smtClean="0">
                <a:solidFill>
                  <a:schemeClr val="tx1"/>
                </a:solidFill>
                <a:latin typeface="Arial Unicode MS" pitchFamily="34" charset="-128"/>
                <a:ea typeface="Arial Unicode MS" pitchFamily="34" charset="-128"/>
                <a:cs typeface="Arial Unicode MS" pitchFamily="34" charset="-128"/>
              </a:rPr>
              <a:t>الرياضة </a:t>
            </a:r>
            <a:r>
              <a:rPr lang="ar-SA" sz="2200" b="1" dirty="0" smtClean="0">
                <a:solidFill>
                  <a:schemeClr val="tx1"/>
                </a:solidFill>
                <a:latin typeface="Arial Unicode MS" pitchFamily="34" charset="-128"/>
                <a:ea typeface="Arial Unicode MS" pitchFamily="34" charset="-128"/>
                <a:cs typeface="Arial Unicode MS" pitchFamily="34" charset="-128"/>
              </a:rPr>
              <a:t>، بالإضافة  الخدمات الإخبارية و الأفلام السينمائية</a:t>
            </a:r>
            <a:r>
              <a:rPr lang="fr-FR" sz="2200" b="1" dirty="0" smtClean="0">
                <a:solidFill>
                  <a:schemeClr val="tx1"/>
                </a:solidFill>
                <a:latin typeface="Arial Unicode MS" pitchFamily="34" charset="-128"/>
                <a:ea typeface="Arial Unicode MS" pitchFamily="34" charset="-128"/>
                <a:cs typeface="Arial Unicode MS" pitchFamily="34" charset="-128"/>
              </a:rPr>
              <a:t>.</a:t>
            </a:r>
            <a:r>
              <a:rPr lang="ar-SA" sz="2200" b="1" dirty="0" smtClean="0">
                <a:solidFill>
                  <a:schemeClr val="tx1"/>
                </a:solidFill>
                <a:latin typeface="Arial Unicode MS" pitchFamily="34" charset="-128"/>
                <a:ea typeface="Arial Unicode MS" pitchFamily="34" charset="-128"/>
                <a:cs typeface="Arial Unicode MS" pitchFamily="34" charset="-128"/>
              </a:rPr>
              <a:t> </a:t>
            </a:r>
          </a:p>
          <a:p>
            <a:pPr lvl="0" algn="justLow" rtl="1" eaLnBrk="0" fontAlgn="base" hangingPunct="0">
              <a:spcBef>
                <a:spcPct val="0"/>
              </a:spcBef>
              <a:spcAft>
                <a:spcPct val="0"/>
              </a:spcAft>
            </a:pPr>
            <a:endParaRPr lang="ar-SA" dirty="0" smtClean="0">
              <a:solidFill>
                <a:schemeClr val="tx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3214686"/>
            <a:ext cx="91440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ar-SA" sz="4800" b="1" dirty="0" smtClean="0">
                <a:latin typeface="Arial Unicode MS" pitchFamily="34" charset="-128"/>
                <a:ea typeface="Arial Unicode MS" pitchFamily="34" charset="-128"/>
                <a:cs typeface="Arial Unicode MS" pitchFamily="34" charset="-128"/>
              </a:rPr>
              <a:t>التوصيات  </a:t>
            </a:r>
            <a:r>
              <a:rPr lang="fr-FR" sz="4800" b="1" dirty="0" smtClean="0">
                <a:latin typeface="Arial Unicode MS" pitchFamily="34" charset="-128"/>
                <a:ea typeface="Arial Unicode MS" pitchFamily="34" charset="-128"/>
                <a:cs typeface="Arial Unicode MS" pitchFamily="34" charset="-128"/>
              </a:rPr>
              <a:t>Recommandations        </a:t>
            </a:r>
            <a:endParaRPr lang="fr-FR" sz="4800" dirty="0">
              <a:latin typeface="Arial Unicode MS" pitchFamily="34" charset="-128"/>
              <a:ea typeface="Arial Unicode MS" pitchFamily="34" charset="-128"/>
              <a:cs typeface="Arial Unicode MS" pitchFamily="34" charset="-128"/>
            </a:endParaRPr>
          </a:p>
        </p:txBody>
      </p:sp>
      <p:sp>
        <p:nvSpPr>
          <p:cNvPr id="4" name="Espace réservé du numéro de diapositive 3"/>
          <p:cNvSpPr>
            <a:spLocks noGrp="1"/>
          </p:cNvSpPr>
          <p:nvPr>
            <p:ph type="sldNum" sz="quarter" idx="12"/>
          </p:nvPr>
        </p:nvSpPr>
        <p:spPr/>
        <p:txBody>
          <a:bodyPr/>
          <a:lstStyle/>
          <a:p>
            <a:fld id="{DA5A2D85-ACF1-4B45-88E1-30DE5B53E683}" type="slidenum">
              <a:rPr lang="fr-FR" smtClean="0"/>
              <a:pPr/>
              <a:t>45</a:t>
            </a:fld>
            <a:endParaRPr lang="fr-FR"/>
          </a:p>
        </p:txBody>
      </p:sp>
      <p:sp>
        <p:nvSpPr>
          <p:cNvPr id="5" name="Ellipse 4"/>
          <p:cNvSpPr/>
          <p:nvPr/>
        </p:nvSpPr>
        <p:spPr>
          <a:xfrm>
            <a:off x="1547664" y="0"/>
            <a:ext cx="5544616" cy="3212976"/>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Picture 2" descr="C:\Users\centresuivi\Pictures\001.PNG"/>
          <p:cNvPicPr>
            <a:picLocks noChangeAspect="1" noChangeArrowheads="1"/>
          </p:cNvPicPr>
          <p:nvPr/>
        </p:nvPicPr>
        <p:blipFill>
          <a:blip r:embed="rId3" cstate="print"/>
          <a:srcRect/>
          <a:stretch>
            <a:fillRect/>
          </a:stretch>
        </p:blipFill>
        <p:spPr bwMode="auto">
          <a:xfrm>
            <a:off x="0" y="6021288"/>
            <a:ext cx="2555776" cy="836712"/>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5A2D85-ACF1-4B45-88E1-30DE5B53E683}" type="slidenum">
              <a:rPr lang="fr-FR" smtClean="0"/>
              <a:pPr/>
              <a:t>46</a:t>
            </a:fld>
            <a:endParaRPr lang="fr-FR"/>
          </a:p>
        </p:txBody>
      </p:sp>
      <p:sp>
        <p:nvSpPr>
          <p:cNvPr id="3" name="Rectangle 2"/>
          <p:cNvSpPr/>
          <p:nvPr/>
        </p:nvSpPr>
        <p:spPr>
          <a:xfrm>
            <a:off x="0" y="476672"/>
            <a:ext cx="9144000"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rtl="1"/>
            <a:r>
              <a:rPr lang="ar-SA" sz="2400" b="1" dirty="0" smtClean="0">
                <a:latin typeface="Arial Unicode MS" pitchFamily="34" charset="-128"/>
                <a:ea typeface="Arial Unicode MS" pitchFamily="34" charset="-128"/>
                <a:cs typeface="Arial Unicode MS" pitchFamily="34" charset="-128"/>
              </a:rPr>
              <a:t>وقدم  التقرير   توصيات  ومقترحات للمزيد من تحسين  المشهد  الإعلامي في مداخله القانونية والمؤسسية   الاقتصادية و الاجتماعية   لتكريس  حق  المواطن في الاعلام والتمكين  لإعلام  متعددي مهني  متوازن  وتحسينا لظروف  العاملين بالحقل  عبر خلق موارد  تشجيعية مالية  مناسبة   وبني تكوينية  ملائمة   وتوسيع الانتفاع  بخدمات  الاعلام  </a:t>
            </a:r>
            <a:r>
              <a:rPr lang="ar-SA" sz="2400" b="1" dirty="0" err="1" smtClean="0">
                <a:latin typeface="Arial Unicode MS" pitchFamily="34" charset="-128"/>
                <a:ea typeface="Arial Unicode MS" pitchFamily="34" charset="-128"/>
                <a:cs typeface="Arial Unicode MS" pitchFamily="34" charset="-128"/>
              </a:rPr>
              <a:t>مجاليا</a:t>
            </a:r>
            <a:r>
              <a:rPr lang="ar-SA" sz="2400" b="1" dirty="0" smtClean="0">
                <a:latin typeface="Arial Unicode MS" pitchFamily="34" charset="-128"/>
                <a:ea typeface="Arial Unicode MS" pitchFamily="34" charset="-128"/>
                <a:cs typeface="Arial Unicode MS" pitchFamily="34" charset="-128"/>
              </a:rPr>
              <a:t>  ولغويا  </a:t>
            </a:r>
            <a:r>
              <a:rPr lang="ar-SA" sz="2400" b="1" dirty="0" err="1" smtClean="0">
                <a:latin typeface="Arial Unicode MS" pitchFamily="34" charset="-128"/>
                <a:ea typeface="Arial Unicode MS" pitchFamily="34" charset="-128"/>
                <a:cs typeface="Arial Unicode MS" pitchFamily="34" charset="-128"/>
              </a:rPr>
              <a:t>وترفيع</a:t>
            </a:r>
            <a:r>
              <a:rPr lang="ar-SA" sz="2400" b="1" dirty="0" smtClean="0">
                <a:latin typeface="Arial Unicode MS" pitchFamily="34" charset="-128"/>
                <a:ea typeface="Arial Unicode MS" pitchFamily="34" charset="-128"/>
                <a:cs typeface="Arial Unicode MS" pitchFamily="34" charset="-128"/>
              </a:rPr>
              <a:t> مستوي صندوق  الدعم  </a:t>
            </a:r>
          </a:p>
          <a:p>
            <a:pPr algn="r" rtl="1"/>
            <a:r>
              <a:rPr lang="ar-SA" sz="2400" b="1" dirty="0" smtClean="0">
                <a:latin typeface="Arial Unicode MS" pitchFamily="34" charset="-128"/>
                <a:ea typeface="Arial Unicode MS" pitchFamily="34" charset="-128"/>
                <a:cs typeface="Arial Unicode MS" pitchFamily="34" charset="-128"/>
              </a:rPr>
              <a:t>العمومي  للصحافة  الخاصة </a:t>
            </a:r>
          </a:p>
          <a:p>
            <a:pPr algn="r" rtl="1"/>
            <a:r>
              <a:rPr lang="ar-SA" sz="2400" b="1" dirty="0" smtClean="0">
                <a:latin typeface="Arial Unicode MS" pitchFamily="34" charset="-128"/>
                <a:ea typeface="Arial Unicode MS" pitchFamily="34" charset="-128"/>
                <a:cs typeface="Arial Unicode MS" pitchFamily="34" charset="-128"/>
              </a:rPr>
              <a:t>كما اوصى  التقرير بتصالح مؤسسات  الاعلام العمومي مع متطلبات  الخدمة العمومة و اكمال مسار  التحرير    وتصالح القطاع  الخاص  مع  دفاتر العقود و الالتزامات </a:t>
            </a:r>
            <a:endParaRPr lang="fr-FR" sz="2400" b="1" dirty="0" smtClean="0">
              <a:latin typeface="Arial Unicode MS" pitchFamily="34" charset="-128"/>
              <a:ea typeface="Arial Unicode MS" pitchFamily="34" charset="-128"/>
              <a:cs typeface="Arial Unicode MS" pitchFamily="34" charset="-128"/>
            </a:endParaRPr>
          </a:p>
          <a:p>
            <a:pPr algn="r" rtl="1"/>
            <a:r>
              <a:rPr lang="ar-SA" sz="2400" b="1" dirty="0" smtClean="0">
                <a:latin typeface="Arial Unicode MS" pitchFamily="34" charset="-128"/>
                <a:ea typeface="Arial Unicode MS" pitchFamily="34" charset="-128"/>
                <a:cs typeface="Arial Unicode MS" pitchFamily="34" charset="-128"/>
              </a:rPr>
              <a:t>وأوصت  التحقيق  وتجاوز  المقاولات التجارية  لإصدار المرسوم  الخاص  بالقنوات </a:t>
            </a:r>
            <a:r>
              <a:rPr lang="ar-SA" sz="2400" b="1" dirty="0" err="1" smtClean="0">
                <a:latin typeface="Arial Unicode MS" pitchFamily="34" charset="-128"/>
                <a:ea typeface="Arial Unicode MS" pitchFamily="34" charset="-128"/>
                <a:cs typeface="Arial Unicode MS" pitchFamily="34" charset="-128"/>
              </a:rPr>
              <a:t>الجمعوية</a:t>
            </a:r>
            <a:r>
              <a:rPr lang="ar-SA" sz="2400" b="1" dirty="0" smtClean="0">
                <a:latin typeface="Arial Unicode MS" pitchFamily="34" charset="-128"/>
                <a:ea typeface="Arial Unicode MS" pitchFamily="34" charset="-128"/>
                <a:cs typeface="Arial Unicode MS" pitchFamily="34" charset="-128"/>
              </a:rPr>
              <a:t> لتامين  تمتع  المواطن بحقوقه وتكريس التنوع والتعدد</a:t>
            </a:r>
            <a:endParaRPr lang="fr-FR" sz="2400" b="1" dirty="0" smtClean="0">
              <a:latin typeface="Arial Unicode MS" pitchFamily="34" charset="-128"/>
              <a:ea typeface="Arial Unicode MS" pitchFamily="34" charset="-128"/>
              <a:cs typeface="Arial Unicode MS" pitchFamily="34" charset="-128"/>
            </a:endParaRPr>
          </a:p>
          <a:p>
            <a:pPr algn="r" rtl="1"/>
            <a:r>
              <a:rPr lang="ar-SA" sz="2400" b="1" dirty="0" smtClean="0">
                <a:latin typeface="Arial Unicode MS" pitchFamily="34" charset="-128"/>
                <a:ea typeface="Arial Unicode MS" pitchFamily="34" charset="-128"/>
                <a:cs typeface="Arial Unicode MS" pitchFamily="34" charset="-128"/>
              </a:rPr>
              <a:t>فضلا عن الاصلاحات القانونية   حماية للحرية وحماية منها والتي  من شانها تحديد </a:t>
            </a:r>
            <a:r>
              <a:rPr lang="ar-SA" sz="2400" b="1" dirty="0" err="1" smtClean="0">
                <a:latin typeface="Arial Unicode MS" pitchFamily="34" charset="-128"/>
                <a:ea typeface="Arial Unicode MS" pitchFamily="34" charset="-128"/>
                <a:cs typeface="Arial Unicode MS" pitchFamily="34" charset="-128"/>
              </a:rPr>
              <a:t>تمهين</a:t>
            </a:r>
            <a:r>
              <a:rPr lang="ar-SA" sz="2400" b="1" dirty="0" smtClean="0">
                <a:latin typeface="Arial Unicode MS" pitchFamily="34" charset="-128"/>
                <a:ea typeface="Arial Unicode MS" pitchFamily="34" charset="-128"/>
                <a:cs typeface="Arial Unicode MS" pitchFamily="34" charset="-128"/>
              </a:rPr>
              <a:t> الحقل الاعلامي  وتحسين  الاوضاع الاجتماعية المهنية </a:t>
            </a:r>
            <a:r>
              <a:rPr lang="ar-SA" sz="2400" b="1" dirty="0" err="1" smtClean="0">
                <a:latin typeface="Arial Unicode MS" pitchFamily="34" charset="-128"/>
                <a:ea typeface="Arial Unicode MS" pitchFamily="34" charset="-128"/>
                <a:cs typeface="Arial Unicode MS" pitchFamily="34" charset="-128"/>
              </a:rPr>
              <a:t>لمنتسبيه</a:t>
            </a:r>
            <a:r>
              <a:rPr lang="ar-SA" sz="2400" b="1" dirty="0" smtClean="0">
                <a:latin typeface="Arial Unicode MS" pitchFamily="34" charset="-128"/>
                <a:ea typeface="Arial Unicode MS" pitchFamily="34" charset="-128"/>
                <a:cs typeface="Arial Unicode MS" pitchFamily="34" charset="-128"/>
              </a:rPr>
              <a:t> ورفع  منسوب  الحرية التعددية  والمهنية في اطاره </a:t>
            </a:r>
            <a:endParaRPr lang="fr-FR" sz="2400" b="1" dirty="0" smtClean="0">
              <a:latin typeface="Arial Unicode MS" pitchFamily="34" charset="-128"/>
              <a:ea typeface="Arial Unicode MS" pitchFamily="34" charset="-128"/>
              <a:cs typeface="Arial Unicode MS" pitchFamily="34" charset="-128"/>
            </a:endParaRPr>
          </a:p>
          <a:p>
            <a:pPr algn="r" rtl="1"/>
            <a:endParaRPr lang="fr-FR" sz="2400" dirty="0"/>
          </a:p>
        </p:txBody>
      </p:sp>
      <p:sp>
        <p:nvSpPr>
          <p:cNvPr id="4" name="ZoneTexte 3"/>
          <p:cNvSpPr txBox="1"/>
          <p:nvPr/>
        </p:nvSpPr>
        <p:spPr>
          <a:xfrm>
            <a:off x="0" y="0"/>
            <a:ext cx="91440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r" rtl="1"/>
            <a:r>
              <a:rPr lang="ar-SA" sz="2800" b="1" dirty="0" smtClean="0">
                <a:latin typeface="Arial Unicode MS" pitchFamily="34" charset="-128"/>
                <a:ea typeface="Arial Unicode MS" pitchFamily="34" charset="-128"/>
                <a:cs typeface="Arial Unicode MS" pitchFamily="34" charset="-128"/>
              </a:rPr>
              <a:t>التوصيات                                                </a:t>
            </a:r>
            <a:r>
              <a:rPr lang="fr-FR" sz="2800" b="1" dirty="0" smtClean="0">
                <a:latin typeface="Arial Unicode MS" pitchFamily="34" charset="-128"/>
                <a:ea typeface="Arial Unicode MS" pitchFamily="34" charset="-128"/>
                <a:cs typeface="Arial Unicode MS" pitchFamily="34" charset="-128"/>
              </a:rPr>
              <a:t>Recommandations</a:t>
            </a:r>
            <a:r>
              <a:rPr lang="ar-SA" dirty="0" smtClean="0"/>
              <a:t> </a:t>
            </a:r>
            <a:endParaRPr lang="fr-FR" dirty="0"/>
          </a:p>
        </p:txBody>
      </p:sp>
      <p:sp>
        <p:nvSpPr>
          <p:cNvPr id="5" name="Ellipse 4"/>
          <p:cNvSpPr/>
          <p:nvPr/>
        </p:nvSpPr>
        <p:spPr>
          <a:xfrm>
            <a:off x="4211960" y="0"/>
            <a:ext cx="1080120"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5A2D85-ACF1-4B45-88E1-30DE5B53E683}" type="slidenum">
              <a:rPr lang="fr-FR" smtClean="0"/>
              <a:pPr/>
              <a:t>47</a:t>
            </a:fld>
            <a:endParaRPr lang="fr-FR"/>
          </a:p>
        </p:txBody>
      </p:sp>
      <p:sp>
        <p:nvSpPr>
          <p:cNvPr id="6" name="Rectangle 5"/>
          <p:cNvSpPr/>
          <p:nvPr/>
        </p:nvSpPr>
        <p:spPr>
          <a:xfrm>
            <a:off x="5004048" y="548680"/>
            <a:ext cx="4139952" cy="5976664"/>
          </a:xfrm>
          <a:prstGeom prst="rect">
            <a:avLst/>
          </a:prstGeom>
          <a:scene3d>
            <a:camera prst="orthographicFront"/>
            <a:lightRig rig="threePt" dir="t"/>
          </a:scene3d>
          <a:sp3d>
            <a:bevelT w="635000" h="254000"/>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75780" name="Rectangle 4"/>
          <p:cNvSpPr>
            <a:spLocks noChangeArrowheads="1"/>
          </p:cNvSpPr>
          <p:nvPr/>
        </p:nvSpPr>
        <p:spPr bwMode="auto">
          <a:xfrm>
            <a:off x="4929190" y="714356"/>
            <a:ext cx="3965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العمل علي تكريس اعلام مهني متعدد  مهني  منصف  ومتوازن  </a:t>
            </a:r>
            <a:endParaRPr kumimoji="0" lang="fr-FR"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توسيع دائرة استفادة المواطنين والمستخدمين  من الاعلام    </a:t>
            </a:r>
            <a:endParaRPr kumimoji="0" lang="fr-FR"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تامين نفاذ منصف عادل  للفاعلين  السياسيين  المجتمعيين   لوسائل  الاعلام   العمومي والخاص</a:t>
            </a:r>
            <a:endParaRPr kumimoji="0" lang="fr-FR"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تعزيز  البني المؤسسية  الحاضنة  للمقاولات  الاعلامية  </a:t>
            </a:r>
            <a:endParaRPr kumimoji="0" lang="fr-FR"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تامين الاهتمام بذوي الاحتياجات الخاصة والرمزية بحيث التحول </a:t>
            </a:r>
            <a:r>
              <a:rPr kumimoji="0" lang="ar-SA" sz="2400" b="1" i="0" u="none" strike="noStrike" cap="none" normalizeH="0" baseline="0" dirty="0" err="1" smtClean="0">
                <a:ln>
                  <a:noFill/>
                </a:ln>
                <a:solidFill>
                  <a:srgbClr val="1D2228"/>
                </a:solidFill>
                <a:effectLst/>
                <a:latin typeface="Arial Unicode MS" pitchFamily="34" charset="-128"/>
                <a:ea typeface="Arial Unicode MS" pitchFamily="34" charset="-128"/>
                <a:cs typeface="Arial Unicode MS" pitchFamily="34" charset="-128"/>
              </a:rPr>
              <a:t>الديمغرافيا</a:t>
            </a:r>
            <a:r>
              <a:rPr kumimoji="0" lang="ar-SA" sz="24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 في طبعتها  </a:t>
            </a:r>
            <a:r>
              <a:rPr kumimoji="0" lang="ar-SA" sz="2400" b="1" i="0" u="none" strike="noStrike" cap="none" normalizeH="0" baseline="0" dirty="0" err="1" smtClean="0">
                <a:ln>
                  <a:noFill/>
                </a:ln>
                <a:solidFill>
                  <a:srgbClr val="1D2228"/>
                </a:solidFill>
                <a:effectLst/>
                <a:latin typeface="Arial Unicode MS" pitchFamily="34" charset="-128"/>
                <a:ea typeface="Arial Unicode MS" pitchFamily="34" charset="-128"/>
                <a:cs typeface="Arial Unicode MS" pitchFamily="34" charset="-128"/>
              </a:rPr>
              <a:t>اوالجغرافيا</a:t>
            </a:r>
            <a:r>
              <a:rPr kumimoji="0" lang="ar-SA" sz="24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  دون تمتعهم بحقهم  </a:t>
            </a:r>
            <a:endParaRPr kumimoji="0" lang="ar-SA"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p:txBody>
      </p:sp>
      <p:sp>
        <p:nvSpPr>
          <p:cNvPr id="10" name="ZoneTexte 9"/>
          <p:cNvSpPr txBox="1"/>
          <p:nvPr/>
        </p:nvSpPr>
        <p:spPr>
          <a:xfrm>
            <a:off x="0" y="0"/>
            <a:ext cx="91440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r" rtl="1"/>
            <a:r>
              <a:rPr lang="ar-SA" sz="2800" b="1" dirty="0" smtClean="0">
                <a:latin typeface="Arial Unicode MS" pitchFamily="34" charset="-128"/>
                <a:ea typeface="Arial Unicode MS" pitchFamily="34" charset="-128"/>
                <a:cs typeface="Arial Unicode MS" pitchFamily="34" charset="-128"/>
              </a:rPr>
              <a:t>التوصيات                                                </a:t>
            </a:r>
            <a:r>
              <a:rPr lang="fr-FR" sz="2800" b="1" dirty="0" smtClean="0">
                <a:latin typeface="Arial Unicode MS" pitchFamily="34" charset="-128"/>
                <a:ea typeface="Arial Unicode MS" pitchFamily="34" charset="-128"/>
                <a:cs typeface="Arial Unicode MS" pitchFamily="34" charset="-128"/>
              </a:rPr>
              <a:t>Recommandations</a:t>
            </a:r>
            <a:r>
              <a:rPr lang="ar-SA" dirty="0" smtClean="0"/>
              <a:t> </a:t>
            </a:r>
            <a:endParaRPr lang="fr-FR" dirty="0"/>
          </a:p>
        </p:txBody>
      </p:sp>
      <p:sp>
        <p:nvSpPr>
          <p:cNvPr id="11" name="Ellipse 10"/>
          <p:cNvSpPr/>
          <p:nvPr/>
        </p:nvSpPr>
        <p:spPr>
          <a:xfrm>
            <a:off x="4211960" y="0"/>
            <a:ext cx="1080120"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0" y="500042"/>
            <a:ext cx="4785174" cy="6192688"/>
          </a:xfrm>
          <a:prstGeom prst="rect">
            <a:avLst/>
          </a:prstGeom>
          <a:scene3d>
            <a:camera prst="orthographicFront"/>
            <a:lightRig rig="threePt" dir="t"/>
          </a:scene3d>
          <a:sp3d>
            <a:bevelT w="635000" h="254000"/>
          </a:sp3d>
        </p:spPr>
        <p:style>
          <a:lnRef idx="1">
            <a:schemeClr val="accent3"/>
          </a:lnRef>
          <a:fillRef idx="2">
            <a:schemeClr val="accent3"/>
          </a:fillRef>
          <a:effectRef idx="1">
            <a:schemeClr val="accent3"/>
          </a:effectRef>
          <a:fontRef idx="minor">
            <a:schemeClr val="dk1"/>
          </a:fontRef>
        </p:style>
        <p:txBody>
          <a:bodyPr rtlCol="0" anchor="ctr"/>
          <a:lstStyle/>
          <a:p>
            <a:pPr lvl="0" algn="r" rtl="1" fontAlgn="base">
              <a:spcBef>
                <a:spcPct val="0"/>
              </a:spcBef>
              <a:spcAft>
                <a:spcPct val="0"/>
              </a:spcAft>
            </a:pPr>
            <a:r>
              <a:rPr lang="ar-SA" sz="2400" b="1" dirty="0" smtClean="0">
                <a:solidFill>
                  <a:srgbClr val="1D2228"/>
                </a:solidFill>
                <a:latin typeface="Arial Unicode MS" pitchFamily="34" charset="-128"/>
                <a:ea typeface="Arial Unicode MS" pitchFamily="34" charset="-128"/>
                <a:cs typeface="Arial Unicode MS" pitchFamily="34" charset="-128"/>
              </a:rPr>
              <a:t>تطوير أداء المطبعة الوطنية بما يتيح سحب المجلات والصحف الورقية وفق المواصفات الفنية المطلوبة،(اللون، الإخراج، الحجم)</a:t>
            </a:r>
            <a:endParaRPr lang="fr-FR" sz="240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r>
              <a:rPr lang="ar-SA" sz="2400" b="1" dirty="0" smtClean="0">
                <a:solidFill>
                  <a:srgbClr val="1D2228"/>
                </a:solidFill>
                <a:latin typeface="Arial Unicode MS" pitchFamily="34" charset="-128"/>
                <a:ea typeface="Arial Unicode MS" pitchFamily="34" charset="-128"/>
                <a:cs typeface="Arial Unicode MS" pitchFamily="34" charset="-128"/>
              </a:rPr>
              <a:t> التفكير  في </a:t>
            </a:r>
            <a:r>
              <a:rPr lang="ar-SA" sz="2400" b="1" dirty="0" err="1" smtClean="0">
                <a:solidFill>
                  <a:srgbClr val="1D2228"/>
                </a:solidFill>
                <a:latin typeface="Arial Unicode MS" pitchFamily="34" charset="-128"/>
                <a:ea typeface="Arial Unicode MS" pitchFamily="34" charset="-128"/>
                <a:cs typeface="Arial Unicode MS" pitchFamily="34" charset="-128"/>
              </a:rPr>
              <a:t>تييسر</a:t>
            </a:r>
            <a:r>
              <a:rPr lang="ar-SA" sz="2400" b="1" dirty="0" smtClean="0">
                <a:solidFill>
                  <a:srgbClr val="1D2228"/>
                </a:solidFill>
                <a:latin typeface="Arial Unicode MS" pitchFamily="34" charset="-128"/>
                <a:ea typeface="Arial Unicode MS" pitchFamily="34" charset="-128"/>
                <a:cs typeface="Arial Unicode MS" pitchFamily="34" charset="-128"/>
              </a:rPr>
              <a:t>  </a:t>
            </a:r>
            <a:r>
              <a:rPr lang="ar-SA" sz="2400" b="1" dirty="0" err="1" smtClean="0">
                <a:solidFill>
                  <a:srgbClr val="1D2228"/>
                </a:solidFill>
                <a:latin typeface="Arial Unicode MS" pitchFamily="34" charset="-128"/>
                <a:ea typeface="Arial Unicode MS" pitchFamily="34" charset="-128"/>
                <a:cs typeface="Arial Unicode MS" pitchFamily="34" charset="-128"/>
              </a:rPr>
              <a:t>اتمتع</a:t>
            </a:r>
            <a:r>
              <a:rPr lang="ar-SA" sz="2400" b="1" dirty="0" smtClean="0">
                <a:solidFill>
                  <a:srgbClr val="1D2228"/>
                </a:solidFill>
                <a:latin typeface="Arial Unicode MS" pitchFamily="34" charset="-128"/>
                <a:ea typeface="Arial Unicode MS" pitchFamily="34" charset="-128"/>
                <a:cs typeface="Arial Unicode MS" pitchFamily="34" charset="-128"/>
              </a:rPr>
              <a:t>  المواطن بحقه  في </a:t>
            </a:r>
            <a:r>
              <a:rPr lang="ar-SA" sz="2400" b="1" dirty="0" err="1" smtClean="0">
                <a:solidFill>
                  <a:srgbClr val="1D2228"/>
                </a:solidFill>
                <a:latin typeface="Arial Unicode MS" pitchFamily="34" charset="-128"/>
                <a:ea typeface="Arial Unicode MS" pitchFamily="34" charset="-128"/>
                <a:cs typeface="Arial Unicode MS" pitchFamily="34" charset="-128"/>
              </a:rPr>
              <a:t>اعلام</a:t>
            </a:r>
            <a:r>
              <a:rPr lang="ar-SA" sz="2400" b="1" dirty="0" smtClean="0">
                <a:solidFill>
                  <a:srgbClr val="1D2228"/>
                </a:solidFill>
                <a:latin typeface="Arial Unicode MS" pitchFamily="34" charset="-128"/>
                <a:ea typeface="Arial Unicode MS" pitchFamily="34" charset="-128"/>
                <a:cs typeface="Arial Unicode MS" pitchFamily="34" charset="-128"/>
              </a:rPr>
              <a:t>    عبر </a:t>
            </a:r>
            <a:endParaRPr lang="fr-FR" sz="240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r>
              <a:rPr lang="ar-SA" sz="2400" b="1" dirty="0" smtClean="0">
                <a:solidFill>
                  <a:srgbClr val="1D2228"/>
                </a:solidFill>
                <a:latin typeface="Arial Unicode MS" pitchFamily="34" charset="-128"/>
                <a:ea typeface="Arial Unicode MS" pitchFamily="34" charset="-128"/>
                <a:cs typeface="Arial Unicode MS" pitchFamily="34" charset="-128"/>
              </a:rPr>
              <a:t> إنشاء مؤسسة لتوزيع الصحف.</a:t>
            </a:r>
            <a:endParaRPr lang="fr-FR" sz="240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r>
              <a:rPr lang="ar-SA" sz="2400" b="1" dirty="0" smtClean="0">
                <a:solidFill>
                  <a:srgbClr val="1D2228"/>
                </a:solidFill>
                <a:latin typeface="Arial Unicode MS" pitchFamily="34" charset="-128"/>
                <a:ea typeface="Arial Unicode MS" pitchFamily="34" charset="-128"/>
                <a:cs typeface="Arial Unicode MS" pitchFamily="34" charset="-128"/>
              </a:rPr>
              <a:t>تأسيس معهد للصحافة </a:t>
            </a:r>
            <a:r>
              <a:rPr lang="ar-SA" sz="2400" b="1" dirty="0" err="1" smtClean="0">
                <a:solidFill>
                  <a:srgbClr val="1D2228"/>
                </a:solidFill>
                <a:latin typeface="Arial Unicode MS" pitchFamily="34" charset="-128"/>
                <a:ea typeface="Arial Unicode MS" pitchFamily="34" charset="-128"/>
                <a:cs typeface="Arial Unicode MS" pitchFamily="34" charset="-128"/>
              </a:rPr>
              <a:t>و</a:t>
            </a:r>
            <a:r>
              <a:rPr lang="ar-SA" sz="2400" b="1" dirty="0" smtClean="0">
                <a:solidFill>
                  <a:srgbClr val="1D2228"/>
                </a:solidFill>
                <a:latin typeface="Arial Unicode MS" pitchFamily="34" charset="-128"/>
                <a:ea typeface="Arial Unicode MS" pitchFamily="34" charset="-128"/>
                <a:cs typeface="Arial Unicode MS" pitchFamily="34" charset="-128"/>
              </a:rPr>
              <a:t> الإعلام.</a:t>
            </a:r>
            <a:endParaRPr lang="fr-FR" sz="240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r>
              <a:rPr lang="ar-SA" sz="2400" b="1" dirty="0" smtClean="0">
                <a:solidFill>
                  <a:srgbClr val="1D2228"/>
                </a:solidFill>
                <a:latin typeface="Arial Unicode MS" pitchFamily="34" charset="-128"/>
                <a:ea typeface="Arial Unicode MS" pitchFamily="34" charset="-128"/>
                <a:cs typeface="Arial Unicode MS" pitchFamily="34" charset="-128"/>
              </a:rPr>
              <a:t>تيسير   للولوج إلى مصادر المعلومات.</a:t>
            </a:r>
            <a:endParaRPr lang="fr-FR" sz="2400" b="1"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r>
              <a:rPr lang="ar-SA" sz="2400" b="1" dirty="0" smtClean="0">
                <a:solidFill>
                  <a:srgbClr val="1D2228"/>
                </a:solidFill>
                <a:latin typeface="Arial Unicode MS" pitchFamily="34" charset="-128"/>
                <a:ea typeface="Arial Unicode MS" pitchFamily="34" charset="-128"/>
                <a:cs typeface="Arial Unicode MS" pitchFamily="34" charset="-128"/>
              </a:rPr>
              <a:t>استحداث آلية لتمكين مؤسسات </a:t>
            </a:r>
            <a:r>
              <a:rPr lang="ar-SA" sz="2400" b="1" dirty="0" err="1" smtClean="0">
                <a:solidFill>
                  <a:srgbClr val="1D2228"/>
                </a:solidFill>
                <a:latin typeface="Arial Unicode MS" pitchFamily="34" charset="-128"/>
                <a:ea typeface="Arial Unicode MS" pitchFamily="34" charset="-128"/>
                <a:cs typeface="Arial Unicode MS" pitchFamily="34" charset="-128"/>
              </a:rPr>
              <a:t>الاعلام</a:t>
            </a:r>
            <a:r>
              <a:rPr lang="ar-SA" sz="2400" b="1" dirty="0" smtClean="0">
                <a:solidFill>
                  <a:srgbClr val="1D2228"/>
                </a:solidFill>
                <a:latin typeface="Arial Unicode MS" pitchFamily="34" charset="-128"/>
                <a:ea typeface="Arial Unicode MS" pitchFamily="34" charset="-128"/>
                <a:cs typeface="Arial Unicode MS" pitchFamily="34" charset="-128"/>
              </a:rPr>
              <a:t> الخاص من الاستفادة العادلة من الاشتراكات </a:t>
            </a:r>
            <a:r>
              <a:rPr lang="ar-SA" sz="2400" b="1" dirty="0" err="1" smtClean="0">
                <a:solidFill>
                  <a:srgbClr val="1D2228"/>
                </a:solidFill>
                <a:latin typeface="Arial Unicode MS" pitchFamily="34" charset="-128"/>
                <a:ea typeface="Arial Unicode MS" pitchFamily="34" charset="-128"/>
                <a:cs typeface="Arial Unicode MS" pitchFamily="34" charset="-128"/>
              </a:rPr>
              <a:t>و</a:t>
            </a:r>
            <a:r>
              <a:rPr lang="ar-SA" sz="2400" b="1" dirty="0" smtClean="0">
                <a:solidFill>
                  <a:srgbClr val="1D2228"/>
                </a:solidFill>
                <a:latin typeface="Arial Unicode MS" pitchFamily="34" charset="-128"/>
                <a:ea typeface="Arial Unicode MS" pitchFamily="34" charset="-128"/>
                <a:cs typeface="Arial Unicode MS" pitchFamily="34" charset="-128"/>
              </a:rPr>
              <a:t> </a:t>
            </a:r>
            <a:r>
              <a:rPr lang="ar-SA" sz="2400" b="1" dirty="0" err="1" smtClean="0">
                <a:solidFill>
                  <a:srgbClr val="1D2228"/>
                </a:solidFill>
                <a:latin typeface="Arial Unicode MS" pitchFamily="34" charset="-128"/>
                <a:ea typeface="Arial Unicode MS" pitchFamily="34" charset="-128"/>
                <a:cs typeface="Arial Unicode MS" pitchFamily="34" charset="-128"/>
              </a:rPr>
              <a:t>الاعلانات</a:t>
            </a:r>
            <a:r>
              <a:rPr lang="ar-SA" sz="2400" b="1" dirty="0" smtClean="0">
                <a:solidFill>
                  <a:srgbClr val="1D2228"/>
                </a:solidFill>
                <a:latin typeface="Arial Unicode MS" pitchFamily="34" charset="-128"/>
                <a:ea typeface="Arial Unicode MS" pitchFamily="34" charset="-128"/>
                <a:cs typeface="Arial Unicode MS" pitchFamily="34" charset="-128"/>
              </a:rPr>
              <a:t> بالتساوي مع المؤسسات الإعلامية العمومية</a:t>
            </a:r>
            <a:r>
              <a:rPr lang="ar-SA" sz="2400" b="1" dirty="0" smtClean="0">
                <a:solidFill>
                  <a:srgbClr val="1D2228"/>
                </a:solidFill>
                <a:latin typeface="Arial Unicode MS" pitchFamily="34" charset="-128"/>
                <a:ea typeface="Arial Unicode MS" pitchFamily="34" charset="-128"/>
                <a:cs typeface="Arial Unicode MS" pitchFamily="34" charset="-128"/>
              </a:rPr>
              <a:t>.</a:t>
            </a:r>
            <a:endParaRPr lang="fr-FR" sz="2400" b="1" dirty="0" smtClean="0">
              <a:solidFill>
                <a:srgbClr val="1D2228"/>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endParaRPr lang="fr-FR" sz="2400" b="1" dirty="0" smtClean="0">
              <a:solidFill>
                <a:srgbClr val="1D2228"/>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endParaRPr lang="fr-FR" sz="2400" b="1" dirty="0" smtClean="0">
              <a:solidFill>
                <a:srgbClr val="1D2228"/>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pPr>
            <a:endParaRPr lang="ar-SA" sz="2400" b="1" dirty="0" smtClean="0">
              <a:solidFill>
                <a:schemeClr val="tx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5A2D85-ACF1-4B45-88E1-30DE5B53E683}" type="slidenum">
              <a:rPr lang="fr-FR" smtClean="0"/>
              <a:pPr/>
              <a:t>48</a:t>
            </a:fld>
            <a:endParaRPr lang="fr-FR"/>
          </a:p>
        </p:txBody>
      </p:sp>
      <p:sp>
        <p:nvSpPr>
          <p:cNvPr id="5" name="Rectangle 4"/>
          <p:cNvSpPr/>
          <p:nvPr/>
        </p:nvSpPr>
        <p:spPr>
          <a:xfrm>
            <a:off x="4427984" y="428604"/>
            <a:ext cx="4716016" cy="6264696"/>
          </a:xfrm>
          <a:prstGeom prst="rect">
            <a:avLst/>
          </a:prstGeom>
          <a:scene3d>
            <a:camera prst="orthographicFront"/>
            <a:lightRig rig="threePt" dir="t"/>
          </a:scene3d>
          <a:sp3d>
            <a:bevelT w="635000" h="254000"/>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7" name="ZoneTexte 6"/>
          <p:cNvSpPr txBox="1"/>
          <p:nvPr/>
        </p:nvSpPr>
        <p:spPr>
          <a:xfrm>
            <a:off x="0" y="0"/>
            <a:ext cx="91440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r" rtl="1"/>
            <a:r>
              <a:rPr lang="ar-SA" sz="2800" b="1" dirty="0" smtClean="0">
                <a:latin typeface="Arial Unicode MS" pitchFamily="34" charset="-128"/>
                <a:ea typeface="Arial Unicode MS" pitchFamily="34" charset="-128"/>
                <a:cs typeface="Arial Unicode MS" pitchFamily="34" charset="-128"/>
              </a:rPr>
              <a:t>التوصيات                                                </a:t>
            </a:r>
            <a:r>
              <a:rPr lang="fr-FR" sz="2800" b="1" dirty="0" smtClean="0">
                <a:latin typeface="Arial Unicode MS" pitchFamily="34" charset="-128"/>
                <a:ea typeface="Arial Unicode MS" pitchFamily="34" charset="-128"/>
                <a:cs typeface="Arial Unicode MS" pitchFamily="34" charset="-128"/>
              </a:rPr>
              <a:t>Recommandations</a:t>
            </a:r>
            <a:r>
              <a:rPr lang="ar-SA" dirty="0" smtClean="0"/>
              <a:t> </a:t>
            </a:r>
            <a:endParaRPr lang="fr-FR" dirty="0"/>
          </a:p>
        </p:txBody>
      </p:sp>
      <p:sp>
        <p:nvSpPr>
          <p:cNvPr id="8" name="Ellipse 7"/>
          <p:cNvSpPr/>
          <p:nvPr/>
        </p:nvSpPr>
        <p:spPr>
          <a:xfrm>
            <a:off x="4211960" y="0"/>
            <a:ext cx="1152128" cy="548680"/>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2"/>
          <p:cNvSpPr>
            <a:spLocks noChangeArrowheads="1"/>
          </p:cNvSpPr>
          <p:nvPr/>
        </p:nvSpPr>
        <p:spPr bwMode="auto">
          <a:xfrm>
            <a:off x="5143504" y="642918"/>
            <a:ext cx="349188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9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تطوير الوضع المؤسسي والقانوني للعاملين في المؤسسات الإعلامية الخاصة، ومنحهم عقودا رسمية تضمن لهم حقوقهم خاصة في مجال الضمان الاجتماعي و التأمين الصحي.</a:t>
            </a:r>
            <a:endParaRPr kumimoji="0" lang="fr-FR" sz="19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9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تسوية وضعية العمال المتعاونين في قطاع الإعلام العمومي.</a:t>
            </a:r>
            <a:endParaRPr kumimoji="0" lang="fr-FR" sz="19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9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تعزيز التعدد والتنوع  في  المشهد السمعي لبصري   بإصدار مرسوم من مجلس الوزراء يحدد الشروط التي يجب توفرها في الجمعيات الراغبة في الحصول على رخص لإذاعات أو تلفزيونات </a:t>
            </a:r>
            <a:r>
              <a:rPr kumimoji="0" lang="ar-SA" sz="1900" b="1" i="0" u="none" strike="noStrike" cap="none" normalizeH="0" baseline="0" dirty="0" err="1" smtClean="0">
                <a:ln>
                  <a:noFill/>
                </a:ln>
                <a:solidFill>
                  <a:srgbClr val="1D2228"/>
                </a:solidFill>
                <a:effectLst/>
                <a:latin typeface="Arial Unicode MS" pitchFamily="34" charset="-128"/>
                <a:ea typeface="Arial Unicode MS" pitchFamily="34" charset="-128"/>
                <a:cs typeface="Arial Unicode MS" pitchFamily="34" charset="-128"/>
              </a:rPr>
              <a:t>جمعوية</a:t>
            </a:r>
            <a:r>
              <a:rPr kumimoji="0" lang="ar-SA" sz="19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 كما هو وارد في القانون: 045/2010.(الفقرة الثانية من المادة 18</a:t>
            </a:r>
            <a:r>
              <a:rPr kumimoji="0" lang="ar-SA" sz="19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a:t>
            </a:r>
            <a:endParaRPr kumimoji="0" lang="fr-FR" sz="1900" b="1"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endParaRPr>
          </a:p>
          <a:p>
            <a:pPr algn="r" rtl="1" eaLnBrk="0" fontAlgn="base" hangingPunct="0">
              <a:spcBef>
                <a:spcPct val="0"/>
              </a:spcBef>
              <a:spcAft>
                <a:spcPct val="0"/>
              </a:spcAft>
            </a:pPr>
            <a:r>
              <a:rPr lang="ar-SA" sz="1900" b="1" dirty="0" smtClean="0">
                <a:latin typeface="Arial Unicode MS" pitchFamily="34" charset="-128"/>
                <a:ea typeface="Arial Unicode MS" pitchFamily="34" charset="-128"/>
                <a:cs typeface="Arial Unicode MS" pitchFamily="34" charset="-128"/>
              </a:rPr>
              <a:t>التمكين للمرأة </a:t>
            </a:r>
            <a:r>
              <a:rPr lang="ar-SA" sz="1900" b="1" dirty="0" smtClean="0">
                <a:latin typeface="Arial Unicode MS" pitchFamily="34" charset="-128"/>
                <a:ea typeface="Arial Unicode MS" pitchFamily="34" charset="-128"/>
                <a:cs typeface="Arial Unicode MS" pitchFamily="34" charset="-128"/>
              </a:rPr>
              <a:t>الإعلامية  </a:t>
            </a:r>
            <a:r>
              <a:rPr lang="ar-SA" sz="1900" b="1" dirty="0" smtClean="0">
                <a:latin typeface="Arial Unicode MS" pitchFamily="34" charset="-128"/>
                <a:ea typeface="Arial Unicode MS" pitchFamily="34" charset="-128"/>
                <a:cs typeface="Arial Unicode MS" pitchFamily="34" charset="-128"/>
              </a:rPr>
              <a:t>كموضوع وفاعل. وترقية نفاذها </a:t>
            </a:r>
            <a:r>
              <a:rPr lang="ar-SA" sz="1900" b="1" dirty="0" smtClean="0">
                <a:latin typeface="Arial Unicode MS" pitchFamily="34" charset="-128"/>
                <a:ea typeface="Arial Unicode MS" pitchFamily="34" charset="-128"/>
                <a:cs typeface="Arial Unicode MS" pitchFamily="34" charset="-128"/>
              </a:rPr>
              <a:t>إلي </a:t>
            </a:r>
            <a:r>
              <a:rPr lang="ar-SA" sz="1900" b="1" dirty="0" smtClean="0">
                <a:latin typeface="Arial Unicode MS" pitchFamily="34" charset="-128"/>
                <a:ea typeface="Arial Unicode MS" pitchFamily="34" charset="-128"/>
                <a:cs typeface="Arial Unicode MS" pitchFamily="34" charset="-128"/>
              </a:rPr>
              <a:t>مراكز القرار  بالمؤسسات </a:t>
            </a:r>
            <a:r>
              <a:rPr lang="ar-SA" sz="1900" b="1" dirty="0" smtClean="0">
                <a:latin typeface="Arial Unicode MS" pitchFamily="34" charset="-128"/>
                <a:ea typeface="Arial Unicode MS" pitchFamily="34" charset="-128"/>
                <a:cs typeface="Arial Unicode MS" pitchFamily="34" charset="-128"/>
              </a:rPr>
              <a:t>الإعلامية</a:t>
            </a:r>
            <a:endParaRPr lang="fr-FR" sz="1900" b="1" dirty="0" smtClean="0">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20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p:txBody>
      </p:sp>
      <p:sp>
        <p:nvSpPr>
          <p:cNvPr id="26625" name="Rectangle 1"/>
          <p:cNvSpPr>
            <a:spLocks noChangeArrowheads="1"/>
          </p:cNvSpPr>
          <p:nvPr/>
        </p:nvSpPr>
        <p:spPr bwMode="auto">
          <a:xfrm>
            <a:off x="0" y="1142984"/>
            <a:ext cx="4357686" cy="2677656"/>
          </a:xfrm>
          <a:prstGeom prst="rect">
            <a:avLst/>
          </a:prstGeom>
          <a:ln>
            <a:headEnd/>
            <a:tailEnd/>
          </a:ln>
          <a:scene3d>
            <a:camera prst="orthographicFront"/>
            <a:lightRig rig="threePt" dir="t"/>
          </a:scene3d>
          <a:sp3d>
            <a:bevelT w="635000" h="254000"/>
          </a:sp3d>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تنويع وزيادة مصادر الدعم العمومي للصحافة الخاصة، حتى تخدم </a:t>
            </a:r>
            <a:r>
              <a:rPr kumimoji="0" lang="ar-SA" sz="2800" b="0" i="0" u="none" strike="noStrike" cap="none" normalizeH="0" baseline="0" dirty="0" err="1" smtClean="0">
                <a:ln>
                  <a:noFill/>
                </a:ln>
                <a:solidFill>
                  <a:srgbClr val="1D2228"/>
                </a:solidFill>
                <a:effectLst/>
                <a:latin typeface="Arial Unicode MS" pitchFamily="34" charset="-128"/>
                <a:ea typeface="Arial Unicode MS" pitchFamily="34" charset="-128"/>
                <a:cs typeface="Arial Unicode MS" pitchFamily="34" charset="-128"/>
              </a:rPr>
              <a:t>تمهين</a:t>
            </a:r>
            <a:r>
              <a:rPr kumimoji="0" lang="ar-SA" sz="2800" b="0" i="0" u="none" strike="noStrike" cap="none" normalizeH="0" baseline="0" dirty="0" smtClean="0">
                <a:ln>
                  <a:noFill/>
                </a:ln>
                <a:solidFill>
                  <a:srgbClr val="1D2228"/>
                </a:solidFill>
                <a:effectLst/>
                <a:latin typeface="Arial Unicode MS" pitchFamily="34" charset="-128"/>
                <a:ea typeface="Arial Unicode MS" pitchFamily="34" charset="-128"/>
                <a:cs typeface="Arial Unicode MS" pitchFamily="34" charset="-128"/>
              </a:rPr>
              <a:t> وتطوير المشهد الإعلامي الخاص.</a:t>
            </a:r>
            <a:endParaRPr kumimoji="0" lang="fr-FR"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ـ التركيز</a:t>
            </a:r>
            <a:r>
              <a:rPr kumimoji="0" lang="fr-FR"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ar-SA"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علي</a:t>
            </a:r>
            <a:r>
              <a:rPr kumimoji="0" lang="fr-FR"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ar-SA"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التكوين</a:t>
            </a:r>
            <a:r>
              <a:rPr kumimoji="0" lang="fr-FR"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ar-SA"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ومهني</a:t>
            </a:r>
            <a:r>
              <a:rPr kumimoji="0" lang="fr-FR"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ar-SA"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محترفي الحقل</a:t>
            </a:r>
            <a:r>
              <a:rPr kumimoji="0" lang="fr-FR"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ar-SA"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الإعلامي</a:t>
            </a:r>
            <a:endParaRPr kumimoji="0" lang="en-US"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708920"/>
            <a:ext cx="9144000" cy="132343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4000" b="1" dirty="0" smtClean="0">
                <a:solidFill>
                  <a:schemeClr val="tx1"/>
                </a:solidFill>
                <a:latin typeface="Calibri" pitchFamily="34" charset="0"/>
                <a:ea typeface="Calibri" pitchFamily="34" charset="0"/>
                <a:cs typeface="Arial" pitchFamily="34" charset="0"/>
              </a:rPr>
              <a:t>أ</a:t>
            </a: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شكركم على الانتباه </a:t>
            </a:r>
            <a:endParaRPr kumimoji="0" lang="fr-FR" sz="4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Merci pour votre attention</a:t>
            </a:r>
            <a:endParaRPr kumimoji="0" lang="fr-FR"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0" y="0"/>
            <a:ext cx="9144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rtl="1" fontAlgn="ctr"/>
            <a:endParaRPr lang="fr-FR" b="1" i="0" u="none" strike="noStrike" dirty="0">
              <a:solidFill>
                <a:srgbClr val="000000"/>
              </a:solidFill>
              <a:latin typeface="Times New Roman"/>
              <a:cs typeface="+mj-cs"/>
            </a:endParaRPr>
          </a:p>
        </p:txBody>
      </p:sp>
      <p:sp>
        <p:nvSpPr>
          <p:cNvPr id="5" name="Ellipse 4"/>
          <p:cNvSpPr/>
          <p:nvPr/>
        </p:nvSpPr>
        <p:spPr>
          <a:xfrm>
            <a:off x="4500562" y="0"/>
            <a:ext cx="576064" cy="432000"/>
          </a:xfrm>
          <a:prstGeom prst="ellipse">
            <a:avLst/>
          </a:prstGeom>
          <a:blipFill dpi="0" rotWithShape="1">
            <a:blip r:embed="rId3"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Picture 2" descr="C:\Users\centresuivi\Pictures\001.PNG"/>
          <p:cNvPicPr>
            <a:picLocks noChangeAspect="1" noChangeArrowheads="1"/>
          </p:cNvPicPr>
          <p:nvPr/>
        </p:nvPicPr>
        <p:blipFill>
          <a:blip r:embed="rId4" cstate="print"/>
          <a:srcRect/>
          <a:stretch>
            <a:fillRect/>
          </a:stretch>
        </p:blipFill>
        <p:spPr bwMode="auto">
          <a:xfrm>
            <a:off x="0" y="6309320"/>
            <a:ext cx="2123728" cy="548680"/>
          </a:xfrm>
          <a:prstGeom prst="rect">
            <a:avLst/>
          </a:prstGeom>
          <a:noFill/>
        </p:spPr>
      </p:pic>
      <p:sp>
        <p:nvSpPr>
          <p:cNvPr id="8" name="Espace réservé du numéro de diapositive 7"/>
          <p:cNvSpPr>
            <a:spLocks noGrp="1"/>
          </p:cNvSpPr>
          <p:nvPr>
            <p:ph type="sldNum" sz="quarter" idx="12"/>
          </p:nvPr>
        </p:nvSpPr>
        <p:spPr/>
        <p:txBody>
          <a:bodyPr/>
          <a:lstStyle/>
          <a:p>
            <a:fld id="{DA5A2D85-ACF1-4B45-88E1-30DE5B53E683}" type="slidenum">
              <a:rPr lang="fr-FR" smtClean="0"/>
              <a:pPr/>
              <a:t>49</a:t>
            </a:fld>
            <a:endParaRPr lang="fr-FR"/>
          </a:p>
        </p:txBody>
      </p:sp>
    </p:spTree>
  </p:cSld>
  <p:clrMapOvr>
    <a:masterClrMapping/>
  </p:clrMapOvr>
  <p:transition>
    <p:diamond/>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5">
                                            <p:bg/>
                                          </p:spTgt>
                                        </p:tgtEl>
                                        <p:attrNameLst>
                                          <p:attrName>style.visibility</p:attrName>
                                        </p:attrNameLst>
                                      </p:cBhvr>
                                      <p:to>
                                        <p:strVal val="visible"/>
                                      </p:to>
                                    </p:set>
                                    <p:animEffect transition="in" filter="wipe(down)">
                                      <p:cBhvr>
                                        <p:cTn id="7" dur="500"/>
                                        <p:tgtEl>
                                          <p:spTgt spid="102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25">
                                            <p:txEl>
                                              <p:pRg st="0" end="0"/>
                                            </p:txEl>
                                          </p:spTgt>
                                        </p:tgtEl>
                                        <p:attrNameLst>
                                          <p:attrName>style.visibility</p:attrName>
                                        </p:attrNameLst>
                                      </p:cBhvr>
                                      <p:to>
                                        <p:strVal val="visible"/>
                                      </p:to>
                                    </p:set>
                                    <p:animEffect transition="in" filter="wipe(down)">
                                      <p:cBhvr>
                                        <p:cTn id="10" dur="500"/>
                                        <p:tgtEl>
                                          <p:spTgt spid="1025">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025">
                                            <p:txEl>
                                              <p:pRg st="1" end="1"/>
                                            </p:txEl>
                                          </p:spTgt>
                                        </p:tgtEl>
                                        <p:attrNameLst>
                                          <p:attrName>style.visibility</p:attrName>
                                        </p:attrNameLst>
                                      </p:cBhvr>
                                      <p:to>
                                        <p:strVal val="visible"/>
                                      </p:to>
                                    </p:set>
                                    <p:animEffect transition="in" filter="wipe(down)">
                                      <p:cBhvr>
                                        <p:cTn id="13" dur="500"/>
                                        <p:tgtEl>
                                          <p:spTgt spid="10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rtl="1"/>
            <a:r>
              <a:rPr lang="ar-SA" altLang="fr-FR" sz="2800" b="1" dirty="0" smtClean="0">
                <a:latin typeface="Arial Unicode MS" pitchFamily="34" charset="-128"/>
                <a:ea typeface="Arial Unicode MS" pitchFamily="34" charset="-128"/>
                <a:cs typeface="Arial Unicode MS" pitchFamily="34" charset="-128"/>
              </a:rPr>
              <a:t>السياق العام                                               </a:t>
            </a:r>
            <a:r>
              <a:rPr lang="fr-FR" sz="2800" b="1" dirty="0" smtClean="0">
                <a:solidFill>
                  <a:schemeClr val="tx1"/>
                </a:solidFill>
                <a:latin typeface="Times New Roman" pitchFamily="18" charset="0"/>
                <a:ea typeface="Arial Unicode MS" pitchFamily="34" charset="-128"/>
                <a:cs typeface="Times New Roman" pitchFamily="18" charset="0"/>
              </a:rPr>
              <a:t>Contexte général</a:t>
            </a:r>
            <a:endParaRPr lang="ar-SA" sz="2800" dirty="0" smtClean="0">
              <a:solidFill>
                <a:schemeClr val="tx1"/>
              </a:solidFill>
              <a:latin typeface="Arial Unicode MS" pitchFamily="34" charset="-128"/>
              <a:ea typeface="Arial Unicode MS" pitchFamily="34" charset="-128"/>
              <a:cs typeface="Arial Unicode MS" pitchFamily="34" charset="-128"/>
            </a:endParaRPr>
          </a:p>
        </p:txBody>
      </p:sp>
      <p:sp>
        <p:nvSpPr>
          <p:cNvPr id="5" name="Ellipse 4"/>
          <p:cNvSpPr/>
          <p:nvPr/>
        </p:nvSpPr>
        <p:spPr>
          <a:xfrm>
            <a:off x="4788024" y="0"/>
            <a:ext cx="710390" cy="481256"/>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p:txBody>
          <a:bodyPr/>
          <a:lstStyle/>
          <a:p>
            <a:fld id="{DA5A2D85-ACF1-4B45-88E1-30DE5B53E683}" type="slidenum">
              <a:rPr lang="fr-FR" smtClean="0"/>
              <a:pPr/>
              <a:t>5</a:t>
            </a:fld>
            <a:endParaRPr lang="fr-FR"/>
          </a:p>
        </p:txBody>
      </p:sp>
      <p:sp>
        <p:nvSpPr>
          <p:cNvPr id="9" name="Organigramme : Alternative 8"/>
          <p:cNvSpPr/>
          <p:nvPr/>
        </p:nvSpPr>
        <p:spPr>
          <a:xfrm>
            <a:off x="0" y="548680"/>
            <a:ext cx="4788024" cy="6309320"/>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a:buFontTx/>
              <a:buChar char="-"/>
            </a:pPr>
            <a:r>
              <a:rPr lang="fr-FR" sz="1950" b="1" dirty="0" smtClean="0">
                <a:latin typeface="Times New Roman" pitchFamily="18" charset="0"/>
                <a:cs typeface="Times New Roman" pitchFamily="18" charset="0"/>
              </a:rPr>
              <a:t> Les répercussions de la crise de l’épidémie du Corona ont paralysé les activités au plan mondiale et national depuis le début de l'année 2020, jusqu’ à présent.</a:t>
            </a:r>
          </a:p>
          <a:p>
            <a:pPr>
              <a:buFontTx/>
              <a:buChar char="-"/>
            </a:pPr>
            <a:r>
              <a:rPr lang="fr-FR" sz="1950" b="1" dirty="0" smtClean="0">
                <a:latin typeface="Times New Roman" pitchFamily="18" charset="0"/>
                <a:cs typeface="Times New Roman" pitchFamily="18" charset="0"/>
              </a:rPr>
              <a:t> La mise en place du Comité national pour la réforme du secteur des médias.</a:t>
            </a:r>
          </a:p>
          <a:p>
            <a:r>
              <a:rPr lang="fr-FR" sz="1950" b="1" dirty="0" smtClean="0">
                <a:latin typeface="Times New Roman" pitchFamily="18" charset="0"/>
                <a:cs typeface="Times New Roman" pitchFamily="18" charset="0"/>
              </a:rPr>
              <a:t>- L'atrophie du marché publicitaire due à la baisse des contributions financières de l'Etat depuis 2016,  a aggravé la situation économique difficile que connaissent les différentes institutions médiatiques du pays,</a:t>
            </a:r>
          </a:p>
          <a:p>
            <a:r>
              <a:rPr lang="fr-FR" sz="1950" b="1" dirty="0" smtClean="0">
                <a:latin typeface="Times New Roman" pitchFamily="18" charset="0"/>
                <a:cs typeface="Times New Roman" pitchFamily="18" charset="0"/>
              </a:rPr>
              <a:t>- Une révolution dans le domaine des médias électroniques (plateformes et médias sociaux</a:t>
            </a:r>
            <a:r>
              <a:rPr lang="fr-FR" sz="1950" dirty="0" smtClean="0">
                <a:latin typeface="Times New Roman" pitchFamily="18" charset="0"/>
                <a:cs typeface="Times New Roman" pitchFamily="18" charset="0"/>
              </a:rPr>
              <a:t>)</a:t>
            </a:r>
          </a:p>
        </p:txBody>
      </p:sp>
      <p:sp>
        <p:nvSpPr>
          <p:cNvPr id="10" name="Organigramme : Alternative 9"/>
          <p:cNvSpPr/>
          <p:nvPr/>
        </p:nvSpPr>
        <p:spPr>
          <a:xfrm>
            <a:off x="4860032" y="620688"/>
            <a:ext cx="4283968" cy="6237312"/>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lvl="0" algn="r" rtl="1" fontAlgn="base">
              <a:spcBef>
                <a:spcPct val="0"/>
              </a:spcBef>
              <a:spcAft>
                <a:spcPct val="0"/>
              </a:spcAft>
              <a:buFontTx/>
              <a:buChar char="-"/>
            </a:pPr>
            <a:r>
              <a:rPr lang="ar-SA" sz="2400" dirty="0" smtClean="0">
                <a:solidFill>
                  <a:schemeClr val="tx1"/>
                </a:solidFill>
                <a:latin typeface="Arial Unicode MS" pitchFamily="34" charset="-128"/>
                <a:ea typeface="Arial Unicode MS" pitchFamily="34" charset="-128"/>
                <a:cs typeface="Arial Unicode MS" pitchFamily="34" charset="-128"/>
              </a:rPr>
              <a:t>أزمة وباء كورونا التي شلت الحركة  عالميا ومحليا منذ مطلع العام الحالي 2020، وما تزال تداعياتها مستمرة حتى الآن</a:t>
            </a:r>
            <a:r>
              <a:rPr lang="fr-FR" sz="2400" dirty="0" smtClean="0">
                <a:solidFill>
                  <a:schemeClr val="tx1"/>
                </a:solidFill>
                <a:latin typeface="Arial Unicode MS" pitchFamily="34" charset="-128"/>
                <a:ea typeface="Arial Unicode MS" pitchFamily="34" charset="-128"/>
                <a:cs typeface="Arial Unicode MS" pitchFamily="34" charset="-128"/>
              </a:rPr>
              <a:t>.</a:t>
            </a:r>
            <a:endParaRPr lang="ar-SA" sz="2400" dirty="0" smtClean="0">
              <a:solidFill>
                <a:schemeClr val="tx1"/>
              </a:solidFill>
              <a:latin typeface="Arial Unicode MS" pitchFamily="34" charset="-128"/>
              <a:ea typeface="Arial Unicode MS" pitchFamily="34" charset="-128"/>
              <a:cs typeface="Arial Unicode MS" pitchFamily="34" charset="-128"/>
            </a:endParaRPr>
          </a:p>
          <a:p>
            <a:pPr lvl="0" algn="r" rtl="1" fontAlgn="base">
              <a:spcBef>
                <a:spcPct val="0"/>
              </a:spcBef>
              <a:spcAft>
                <a:spcPct val="0"/>
              </a:spcAft>
              <a:buFontTx/>
              <a:buChar char="-"/>
            </a:pPr>
            <a:r>
              <a:rPr lang="ar-SA" sz="2400" dirty="0" smtClean="0">
                <a:solidFill>
                  <a:schemeClr val="tx1"/>
                </a:solidFill>
                <a:latin typeface="Arial Unicode MS" pitchFamily="34" charset="-128"/>
                <a:ea typeface="Arial Unicode MS" pitchFamily="34" charset="-128"/>
                <a:cs typeface="Arial Unicode MS" pitchFamily="34" charset="-128"/>
              </a:rPr>
              <a:t> تشكيل اللجنة الوطنية لإصلاح قطاع الاعلام.</a:t>
            </a:r>
            <a:endParaRPr lang="fr-FR" sz="2400" dirty="0" smtClean="0">
              <a:solidFill>
                <a:schemeClr val="tx1"/>
              </a:solidFill>
              <a:latin typeface="Arial Unicode MS" pitchFamily="34" charset="-128"/>
              <a:ea typeface="Arial Unicode MS" pitchFamily="34" charset="-128"/>
              <a:cs typeface="Arial Unicode MS" pitchFamily="34" charset="-128"/>
            </a:endParaRPr>
          </a:p>
          <a:p>
            <a:pPr lvl="0" algn="r" rtl="1" eaLnBrk="0" fontAlgn="base" hangingPunct="0">
              <a:spcBef>
                <a:spcPct val="0"/>
              </a:spcBef>
              <a:spcAft>
                <a:spcPct val="0"/>
              </a:spcAft>
              <a:buFontTx/>
              <a:buChar char="-"/>
            </a:pPr>
            <a:r>
              <a:rPr lang="ar-SA" sz="2400" dirty="0" smtClean="0">
                <a:solidFill>
                  <a:schemeClr val="tx1"/>
                </a:solidFill>
                <a:latin typeface="Arial Unicode MS" pitchFamily="34" charset="-128"/>
                <a:ea typeface="Arial Unicode MS" pitchFamily="34" charset="-128"/>
                <a:cs typeface="Arial Unicode MS" pitchFamily="34" charset="-128"/>
              </a:rPr>
              <a:t>ضمور سوق الإعلانات إثر تراجع الاشتراكات المالية الحكومية منذ 2016، الأمر الذي </a:t>
            </a:r>
            <a:r>
              <a:rPr lang="ar-SA" sz="2400" dirty="0" err="1" smtClean="0">
                <a:solidFill>
                  <a:schemeClr val="tx1"/>
                </a:solidFill>
                <a:latin typeface="Arial Unicode MS" pitchFamily="34" charset="-128"/>
                <a:ea typeface="Arial Unicode MS" pitchFamily="34" charset="-128"/>
                <a:cs typeface="Arial Unicode MS" pitchFamily="34" charset="-128"/>
              </a:rPr>
              <a:t>فاقم</a:t>
            </a:r>
            <a:r>
              <a:rPr lang="ar-SA" sz="2400" dirty="0" smtClean="0">
                <a:solidFill>
                  <a:schemeClr val="tx1"/>
                </a:solidFill>
                <a:latin typeface="Arial Unicode MS" pitchFamily="34" charset="-128"/>
                <a:ea typeface="Arial Unicode MS" pitchFamily="34" charset="-128"/>
                <a:cs typeface="Arial Unicode MS" pitchFamily="34" charset="-128"/>
              </a:rPr>
              <a:t> الظرفية الاقتصادية الصعبة التي تعيشها مختلف المؤسسات الإعلامية في البلد.</a:t>
            </a:r>
          </a:p>
          <a:p>
            <a:pPr lvl="0" algn="r" rtl="1" eaLnBrk="0" fontAlgn="base" hangingPunct="0">
              <a:spcBef>
                <a:spcPct val="0"/>
              </a:spcBef>
              <a:spcAft>
                <a:spcPct val="0"/>
              </a:spcAft>
              <a:buFontTx/>
              <a:buChar char="-"/>
            </a:pPr>
            <a:r>
              <a:rPr lang="ar-SA" sz="2400" dirty="0" smtClean="0">
                <a:solidFill>
                  <a:schemeClr val="tx1"/>
                </a:solidFill>
                <a:latin typeface="Arial Unicode MS" pitchFamily="34" charset="-128"/>
                <a:ea typeface="Arial Unicode MS" pitchFamily="34" charset="-128"/>
                <a:cs typeface="Arial Unicode MS" pitchFamily="34" charset="-128"/>
              </a:rPr>
              <a:t> التطور </a:t>
            </a:r>
            <a:r>
              <a:rPr lang="ar-SA" sz="2400" dirty="0" err="1" smtClean="0">
                <a:solidFill>
                  <a:schemeClr val="tx1"/>
                </a:solidFill>
                <a:latin typeface="Arial Unicode MS" pitchFamily="34" charset="-128"/>
                <a:ea typeface="Arial Unicode MS" pitchFamily="34" charset="-128"/>
                <a:cs typeface="Arial Unicode MS" pitchFamily="34" charset="-128"/>
              </a:rPr>
              <a:t>المتسارع</a:t>
            </a:r>
            <a:r>
              <a:rPr lang="ar-SA" sz="2400" dirty="0" smtClean="0">
                <a:solidFill>
                  <a:schemeClr val="tx1"/>
                </a:solidFill>
                <a:latin typeface="Arial Unicode MS" pitchFamily="34" charset="-128"/>
                <a:ea typeface="Arial Unicode MS" pitchFamily="34" charset="-128"/>
                <a:cs typeface="Arial Unicode MS" pitchFamily="34" charset="-128"/>
              </a:rPr>
              <a:t> في مجال الإعلام </a:t>
            </a:r>
            <a:r>
              <a:rPr lang="ar-SA" sz="2400" dirty="0" err="1" smtClean="0">
                <a:solidFill>
                  <a:schemeClr val="tx1"/>
                </a:solidFill>
                <a:latin typeface="Arial Unicode MS" pitchFamily="34" charset="-128"/>
                <a:ea typeface="Arial Unicode MS" pitchFamily="34" charset="-128"/>
                <a:cs typeface="Arial Unicode MS" pitchFamily="34" charset="-128"/>
              </a:rPr>
              <a:t>الالكتروني </a:t>
            </a:r>
            <a:r>
              <a:rPr lang="ar-SA" sz="2400" dirty="0" smtClean="0">
                <a:solidFill>
                  <a:schemeClr val="tx1"/>
                </a:solidFill>
                <a:latin typeface="Arial Unicode MS" pitchFamily="34" charset="-128"/>
                <a:ea typeface="Arial Unicode MS" pitchFamily="34" charset="-128"/>
                <a:cs typeface="Arial Unicode MS" pitchFamily="34" charset="-128"/>
              </a:rPr>
              <a:t>(المنصات ووسائط التواصل </a:t>
            </a:r>
            <a:r>
              <a:rPr lang="ar-SA" sz="2400" dirty="0" err="1" smtClean="0">
                <a:solidFill>
                  <a:schemeClr val="tx1"/>
                </a:solidFill>
                <a:latin typeface="Arial Unicode MS" pitchFamily="34" charset="-128"/>
                <a:ea typeface="Arial Unicode MS" pitchFamily="34" charset="-128"/>
                <a:cs typeface="Arial Unicode MS" pitchFamily="34" charset="-128"/>
              </a:rPr>
              <a:t>الاجتماعي .</a:t>
            </a:r>
            <a:r>
              <a:rPr lang="ar-SA" sz="2400" dirty="0" smtClean="0">
                <a:solidFill>
                  <a:schemeClr val="tx1"/>
                </a:solidFill>
                <a:latin typeface="Arial Unicode MS" pitchFamily="34" charset="-128"/>
                <a:ea typeface="Arial Unicode MS" pitchFamily="34" charset="-128"/>
                <a:cs typeface="Arial Unicode MS" pitchFamily="34" charset="-128"/>
              </a:rPr>
              <a:t> </a:t>
            </a:r>
            <a:r>
              <a:rPr lang="ar-SA" sz="2400" dirty="0" err="1" smtClean="0">
                <a:solidFill>
                  <a:schemeClr val="tx1"/>
                </a:solidFill>
                <a:latin typeface="Arial Unicode MS" pitchFamily="34" charset="-128"/>
                <a:ea typeface="Arial Unicode MS" pitchFamily="34" charset="-128"/>
                <a:cs typeface="Arial Unicode MS" pitchFamily="34" charset="-128"/>
              </a:rPr>
              <a:t>.)</a:t>
            </a:r>
            <a:r>
              <a:rPr lang="ar-SA" sz="2400" dirty="0" smtClean="0">
                <a:solidFill>
                  <a:schemeClr val="tx1"/>
                </a:solidFill>
                <a:latin typeface="Arial Unicode MS" pitchFamily="34" charset="-128"/>
                <a:ea typeface="Arial Unicode MS" pitchFamily="34" charset="-128"/>
                <a:cs typeface="Arial Unicode MS" pitchFamily="34" charset="-128"/>
              </a:rPr>
              <a:t> </a:t>
            </a:r>
            <a:endParaRPr lang="en-US" sz="2400" dirty="0" smtClean="0">
              <a:solidFill>
                <a:schemeClr val="tx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5410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rtl="1">
              <a:spcBef>
                <a:spcPct val="0"/>
              </a:spcBef>
            </a:pPr>
            <a:r>
              <a:rPr lang="ar-SA" altLang="fr-FR" sz="2800" b="1" dirty="0" smtClean="0"/>
              <a:t>الأهداف العامة للمسح    </a:t>
            </a:r>
            <a:r>
              <a:rPr lang="fr-FR" altLang="fr-FR" sz="2800" b="1" dirty="0" smtClean="0"/>
              <a:t>      </a:t>
            </a:r>
            <a:r>
              <a:rPr lang="ar-SA" altLang="fr-FR" sz="2800" b="1" dirty="0" smtClean="0"/>
              <a:t>  </a:t>
            </a:r>
            <a:r>
              <a:rPr lang="fr-FR" sz="2800" b="1" dirty="0" smtClean="0">
                <a:latin typeface="Times New Roman" pitchFamily="18" charset="0"/>
                <a:cs typeface="Times New Roman" pitchFamily="18" charset="0"/>
              </a:rPr>
              <a:t>Les objectifs généraux de l’enquête</a:t>
            </a:r>
          </a:p>
          <a:p>
            <a:pPr algn="r" rtl="1">
              <a:spcBef>
                <a:spcPct val="0"/>
              </a:spcBef>
            </a:pPr>
            <a:r>
              <a:rPr lang="ar-SA" altLang="fr-FR" sz="2800" b="1" dirty="0" smtClean="0"/>
              <a:t> </a:t>
            </a:r>
            <a:endParaRPr lang="fr-FR" altLang="fr-FR" sz="2800" b="1" dirty="0"/>
          </a:p>
        </p:txBody>
      </p:sp>
      <p:sp>
        <p:nvSpPr>
          <p:cNvPr id="4" name="Ellipse 3"/>
          <p:cNvSpPr/>
          <p:nvPr/>
        </p:nvSpPr>
        <p:spPr>
          <a:xfrm>
            <a:off x="5715008" y="0"/>
            <a:ext cx="721220" cy="642918"/>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p:txBody>
          <a:bodyPr/>
          <a:lstStyle/>
          <a:p>
            <a:fld id="{DA5A2D85-ACF1-4B45-88E1-30DE5B53E683}" type="slidenum">
              <a:rPr lang="fr-FR" smtClean="0"/>
              <a:pPr/>
              <a:t>6</a:t>
            </a:fld>
            <a:endParaRPr lang="fr-FR"/>
          </a:p>
        </p:txBody>
      </p:sp>
      <p:sp>
        <p:nvSpPr>
          <p:cNvPr id="9" name="Organigramme : Alternative 8"/>
          <p:cNvSpPr/>
          <p:nvPr/>
        </p:nvSpPr>
        <p:spPr>
          <a:xfrm>
            <a:off x="0" y="980728"/>
            <a:ext cx="4499992" cy="5877272"/>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a:buFont typeface="Wingdings" pitchFamily="2" charset="2"/>
              <a:buChar char="ü"/>
            </a:pPr>
            <a:r>
              <a:rPr lang="fr-FR" b="1" dirty="0" smtClean="0"/>
              <a:t> Créer une base de données numérique complète et détaillée sur les différentes composantes du paysage médiatique public et privé du pays, y compris les institutions, presse écrite, électronique et audiovisuelle.</a:t>
            </a:r>
          </a:p>
          <a:p>
            <a:pPr>
              <a:buFont typeface="Wingdings" pitchFamily="2" charset="2"/>
              <a:buChar char="ü"/>
            </a:pPr>
            <a:r>
              <a:rPr lang="fr-FR" b="1" dirty="0" smtClean="0"/>
              <a:t>Réguler et développer le paysage médiatique</a:t>
            </a:r>
          </a:p>
          <a:p>
            <a:pPr>
              <a:buFont typeface="Wingdings" pitchFamily="2" charset="2"/>
              <a:buChar char="ü"/>
            </a:pPr>
            <a:r>
              <a:rPr lang="fr-FR" b="1" dirty="0" smtClean="0"/>
              <a:t>Identifier les faiblesses et forces des institutions médiatiques et évaluer les changements qu’elles subissent chaque année</a:t>
            </a:r>
            <a:r>
              <a:rPr lang="ar-SA" b="1" dirty="0" smtClean="0"/>
              <a:t>;</a:t>
            </a:r>
            <a:endParaRPr lang="fr-FR" b="1" dirty="0" smtClean="0"/>
          </a:p>
          <a:p>
            <a:pPr>
              <a:buFont typeface="Wingdings" pitchFamily="2" charset="2"/>
              <a:buChar char="ü"/>
            </a:pPr>
            <a:r>
              <a:rPr lang="fr-FR" b="1" dirty="0" smtClean="0"/>
              <a:t>Consolider le droit du citoyen à un média multi professionnel équilibré et diversifié</a:t>
            </a:r>
            <a:r>
              <a:rPr lang="ar-SA" b="1" dirty="0" smtClean="0"/>
              <a:t> </a:t>
            </a:r>
            <a:r>
              <a:rPr lang="fr-FR" b="1" dirty="0" smtClean="0"/>
              <a:t>;</a:t>
            </a:r>
          </a:p>
          <a:p>
            <a:pPr>
              <a:buFont typeface="Wingdings" pitchFamily="2" charset="2"/>
              <a:buChar char="ü"/>
            </a:pPr>
            <a:r>
              <a:rPr lang="fr-FR" b="1" dirty="0" smtClean="0"/>
              <a:t>Formuler des propositions appropriées pour le développement, l'amélioration et la régulation de la performance des médias</a:t>
            </a:r>
            <a:r>
              <a:rPr lang="ar-SA" b="1" dirty="0" err="1" smtClean="0"/>
              <a:t>.</a:t>
            </a:r>
            <a:endParaRPr lang="fr-FR" b="1" dirty="0" smtClean="0"/>
          </a:p>
        </p:txBody>
      </p:sp>
      <p:sp>
        <p:nvSpPr>
          <p:cNvPr id="10" name="Organigramme : Alternative 9"/>
          <p:cNvSpPr/>
          <p:nvPr/>
        </p:nvSpPr>
        <p:spPr>
          <a:xfrm>
            <a:off x="4572000" y="980728"/>
            <a:ext cx="4572000" cy="5877272"/>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algn="r" rtl="1">
              <a:spcBef>
                <a:spcPts val="0"/>
              </a:spcBef>
              <a:buFont typeface="Wingdings" panose="05000000000000000000" pitchFamily="2" charset="2"/>
              <a:buChar char="ü"/>
              <a:defRPr/>
            </a:pPr>
            <a:r>
              <a:rPr lang="ar-SA" sz="2200" dirty="0" smtClean="0">
                <a:latin typeface="Arial Unicode MS" pitchFamily="34" charset="-128"/>
                <a:ea typeface="Arial Unicode MS" pitchFamily="34" charset="-128"/>
                <a:cs typeface="Arial Unicode MS" pitchFamily="34" charset="-128"/>
              </a:rPr>
              <a:t>توفير قاعدة بيانات رقمية شاملة و </a:t>
            </a:r>
            <a:r>
              <a:rPr lang="ar-SA" sz="2200" dirty="0" err="1" smtClean="0">
                <a:latin typeface="Arial Unicode MS" pitchFamily="34" charset="-128"/>
                <a:ea typeface="Arial Unicode MS" pitchFamily="34" charset="-128"/>
                <a:cs typeface="Arial Unicode MS" pitchFamily="34" charset="-128"/>
              </a:rPr>
              <a:t>مفصلة </a:t>
            </a:r>
            <a:r>
              <a:rPr lang="ar-SA" sz="2200" dirty="0" smtClean="0">
                <a:latin typeface="Arial Unicode MS" pitchFamily="34" charset="-128"/>
                <a:ea typeface="Arial Unicode MS" pitchFamily="34" charset="-128"/>
                <a:cs typeface="Arial Unicode MS" pitchFamily="34" charset="-128"/>
              </a:rPr>
              <a:t>،عن مختلف مكونات المشهد الإعلامي  العمومي والخاص في البلد، من مؤسسات</a:t>
            </a:r>
            <a:r>
              <a:rPr lang="fr-FR" sz="2200" dirty="0" smtClean="0">
                <a:latin typeface="Arial Unicode MS" pitchFamily="34" charset="-128"/>
                <a:ea typeface="Arial Unicode MS" pitchFamily="34" charset="-128"/>
                <a:cs typeface="Arial Unicode MS" pitchFamily="34" charset="-128"/>
              </a:rPr>
              <a:t>;</a:t>
            </a:r>
            <a:r>
              <a:rPr lang="ar-SA" sz="2200" dirty="0" smtClean="0">
                <a:latin typeface="Arial Unicode MS" pitchFamily="34" charset="-128"/>
                <a:ea typeface="Arial Unicode MS" pitchFamily="34" charset="-128"/>
                <a:cs typeface="Arial Unicode MS" pitchFamily="34" charset="-128"/>
              </a:rPr>
              <a:t> إعلامية  مكتوبة، وإلكترونية وسمعية بصرية</a:t>
            </a:r>
            <a:r>
              <a:rPr lang="fr-FR" sz="2200" dirty="0" smtClean="0">
                <a:latin typeface="Arial Unicode MS" pitchFamily="34" charset="-128"/>
                <a:ea typeface="Arial Unicode MS" pitchFamily="34" charset="-128"/>
                <a:cs typeface="Arial Unicode MS" pitchFamily="34" charset="-128"/>
              </a:rPr>
              <a:t>;</a:t>
            </a:r>
          </a:p>
          <a:p>
            <a:pPr algn="r" rtl="1">
              <a:spcBef>
                <a:spcPts val="0"/>
              </a:spcBef>
              <a:buFont typeface="Wingdings" panose="05000000000000000000" pitchFamily="2" charset="2"/>
              <a:buChar char="ü"/>
              <a:defRPr/>
            </a:pPr>
            <a:r>
              <a:rPr lang="ar-SA" sz="2200" dirty="0" smtClean="0">
                <a:latin typeface="Arial Unicode MS" pitchFamily="34" charset="-128"/>
                <a:ea typeface="Arial Unicode MS" pitchFamily="34" charset="-128"/>
                <a:cs typeface="Arial Unicode MS" pitchFamily="34" charset="-128"/>
              </a:rPr>
              <a:t>ضبط و تطوير المشهد الإعلامي</a:t>
            </a:r>
          </a:p>
          <a:p>
            <a:pPr algn="r" rtl="1">
              <a:spcBef>
                <a:spcPts val="0"/>
              </a:spcBef>
              <a:buFont typeface="Wingdings" panose="05000000000000000000" pitchFamily="2" charset="2"/>
              <a:buChar char="ü"/>
              <a:defRPr/>
            </a:pPr>
            <a:r>
              <a:rPr lang="ar-SA" sz="2200" dirty="0" smtClean="0">
                <a:latin typeface="Arial Unicode MS" pitchFamily="34" charset="-128"/>
                <a:ea typeface="Arial Unicode MS" pitchFamily="34" charset="-128"/>
                <a:cs typeface="Arial Unicode MS" pitchFamily="34" charset="-128"/>
              </a:rPr>
              <a:t>الوقوف على مكامن الضعف وجوانب القوة في مؤسسات الإعلام و رصد التغيرات التي تشهدها سنويا </a:t>
            </a:r>
            <a:r>
              <a:rPr lang="fr-FR" sz="2200" dirty="0" smtClean="0">
                <a:latin typeface="Arial Unicode MS" pitchFamily="34" charset="-128"/>
                <a:ea typeface="Arial Unicode MS" pitchFamily="34" charset="-128"/>
                <a:cs typeface="Arial Unicode MS" pitchFamily="34" charset="-128"/>
              </a:rPr>
              <a:t>;</a:t>
            </a:r>
            <a:endParaRPr lang="ar-SA" sz="2200" dirty="0" smtClean="0">
              <a:latin typeface="Arial Unicode MS" pitchFamily="34" charset="-128"/>
              <a:ea typeface="Arial Unicode MS" pitchFamily="34" charset="-128"/>
              <a:cs typeface="Arial Unicode MS" pitchFamily="34" charset="-128"/>
            </a:endParaRPr>
          </a:p>
          <a:p>
            <a:pPr algn="r" rtl="1">
              <a:buFont typeface="Wingdings" panose="05000000000000000000" pitchFamily="2" charset="2"/>
              <a:buChar char="ü"/>
              <a:defRPr/>
            </a:pPr>
            <a:r>
              <a:rPr lang="ar-SA" sz="2200" dirty="0" smtClean="0">
                <a:latin typeface="Arial Unicode MS" pitchFamily="34" charset="-128"/>
                <a:ea typeface="Arial Unicode MS" pitchFamily="34" charset="-128"/>
                <a:cs typeface="Arial Unicode MS" pitchFamily="34" charset="-128"/>
              </a:rPr>
              <a:t>تكريس حق المواطن في إعلام مهني متعدد متوازن و متنوع </a:t>
            </a:r>
            <a:r>
              <a:rPr lang="fr-FR" sz="2200" dirty="0" smtClean="0">
                <a:latin typeface="Arial Unicode MS" pitchFamily="34" charset="-128"/>
                <a:ea typeface="Arial Unicode MS" pitchFamily="34" charset="-128"/>
                <a:cs typeface="Arial Unicode MS" pitchFamily="34" charset="-128"/>
              </a:rPr>
              <a:t>;</a:t>
            </a:r>
            <a:r>
              <a:rPr lang="ar-SA" sz="2200" dirty="0" smtClean="0">
                <a:latin typeface="Arial Unicode MS" pitchFamily="34" charset="-128"/>
                <a:ea typeface="Arial Unicode MS" pitchFamily="34" charset="-128"/>
                <a:cs typeface="Arial Unicode MS" pitchFamily="34" charset="-128"/>
              </a:rPr>
              <a:t>  </a:t>
            </a:r>
            <a:endParaRPr lang="fr-FR" sz="2200" dirty="0" smtClean="0">
              <a:latin typeface="Arial Unicode MS" pitchFamily="34" charset="-128"/>
              <a:ea typeface="Arial Unicode MS" pitchFamily="34" charset="-128"/>
              <a:cs typeface="Arial Unicode MS" pitchFamily="34" charset="-128"/>
            </a:endParaRPr>
          </a:p>
          <a:p>
            <a:pPr algn="r" rtl="1">
              <a:spcBef>
                <a:spcPts val="0"/>
              </a:spcBef>
              <a:buFont typeface="Wingdings" panose="05000000000000000000" pitchFamily="2" charset="2"/>
              <a:buChar char="ü"/>
              <a:defRPr/>
            </a:pPr>
            <a:r>
              <a:rPr lang="ar-SA" sz="2200" dirty="0" smtClean="0">
                <a:latin typeface="Arial Unicode MS" pitchFamily="34" charset="-128"/>
                <a:ea typeface="Arial Unicode MS" pitchFamily="34" charset="-128"/>
                <a:cs typeface="Arial Unicode MS" pitchFamily="34" charset="-128"/>
              </a:rPr>
              <a:t>صياغة المقترحات المناسبة لتطوير و </a:t>
            </a:r>
            <a:r>
              <a:rPr lang="ar-SA" sz="2200" dirty="0" err="1" smtClean="0">
                <a:latin typeface="Arial Unicode MS" pitchFamily="34" charset="-128"/>
                <a:ea typeface="Arial Unicode MS" pitchFamily="34" charset="-128"/>
                <a:cs typeface="Arial Unicode MS" pitchFamily="34" charset="-128"/>
              </a:rPr>
              <a:t>تمهين</a:t>
            </a:r>
            <a:r>
              <a:rPr lang="ar-SA" sz="2200" dirty="0" smtClean="0">
                <a:latin typeface="Arial Unicode MS" pitchFamily="34" charset="-128"/>
                <a:ea typeface="Arial Unicode MS" pitchFamily="34" charset="-128"/>
                <a:cs typeface="Arial Unicode MS" pitchFamily="34" charset="-128"/>
              </a:rPr>
              <a:t> و ضبط الأداء الإعلامي</a:t>
            </a:r>
            <a:r>
              <a:rPr lang="fr-FR" sz="2200" dirty="0" smtClean="0">
                <a:latin typeface="Arial Unicode MS" pitchFamily="34" charset="-128"/>
                <a:ea typeface="Arial Unicode MS" pitchFamily="34" charset="-128"/>
                <a:cs typeface="Arial Unicode MS" pitchFamily="34" charset="-128"/>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8" name="Shape 211"/>
          <p:cNvSpPr txBox="1">
            <a:spLocks noGrp="1"/>
          </p:cNvSpPr>
          <p:nvPr>
            <p:ph type="title"/>
          </p:nvPr>
        </p:nvSpPr>
        <p:spPr>
          <a:xfrm>
            <a:off x="2" y="-158590"/>
            <a:ext cx="9143999" cy="635262"/>
          </a:xfrm>
          <a:prstGeom prst="rect">
            <a:avLst/>
          </a:prstGeom>
          <a:ln/>
        </p:spPr>
        <p:style>
          <a:lnRef idx="1">
            <a:schemeClr val="accent3"/>
          </a:lnRef>
          <a:fillRef idx="2">
            <a:schemeClr val="accent3"/>
          </a:fillRef>
          <a:effectRef idx="1">
            <a:schemeClr val="accent3"/>
          </a:effectRef>
          <a:fontRef idx="minor">
            <a:schemeClr val="dk1"/>
          </a:fontRef>
        </p:style>
        <p:txBody>
          <a:bodyPr lIns="91425" tIns="45700" rIns="91425" bIns="45700" anchor="t" anchorCtr="0">
            <a:noAutofit/>
          </a:bodyPr>
          <a:lstStyle/>
          <a:p>
            <a:pPr algn="r" rtl="1">
              <a:buClr>
                <a:srgbClr val="151515"/>
              </a:buClr>
              <a:buSzPct val="25000"/>
            </a:pPr>
            <a:r>
              <a:rPr lang="ar-SA" sz="3600" b="1" dirty="0" smtClean="0">
                <a:solidFill>
                  <a:srgbClr val="000000"/>
                </a:solidFill>
                <a:latin typeface="Arial" panose="020B0604020202020204" pitchFamily="34" charset="0"/>
                <a:cs typeface="Arial" panose="020B0604020202020204" pitchFamily="34" charset="0"/>
              </a:rPr>
              <a:t>خصوصيات المسح</a:t>
            </a:r>
            <a:r>
              <a:rPr lang="fr-FR" sz="3600" b="1" dirty="0" smtClean="0">
                <a:solidFill>
                  <a:srgbClr val="000000"/>
                </a:solidFill>
                <a:latin typeface="Arial" panose="020B0604020202020204" pitchFamily="34" charset="0"/>
                <a:cs typeface="Arial" panose="020B0604020202020204" pitchFamily="34" charset="0"/>
              </a:rPr>
              <a:t>     </a:t>
            </a:r>
            <a:r>
              <a:rPr lang="ar-SA" sz="3600" b="1" dirty="0" smtClean="0">
                <a:solidFill>
                  <a:srgbClr val="000000"/>
                </a:solidFill>
                <a:latin typeface="Arial" panose="020B0604020202020204" pitchFamily="34" charset="0"/>
                <a:cs typeface="Arial" panose="020B0604020202020204" pitchFamily="34" charset="0"/>
              </a:rPr>
              <a:t>  </a:t>
            </a:r>
            <a:r>
              <a:rPr lang="fr-FR" sz="3600" b="1" dirty="0" smtClean="0"/>
              <a:t>Particularités  de l’enquête </a:t>
            </a:r>
            <a:r>
              <a:rPr lang="fr-FR" sz="3600" dirty="0" smtClean="0"/>
              <a:t/>
            </a:r>
            <a:br>
              <a:rPr lang="fr-FR" sz="3600" dirty="0" smtClean="0"/>
            </a:br>
            <a:r>
              <a:rPr lang="ar-SA" sz="3600" b="1" dirty="0" smtClean="0">
                <a:solidFill>
                  <a:srgbClr val="000000"/>
                </a:solidFill>
                <a:latin typeface="Arial" panose="020B0604020202020204" pitchFamily="34" charset="0"/>
                <a:cs typeface="Arial" panose="020B0604020202020204" pitchFamily="34" charset="0"/>
              </a:rPr>
              <a:t> </a:t>
            </a:r>
            <a:r>
              <a:rPr lang="ar-AE" sz="3600" b="1" dirty="0" smtClean="0">
                <a:solidFill>
                  <a:srgbClr val="016794"/>
                </a:solidFill>
                <a:latin typeface="Arial" panose="020B0604020202020204" pitchFamily="34" charset="0"/>
                <a:cs typeface="Arial" panose="020B0604020202020204" pitchFamily="34" charset="0"/>
              </a:rPr>
              <a:t/>
            </a:r>
            <a:br>
              <a:rPr lang="ar-AE" sz="3600" b="1" dirty="0" smtClean="0">
                <a:solidFill>
                  <a:srgbClr val="016794"/>
                </a:solidFill>
                <a:latin typeface="Arial" panose="020B0604020202020204" pitchFamily="34" charset="0"/>
                <a:cs typeface="Arial" panose="020B0604020202020204" pitchFamily="34" charset="0"/>
              </a:rPr>
            </a:br>
            <a:endParaRPr lang="ar-AE" sz="3600" b="1" dirty="0">
              <a:solidFill>
                <a:srgbClr val="016794"/>
              </a:solidFill>
              <a:latin typeface="Arial" panose="020B0604020202020204" pitchFamily="34" charset="0"/>
              <a:cs typeface="Arial" panose="020B0604020202020204" pitchFamily="34" charset="0"/>
            </a:endParaRPr>
          </a:p>
        </p:txBody>
      </p:sp>
      <p:sp>
        <p:nvSpPr>
          <p:cNvPr id="7" name="Ellipse 6"/>
          <p:cNvSpPr/>
          <p:nvPr/>
        </p:nvSpPr>
        <p:spPr>
          <a:xfrm>
            <a:off x="5508104" y="-35479"/>
            <a:ext cx="576064" cy="476672"/>
          </a:xfrm>
          <a:prstGeom prst="ellipse">
            <a:avLst/>
          </a:prstGeom>
          <a:blipFill dpi="0" rotWithShape="1">
            <a:blip r:embed="rId3"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Picture 2" descr="C:\Users\centresuivi\Pictures\001.PNG"/>
          <p:cNvPicPr>
            <a:picLocks noChangeAspect="1" noChangeArrowheads="1"/>
          </p:cNvPicPr>
          <p:nvPr/>
        </p:nvPicPr>
        <p:blipFill>
          <a:blip r:embed="rId4" cstate="print"/>
          <a:srcRect/>
          <a:stretch>
            <a:fillRect/>
          </a:stretch>
        </p:blipFill>
        <p:spPr bwMode="auto">
          <a:xfrm>
            <a:off x="0" y="6237312"/>
            <a:ext cx="2123728" cy="620688"/>
          </a:xfrm>
          <a:prstGeom prst="rect">
            <a:avLst/>
          </a:prstGeom>
          <a:noFill/>
        </p:spPr>
      </p:pic>
      <p:sp>
        <p:nvSpPr>
          <p:cNvPr id="12" name="Espace réservé du numéro de diapositive 11"/>
          <p:cNvSpPr>
            <a:spLocks noGrp="1"/>
          </p:cNvSpPr>
          <p:nvPr>
            <p:ph type="sldNum" sz="quarter" idx="12"/>
          </p:nvPr>
        </p:nvSpPr>
        <p:spPr/>
        <p:txBody>
          <a:bodyPr/>
          <a:lstStyle/>
          <a:p>
            <a:fld id="{DA5A2D85-ACF1-4B45-88E1-30DE5B53E683}" type="slidenum">
              <a:rPr lang="fr-FR" smtClean="0"/>
              <a:pPr/>
              <a:t>7</a:t>
            </a:fld>
            <a:endParaRPr lang="fr-FR"/>
          </a:p>
        </p:txBody>
      </p:sp>
      <p:sp>
        <p:nvSpPr>
          <p:cNvPr id="14" name="Organigramme : Alternative 13"/>
          <p:cNvSpPr/>
          <p:nvPr/>
        </p:nvSpPr>
        <p:spPr>
          <a:xfrm>
            <a:off x="0" y="548680"/>
            <a:ext cx="4644008" cy="2952328"/>
          </a:xfrm>
          <a:prstGeom prst="flowChartAlternateProcess">
            <a:avLst/>
          </a:prstGeom>
          <a:scene3d>
            <a:camera prst="orthographicFront"/>
            <a:lightRig rig="threePt" dir="t"/>
          </a:scene3d>
          <a:sp3d>
            <a:bevelT w="635000" h="254000"/>
          </a:sp3d>
        </p:spPr>
        <p:style>
          <a:lnRef idx="1">
            <a:schemeClr val="accent3"/>
          </a:lnRef>
          <a:fillRef idx="2">
            <a:schemeClr val="accent3"/>
          </a:fillRef>
          <a:effectRef idx="1">
            <a:schemeClr val="accent3"/>
          </a:effectRef>
          <a:fontRef idx="minor">
            <a:schemeClr val="dk1"/>
          </a:fontRef>
        </p:style>
        <p:txBody>
          <a:bodyPr rtlCol="0" anchor="ctr"/>
          <a:lstStyle/>
          <a:p>
            <a:pPr>
              <a:buFont typeface="Wingdings" pitchFamily="2" charset="2"/>
              <a:buChar char="ü"/>
            </a:pPr>
            <a:r>
              <a:rPr lang="fr-FR" b="1" dirty="0" smtClean="0"/>
              <a:t>  L’intégralité</a:t>
            </a:r>
          </a:p>
          <a:p>
            <a:r>
              <a:rPr lang="fr-FR" b="1" dirty="0" smtClean="0"/>
              <a:t>- L'enquête a porté sur les secteurs des médias publics et privés;</a:t>
            </a:r>
          </a:p>
          <a:p>
            <a:r>
              <a:rPr lang="fr-FR" b="1" dirty="0" smtClean="0"/>
              <a:t>- Parcouru tous les médias et organisations médiatiques des institutions de presse, des plateformes, des agences de production audiovisuelle, des agences d'accès universel, des correspondants internationaux, des associations, des syndicats et des ligues de presse.</a:t>
            </a:r>
          </a:p>
        </p:txBody>
      </p:sp>
      <p:sp>
        <p:nvSpPr>
          <p:cNvPr id="20" name="Organigramme : Alternative 19"/>
          <p:cNvSpPr/>
          <p:nvPr/>
        </p:nvSpPr>
        <p:spPr>
          <a:xfrm>
            <a:off x="0" y="3573016"/>
            <a:ext cx="4572000" cy="2376264"/>
          </a:xfrm>
          <a:prstGeom prst="flowChartAlternateProcess">
            <a:avLst/>
          </a:prstGeom>
          <a:scene3d>
            <a:camera prst="orthographicFront"/>
            <a:lightRig rig="threePt" dir="t"/>
          </a:scene3d>
          <a:sp3d>
            <a:bevelT w="635000" h="317500"/>
          </a:sp3d>
        </p:spPr>
        <p:style>
          <a:lnRef idx="1">
            <a:schemeClr val="accent3"/>
          </a:lnRef>
          <a:fillRef idx="2">
            <a:schemeClr val="accent3"/>
          </a:fillRef>
          <a:effectRef idx="1">
            <a:schemeClr val="accent3"/>
          </a:effectRef>
          <a:fontRef idx="minor">
            <a:schemeClr val="dk1"/>
          </a:fontRef>
        </p:style>
        <p:txBody>
          <a:bodyPr rtlCol="0" anchor="ctr"/>
          <a:lstStyle/>
          <a:p>
            <a:pPr>
              <a:buFont typeface="Wingdings" pitchFamily="2" charset="2"/>
              <a:buChar char="ü"/>
            </a:pPr>
            <a:r>
              <a:rPr lang="fr-FR" sz="2000" dirty="0" smtClean="0"/>
              <a:t> </a:t>
            </a:r>
            <a:r>
              <a:rPr lang="fr-FR" sz="2000" b="1" dirty="0" smtClean="0"/>
              <a:t>Enrichir le formulaire de recherche pour inclure de nouvelles données, en suivant le rythme rapide des développements dans le domaine de la communication.</a:t>
            </a:r>
          </a:p>
        </p:txBody>
      </p:sp>
      <p:sp>
        <p:nvSpPr>
          <p:cNvPr id="21" name="Organigramme : Alternative 20"/>
          <p:cNvSpPr/>
          <p:nvPr/>
        </p:nvSpPr>
        <p:spPr>
          <a:xfrm>
            <a:off x="4572000" y="3501008"/>
            <a:ext cx="4572000" cy="2448272"/>
          </a:xfrm>
          <a:prstGeom prst="flowChartAlternateProcess">
            <a:avLst/>
          </a:prstGeom>
          <a:scene3d>
            <a:camera prst="orthographicFront"/>
            <a:lightRig rig="threePt" dir="t"/>
          </a:scene3d>
          <a:sp3d>
            <a:bevelT w="635000" h="254000"/>
          </a:sp3d>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r" rtl="1">
              <a:buFont typeface="Wingdings" pitchFamily="2" charset="2"/>
              <a:buChar char="ü"/>
            </a:pPr>
            <a:r>
              <a:rPr lang="ar-SA" b="1" dirty="0" smtClean="0">
                <a:latin typeface="Arial Unicode MS" pitchFamily="34" charset="-128"/>
                <a:ea typeface="Arial Unicode MS" pitchFamily="34" charset="-128"/>
                <a:cs typeface="Arial Unicode MS" pitchFamily="34" charset="-128"/>
              </a:rPr>
              <a:t>إثراء شكلية استمارة البحث لتشمل معطيات </a:t>
            </a:r>
            <a:r>
              <a:rPr lang="ar-SA" b="1" dirty="0" err="1" smtClean="0">
                <a:latin typeface="Arial Unicode MS" pitchFamily="34" charset="-128"/>
                <a:ea typeface="Arial Unicode MS" pitchFamily="34" charset="-128"/>
                <a:cs typeface="Arial Unicode MS" pitchFamily="34" charset="-128"/>
              </a:rPr>
              <a:t>جديدة </a:t>
            </a:r>
            <a:r>
              <a:rPr lang="ar-SA" b="1" dirty="0" smtClean="0">
                <a:latin typeface="Arial Unicode MS" pitchFamily="34" charset="-128"/>
                <a:ea typeface="Arial Unicode MS" pitchFamily="34" charset="-128"/>
                <a:cs typeface="Arial Unicode MS" pitchFamily="34" charset="-128"/>
              </a:rPr>
              <a:t>، مواكبة لتسارع وتيرة التطورات الحاصلة في مجال الاتصال </a:t>
            </a:r>
            <a:endParaRPr lang="fr-FR" dirty="0">
              <a:latin typeface="Arial Unicode MS" pitchFamily="34" charset="-128"/>
              <a:ea typeface="Arial Unicode MS" pitchFamily="34" charset="-128"/>
              <a:cs typeface="Arial Unicode MS" pitchFamily="34" charset="-128"/>
            </a:endParaRPr>
          </a:p>
        </p:txBody>
      </p:sp>
      <p:sp>
        <p:nvSpPr>
          <p:cNvPr id="22" name="Organigramme : Alternative 21"/>
          <p:cNvSpPr/>
          <p:nvPr/>
        </p:nvSpPr>
        <p:spPr>
          <a:xfrm>
            <a:off x="4644008" y="548680"/>
            <a:ext cx="4499992" cy="2880320"/>
          </a:xfrm>
          <a:prstGeom prst="flowChartAlternateProcess">
            <a:avLst/>
          </a:prstGeom>
          <a:scene3d>
            <a:camera prst="orthographicFront"/>
            <a:lightRig rig="threePt" dir="t"/>
          </a:scene3d>
          <a:sp3d>
            <a:bevelT w="635000" h="317500"/>
          </a:sp3d>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r" rtl="1">
              <a:buFont typeface="Wingdings" pitchFamily="2" charset="2"/>
              <a:buChar char="ü"/>
              <a:defRPr/>
            </a:pPr>
            <a:r>
              <a:rPr lang="ar-SA" b="1" dirty="0" smtClean="0">
                <a:latin typeface="Arial Unicode MS" pitchFamily="34" charset="-128"/>
                <a:ea typeface="Arial Unicode MS" pitchFamily="34" charset="-128"/>
                <a:cs typeface="Arial Unicode MS" pitchFamily="34" charset="-128"/>
              </a:rPr>
              <a:t>الشمولية.</a:t>
            </a:r>
          </a:p>
          <a:p>
            <a:pPr marL="457200" indent="-457200" algn="r" rtl="1">
              <a:defRPr/>
            </a:pPr>
            <a:r>
              <a:rPr lang="ar-SA" b="1" dirty="0" smtClean="0">
                <a:latin typeface="Arial Unicode MS" pitchFamily="34" charset="-128"/>
                <a:ea typeface="Arial Unicode MS" pitchFamily="34" charset="-128"/>
                <a:cs typeface="Arial Unicode MS" pitchFamily="34" charset="-128"/>
              </a:rPr>
              <a:t>-  شمل المسح قطاعي الاعلام العمومي و الخاص </a:t>
            </a:r>
          </a:p>
          <a:p>
            <a:pPr marL="457200" indent="-457200" algn="r" rtl="1">
              <a:buFontTx/>
              <a:buChar char="-"/>
              <a:defRPr/>
            </a:pPr>
            <a:r>
              <a:rPr lang="ar-SA" b="1" dirty="0" smtClean="0">
                <a:latin typeface="Arial Unicode MS" pitchFamily="34" charset="-128"/>
                <a:ea typeface="Arial Unicode MS" pitchFamily="34" charset="-128"/>
                <a:cs typeface="Arial Unicode MS" pitchFamily="34" charset="-128"/>
              </a:rPr>
              <a:t>استعرض كافة الوسائط و الهيئات الإعلامية من مؤسسات صحفية، ومنصات ووكالات إنتاج سمعي بصري ووكالات نفاذ </a:t>
            </a:r>
            <a:r>
              <a:rPr lang="ar-SA" b="1" dirty="0" err="1" smtClean="0">
                <a:latin typeface="Arial Unicode MS" pitchFamily="34" charset="-128"/>
                <a:ea typeface="Arial Unicode MS" pitchFamily="34" charset="-128"/>
                <a:cs typeface="Arial Unicode MS" pitchFamily="34" charset="-128"/>
              </a:rPr>
              <a:t>شامل </a:t>
            </a:r>
            <a:r>
              <a:rPr lang="ar-SA" b="1" dirty="0" smtClean="0">
                <a:latin typeface="Arial Unicode MS" pitchFamily="34" charset="-128"/>
                <a:ea typeface="Arial Unicode MS" pitchFamily="34" charset="-128"/>
                <a:cs typeface="Arial Unicode MS" pitchFamily="34" charset="-128"/>
              </a:rPr>
              <a:t>، ومراسلين دوليين ونقابات و اتحادات و روابط صحفية </a:t>
            </a:r>
            <a:endParaRPr lang="fr-FR" b="1" dirty="0" smtClean="0">
              <a:latin typeface="Arial Unicode MS" pitchFamily="34" charset="-128"/>
              <a:ea typeface="Arial Unicode MS" pitchFamily="34" charset="-128"/>
              <a:cs typeface="Arial Unicode MS" pitchFamily="34" charset="-128"/>
            </a:endParaRPr>
          </a:p>
          <a:p>
            <a:pPr algn="r" rtl="1">
              <a:buFontTx/>
              <a:buChar char="-"/>
              <a:defRPr/>
            </a:pPr>
            <a:endParaRPr lang="fr-FR" sz="3200" dirty="0"/>
          </a:p>
        </p:txBody>
      </p:sp>
    </p:spTree>
    <p:extLst>
      <p:ext uri="{BB962C8B-B14F-4D97-AF65-F5344CB8AC3E}">
        <p14:creationId xmlns="" xmlns:p14="http://schemas.microsoft.com/office/powerpoint/2010/main" val="383778890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5A2D85-ACF1-4B45-88E1-30DE5B53E683}" type="slidenum">
              <a:rPr lang="fr-FR" smtClean="0"/>
              <a:pPr/>
              <a:t>8</a:t>
            </a:fld>
            <a:endParaRPr lang="fr-FR"/>
          </a:p>
        </p:txBody>
      </p:sp>
      <p:sp>
        <p:nvSpPr>
          <p:cNvPr id="7" name="Ellipse 6"/>
          <p:cNvSpPr/>
          <p:nvPr/>
        </p:nvSpPr>
        <p:spPr>
          <a:xfrm>
            <a:off x="0" y="548680"/>
            <a:ext cx="4608512" cy="2492896"/>
          </a:xfrm>
          <a:prstGeom prst="ellipse">
            <a:avLst/>
          </a:prstGeom>
          <a:scene3d>
            <a:camera prst="orthographicFront"/>
            <a:lightRig rig="threePt" dir="t"/>
          </a:scene3d>
          <a:sp3d>
            <a:bevelT w="635000" h="254000"/>
          </a:sp3d>
        </p:spPr>
        <p:style>
          <a:lnRef idx="1">
            <a:schemeClr val="accent3"/>
          </a:lnRef>
          <a:fillRef idx="2">
            <a:schemeClr val="accent3"/>
          </a:fillRef>
          <a:effectRef idx="1">
            <a:schemeClr val="accent3"/>
          </a:effectRef>
          <a:fontRef idx="minor">
            <a:schemeClr val="dk1"/>
          </a:fontRef>
        </p:style>
        <p:txBody>
          <a:bodyPr rtlCol="0" anchor="ctr"/>
          <a:lstStyle/>
          <a:p>
            <a:pPr marL="457200" indent="-457200">
              <a:buFont typeface="Wingdings" pitchFamily="2" charset="2"/>
              <a:buChar char="ü"/>
            </a:pPr>
            <a:r>
              <a:rPr lang="fr-FR" b="1" dirty="0" smtClean="0"/>
              <a:t>Vérifier les informations fournies par des rapports d'inspection sur les visites de terrain dans diverses institutions médiatiques</a:t>
            </a:r>
          </a:p>
        </p:txBody>
      </p:sp>
      <p:sp>
        <p:nvSpPr>
          <p:cNvPr id="8" name="Ellipse 7"/>
          <p:cNvSpPr/>
          <p:nvPr/>
        </p:nvSpPr>
        <p:spPr>
          <a:xfrm>
            <a:off x="4644008" y="548680"/>
            <a:ext cx="4499992" cy="2592288"/>
          </a:xfrm>
          <a:prstGeom prst="ellipse">
            <a:avLst/>
          </a:prstGeom>
          <a:scene3d>
            <a:camera prst="orthographicFront"/>
            <a:lightRig rig="threePt" dir="t"/>
          </a:scene3d>
          <a:sp3d>
            <a:bevelT w="762000" h="381000"/>
          </a:sp3d>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r" rtl="1">
              <a:buFont typeface="Wingdings" pitchFamily="2" charset="2"/>
              <a:buChar char="ü"/>
            </a:pPr>
            <a:r>
              <a:rPr lang="ar-SA" b="1" dirty="0" smtClean="0">
                <a:latin typeface="Arial Unicode MS" pitchFamily="34" charset="-128"/>
                <a:ea typeface="Arial Unicode MS" pitchFamily="34" charset="-128"/>
                <a:cs typeface="Arial Unicode MS" pitchFamily="34" charset="-128"/>
              </a:rPr>
              <a:t>التحقق من المعلومات المصرح </a:t>
            </a:r>
            <a:r>
              <a:rPr lang="ar-SA" b="1" dirty="0" err="1" smtClean="0">
                <a:latin typeface="Arial Unicode MS" pitchFamily="34" charset="-128"/>
                <a:ea typeface="Arial Unicode MS" pitchFamily="34" charset="-128"/>
                <a:cs typeface="Arial Unicode MS" pitchFamily="34" charset="-128"/>
              </a:rPr>
              <a:t>بها</a:t>
            </a:r>
            <a:r>
              <a:rPr lang="ar-SA" b="1" dirty="0" smtClean="0">
                <a:latin typeface="Arial Unicode MS" pitchFamily="34" charset="-128"/>
                <a:ea typeface="Arial Unicode MS" pitchFamily="34" charset="-128"/>
                <a:cs typeface="Arial Unicode MS" pitchFamily="34" charset="-128"/>
              </a:rPr>
              <a:t> عبر اعداد تقارير معاينة حول الزيارات الميدانية لمختلف المؤسسات الإعلامية  </a:t>
            </a:r>
            <a:endParaRPr lang="fr-FR" b="1" dirty="0" smtClean="0">
              <a:latin typeface="Arial Unicode MS" pitchFamily="34" charset="-128"/>
              <a:ea typeface="Arial Unicode MS" pitchFamily="34" charset="-128"/>
              <a:cs typeface="Arial Unicode MS" pitchFamily="34" charset="-128"/>
            </a:endParaRPr>
          </a:p>
        </p:txBody>
      </p:sp>
      <p:sp>
        <p:nvSpPr>
          <p:cNvPr id="9" name="Ellipse 8"/>
          <p:cNvSpPr/>
          <p:nvPr/>
        </p:nvSpPr>
        <p:spPr>
          <a:xfrm>
            <a:off x="4125144" y="3212976"/>
            <a:ext cx="5018856" cy="2520280"/>
          </a:xfrm>
          <a:prstGeom prst="ellipse">
            <a:avLst/>
          </a:prstGeom>
          <a:scene3d>
            <a:camera prst="orthographicFront"/>
            <a:lightRig rig="threePt" dir="t"/>
          </a:scene3d>
          <a:sp3d>
            <a:bevelT w="762000" h="381000"/>
          </a:sp3d>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r" rtl="1">
              <a:buFont typeface="Wingdings" pitchFamily="2" charset="2"/>
              <a:buChar char="ü"/>
              <a:defRPr/>
            </a:pPr>
            <a:r>
              <a:rPr lang="ar-SA" b="1" dirty="0" smtClean="0">
                <a:latin typeface="Arial Unicode MS" pitchFamily="34" charset="-128"/>
                <a:ea typeface="Arial Unicode MS" pitchFamily="34" charset="-128"/>
                <a:cs typeface="Arial Unicode MS" pitchFamily="34" charset="-128"/>
              </a:rPr>
              <a:t>ترفيع مستوى الاشراف على المسح</a:t>
            </a:r>
            <a:endParaRPr lang="fr-FR" b="1" dirty="0" smtClean="0">
              <a:latin typeface="Arial Unicode MS" pitchFamily="34" charset="-128"/>
              <a:ea typeface="Arial Unicode MS" pitchFamily="34" charset="-128"/>
              <a:cs typeface="Arial Unicode MS" pitchFamily="34" charset="-128"/>
            </a:endParaRPr>
          </a:p>
        </p:txBody>
      </p:sp>
      <p:sp>
        <p:nvSpPr>
          <p:cNvPr id="10" name="Ellipse 9"/>
          <p:cNvSpPr/>
          <p:nvPr/>
        </p:nvSpPr>
        <p:spPr>
          <a:xfrm>
            <a:off x="0" y="3140968"/>
            <a:ext cx="4067944" cy="2232032"/>
          </a:xfrm>
          <a:prstGeom prst="ellipse">
            <a:avLst/>
          </a:prstGeom>
          <a:scene3d>
            <a:camera prst="orthographicFront"/>
            <a:lightRig rig="threePt" dir="t"/>
          </a:scene3d>
          <a:sp3d prstMaterial="softEdge">
            <a:bevelT w="660400" h="381000"/>
          </a:sp3d>
        </p:spPr>
        <p:style>
          <a:lnRef idx="1">
            <a:schemeClr val="accent3"/>
          </a:lnRef>
          <a:fillRef idx="2">
            <a:schemeClr val="accent3"/>
          </a:fillRef>
          <a:effectRef idx="1">
            <a:schemeClr val="accent3"/>
          </a:effectRef>
          <a:fontRef idx="minor">
            <a:schemeClr val="dk1"/>
          </a:fontRef>
        </p:style>
        <p:txBody>
          <a:bodyPr rtlCol="0" anchor="ctr"/>
          <a:lstStyle/>
          <a:p>
            <a:pPr marL="457200" indent="-457200">
              <a:buFont typeface="Wingdings" pitchFamily="2" charset="2"/>
              <a:buChar char="ü"/>
              <a:defRPr/>
            </a:pPr>
            <a:r>
              <a:rPr lang="fr-FR" b="1" dirty="0" smtClean="0"/>
              <a:t>Élever le niveau de supervision des enquêtes</a:t>
            </a:r>
          </a:p>
        </p:txBody>
      </p:sp>
      <p:sp>
        <p:nvSpPr>
          <p:cNvPr id="11" name="Shape 211"/>
          <p:cNvSpPr txBox="1">
            <a:spLocks/>
          </p:cNvSpPr>
          <p:nvPr/>
        </p:nvSpPr>
        <p:spPr>
          <a:xfrm>
            <a:off x="2" y="-158590"/>
            <a:ext cx="9143999" cy="635262"/>
          </a:xfrm>
          <a:prstGeom prst="rect">
            <a:avLst/>
          </a:prstGeom>
        </p:spPr>
        <p:style>
          <a:lnRef idx="1">
            <a:schemeClr val="accent3"/>
          </a:lnRef>
          <a:fillRef idx="2">
            <a:schemeClr val="accent3"/>
          </a:fillRef>
          <a:effectRef idx="1">
            <a:schemeClr val="accent3"/>
          </a:effectRef>
          <a:fontRef idx="minor">
            <a:schemeClr val="dk1"/>
          </a:fontRef>
        </p:style>
        <p:txBody>
          <a:bodyPr lIns="91425" tIns="45700" rIns="91425" bIns="45700" anchor="t" anchorCtr="0">
            <a:noAutofit/>
          </a:bodyPr>
          <a:lstStyle/>
          <a:p>
            <a:pPr marL="0" marR="0" lvl="0" indent="0" algn="r" defTabSz="914400" rtl="1" eaLnBrk="1" fontAlgn="auto" latinLnBrk="0" hangingPunct="1">
              <a:lnSpc>
                <a:spcPct val="100000"/>
              </a:lnSpc>
              <a:spcBef>
                <a:spcPct val="0"/>
              </a:spcBef>
              <a:spcAft>
                <a:spcPts val="0"/>
              </a:spcAft>
              <a:buClr>
                <a:srgbClr val="151515"/>
              </a:buClr>
              <a:buSzPct val="25000"/>
              <a:buFontTx/>
              <a:buNone/>
              <a:tabLst/>
              <a:defRPr/>
            </a:pPr>
            <a:r>
              <a:rPr kumimoji="0" lang="ar-SA" sz="36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خصوصيات المسح</a:t>
            </a:r>
            <a:r>
              <a:rPr kumimoji="0" lang="fr-FR" sz="36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     </a:t>
            </a:r>
            <a:r>
              <a:rPr kumimoji="0" lang="ar-SA" sz="36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  </a:t>
            </a:r>
            <a:r>
              <a:rPr kumimoji="0" lang="fr-FR" sz="3600" b="1" i="0" u="none" strike="noStrike" kern="1200" cap="none" spc="0" normalizeH="0" baseline="0" noProof="0" dirty="0" smtClean="0">
                <a:ln>
                  <a:noFill/>
                </a:ln>
                <a:solidFill>
                  <a:schemeClr val="dk1"/>
                </a:solidFill>
                <a:effectLst/>
                <a:uLnTx/>
                <a:uFillTx/>
                <a:latin typeface="+mn-lt"/>
                <a:ea typeface="+mn-ea"/>
                <a:cs typeface="+mn-cs"/>
              </a:rPr>
              <a:t>Particularités  de l’enquête </a:t>
            </a:r>
            <a:r>
              <a:rPr kumimoji="0" lang="fr-FR" sz="3600" b="0" i="0" u="none" strike="noStrike" kern="1200" cap="none" spc="0" normalizeH="0" baseline="0" noProof="0" dirty="0" smtClean="0">
                <a:ln>
                  <a:noFill/>
                </a:ln>
                <a:solidFill>
                  <a:schemeClr val="dk1"/>
                </a:solidFill>
                <a:effectLst/>
                <a:uLnTx/>
                <a:uFillTx/>
                <a:latin typeface="+mn-lt"/>
                <a:ea typeface="+mn-ea"/>
                <a:cs typeface="+mn-cs"/>
              </a:rPr>
              <a:t/>
            </a:r>
            <a:br>
              <a:rPr kumimoji="0" lang="fr-FR" sz="3600" b="0" i="0" u="none" strike="noStrike" kern="1200" cap="none" spc="0" normalizeH="0" baseline="0" noProof="0" dirty="0" smtClean="0">
                <a:ln>
                  <a:noFill/>
                </a:ln>
                <a:solidFill>
                  <a:schemeClr val="dk1"/>
                </a:solidFill>
                <a:effectLst/>
                <a:uLnTx/>
                <a:uFillTx/>
                <a:latin typeface="+mn-lt"/>
                <a:ea typeface="+mn-ea"/>
                <a:cs typeface="+mn-cs"/>
              </a:rPr>
            </a:br>
            <a:r>
              <a:rPr kumimoji="0" lang="ar-SA" sz="36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 </a:t>
            </a:r>
            <a:r>
              <a:rPr kumimoji="0" lang="ar-AE" sz="3600" b="1" i="0" u="none" strike="noStrike" kern="1200" cap="none" spc="0" normalizeH="0" baseline="0" noProof="0" dirty="0" smtClean="0">
                <a:ln>
                  <a:noFill/>
                </a:ln>
                <a:solidFill>
                  <a:srgbClr val="016794"/>
                </a:solidFill>
                <a:effectLst/>
                <a:uLnTx/>
                <a:uFillTx/>
                <a:latin typeface="Arial" panose="020B0604020202020204" pitchFamily="34" charset="0"/>
                <a:ea typeface="+mn-ea"/>
                <a:cs typeface="Arial" panose="020B0604020202020204" pitchFamily="34" charset="0"/>
              </a:rPr>
              <a:t/>
            </a:r>
            <a:br>
              <a:rPr kumimoji="0" lang="ar-AE" sz="3600" b="1" i="0" u="none" strike="noStrike" kern="1200" cap="none" spc="0" normalizeH="0" baseline="0" noProof="0" dirty="0" smtClean="0">
                <a:ln>
                  <a:noFill/>
                </a:ln>
                <a:solidFill>
                  <a:srgbClr val="016794"/>
                </a:solidFill>
                <a:effectLst/>
                <a:uLnTx/>
                <a:uFillTx/>
                <a:latin typeface="Arial" panose="020B0604020202020204" pitchFamily="34" charset="0"/>
                <a:ea typeface="+mn-ea"/>
                <a:cs typeface="Arial" panose="020B0604020202020204" pitchFamily="34" charset="0"/>
              </a:rPr>
            </a:br>
            <a:endParaRPr kumimoji="0" lang="ar-AE" sz="3600" b="1" i="0" u="none" strike="noStrike" kern="1200" cap="none" spc="0" normalizeH="0" baseline="0" noProof="0" dirty="0">
              <a:ln>
                <a:noFill/>
              </a:ln>
              <a:solidFill>
                <a:srgbClr val="016794"/>
              </a:solidFill>
              <a:effectLst/>
              <a:uLnTx/>
              <a:uFillTx/>
              <a:latin typeface="Arial" panose="020B0604020202020204" pitchFamily="34" charset="0"/>
              <a:ea typeface="+mn-ea"/>
              <a:cs typeface="Arial" panose="020B0604020202020204" pitchFamily="34" charset="0"/>
            </a:endParaRPr>
          </a:p>
        </p:txBody>
      </p:sp>
      <p:sp>
        <p:nvSpPr>
          <p:cNvPr id="12" name="Ellipse 11"/>
          <p:cNvSpPr/>
          <p:nvPr/>
        </p:nvSpPr>
        <p:spPr>
          <a:xfrm>
            <a:off x="5580112" y="0"/>
            <a:ext cx="576064"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ox(i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
                                            <p:bg/>
                                          </p:spTgt>
                                        </p:tgtEl>
                                        <p:attrNameLst>
                                          <p:attrName>style.visibility</p:attrName>
                                        </p:attrNameLst>
                                      </p:cBhvr>
                                      <p:to>
                                        <p:strVal val="visible"/>
                                      </p:to>
                                    </p:set>
                                    <p:animEffect transition="in" filter="wipe(down)">
                                      <p:cBhvr>
                                        <p:cTn id="24" dur="500"/>
                                        <p:tgtEl>
                                          <p:spTgt spid="9">
                                            <p:bg/>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down)">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uiExpand="1" build="p" animBg="1"/>
      <p:bldP spid="9"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rtl="1"/>
            <a:r>
              <a:rPr lang="ar-SA" sz="2400" b="1" dirty="0" smtClean="0">
                <a:solidFill>
                  <a:schemeClr val="tx1"/>
                </a:solidFill>
                <a:latin typeface="Arial Unicode MS" pitchFamily="34" charset="-128"/>
                <a:ea typeface="Arial Unicode MS" pitchFamily="34" charset="-128"/>
                <a:cs typeface="Arial Unicode MS" pitchFamily="34" charset="-128"/>
              </a:rPr>
              <a:t>آليات إعداد المسح </a:t>
            </a:r>
            <a:r>
              <a:rPr lang="fr-FR" sz="2400" b="1" dirty="0" smtClean="0">
                <a:solidFill>
                  <a:schemeClr val="tx1"/>
                </a:solidFill>
                <a:latin typeface="Arial Unicode MS" pitchFamily="34" charset="-128"/>
                <a:ea typeface="Arial Unicode MS" pitchFamily="34" charset="-128"/>
                <a:cs typeface="Arial Unicode MS" pitchFamily="34" charset="-128"/>
              </a:rPr>
              <a:t>              </a:t>
            </a:r>
            <a:r>
              <a:rPr lang="ar-SA" sz="2400" b="1" dirty="0" smtClean="0">
                <a:solidFill>
                  <a:schemeClr val="tx1"/>
                </a:solidFill>
                <a:latin typeface="Arial Unicode MS" pitchFamily="34" charset="-128"/>
                <a:ea typeface="Arial Unicode MS" pitchFamily="34" charset="-128"/>
                <a:cs typeface="Arial Unicode MS" pitchFamily="34" charset="-128"/>
              </a:rPr>
              <a:t>   </a:t>
            </a:r>
            <a:r>
              <a:rPr lang="fr-FR" sz="2400" b="1" dirty="0" smtClean="0">
                <a:latin typeface="Times New Roman" pitchFamily="18" charset="0"/>
                <a:cs typeface="Times New Roman" pitchFamily="18" charset="0"/>
              </a:rPr>
              <a:t>Mécanismes de préparation de l'enquête</a:t>
            </a:r>
            <a:r>
              <a:rPr lang="ar-SA" sz="2400" b="1" dirty="0" smtClean="0">
                <a:solidFill>
                  <a:schemeClr val="tx1"/>
                </a:solidFill>
                <a:latin typeface="Times New Roman" pitchFamily="18" charset="0"/>
                <a:ea typeface="Arial Unicode MS" pitchFamily="34" charset="-128"/>
                <a:cs typeface="Times New Roman" pitchFamily="18" charset="0"/>
              </a:rPr>
              <a:t> </a:t>
            </a:r>
            <a:endParaRPr lang="ar-AE" sz="2400" b="1" dirty="0">
              <a:solidFill>
                <a:schemeClr val="tx1"/>
              </a:solidFill>
              <a:latin typeface="Times New Roman" pitchFamily="18" charset="0"/>
              <a:ea typeface="Arial Unicode MS" pitchFamily="34" charset="-128"/>
              <a:cs typeface="Times New Roman" pitchFamily="18" charset="0"/>
            </a:endParaRPr>
          </a:p>
        </p:txBody>
      </p:sp>
      <p:sp>
        <p:nvSpPr>
          <p:cNvPr id="5" name="Ellipse 4"/>
          <p:cNvSpPr/>
          <p:nvPr/>
        </p:nvSpPr>
        <p:spPr>
          <a:xfrm>
            <a:off x="5929322" y="0"/>
            <a:ext cx="576064" cy="476672"/>
          </a:xfrm>
          <a:prstGeom prst="ellipse">
            <a:avLst/>
          </a:prstGeom>
          <a:blipFill dpi="0" rotWithShape="1">
            <a:blip r:embed="rId2" cstate="print">
              <a:extLst>
                <a:ext uri="{28A0092B-C50C-407E-A947-70E740481C1C}">
                  <a14:useLocalDpi xmlns="" xmlns:a14="http://schemas.microsoft.com/office/drawing/2010/main" val="0"/>
                </a:ext>
              </a:extLst>
            </a:blip>
            <a:srcRect/>
            <a:stretch>
              <a:fillRect/>
            </a:stretch>
          </a:blipFill>
          <a:ln w="25400" cmpd="sng">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p:txBody>
          <a:bodyPr/>
          <a:lstStyle/>
          <a:p>
            <a:fld id="{DA5A2D85-ACF1-4B45-88E1-30DE5B53E683}" type="slidenum">
              <a:rPr lang="fr-FR" smtClean="0"/>
              <a:pPr/>
              <a:t>9</a:t>
            </a:fld>
            <a:endParaRPr lang="fr-FR"/>
          </a:p>
        </p:txBody>
      </p:sp>
      <p:sp>
        <p:nvSpPr>
          <p:cNvPr id="8" name="Organigramme : Alternative 7"/>
          <p:cNvSpPr/>
          <p:nvPr/>
        </p:nvSpPr>
        <p:spPr>
          <a:xfrm>
            <a:off x="0" y="476672"/>
            <a:ext cx="4427984" cy="6381328"/>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a:buFont typeface="Wingdings" pitchFamily="2" charset="2"/>
              <a:buChar char="v"/>
            </a:pPr>
            <a:r>
              <a:rPr lang="fr-FR" sz="2600" b="1" dirty="0" smtClean="0">
                <a:latin typeface="Times New Roman" pitchFamily="18" charset="0"/>
                <a:cs typeface="Times New Roman" pitchFamily="18" charset="0"/>
              </a:rPr>
              <a:t>éditez des formulaires pour chaque catégorie</a:t>
            </a:r>
          </a:p>
          <a:p>
            <a:pPr>
              <a:buFont typeface="Wingdings" pitchFamily="2" charset="2"/>
              <a:buChar char="v"/>
            </a:pPr>
            <a:r>
              <a:rPr lang="fr-FR" sz="2600" b="1" dirty="0" smtClean="0">
                <a:latin typeface="Times New Roman" pitchFamily="18" charset="0"/>
                <a:cs typeface="Times New Roman" pitchFamily="18" charset="0"/>
              </a:rPr>
              <a:t>Utilisez un logiciel spécifique pour ces formulaires</a:t>
            </a:r>
          </a:p>
          <a:p>
            <a:pPr>
              <a:buFont typeface="Wingdings" pitchFamily="2" charset="2"/>
              <a:buChar char="v"/>
            </a:pPr>
            <a:r>
              <a:rPr lang="fr-FR" sz="2600" b="1" dirty="0" smtClean="0">
                <a:latin typeface="Times New Roman" pitchFamily="18" charset="0"/>
                <a:cs typeface="Times New Roman" pitchFamily="18" charset="0"/>
              </a:rPr>
              <a:t>Remplir les formulaires en fonction d'un</a:t>
            </a:r>
          </a:p>
          <a:p>
            <a:pPr>
              <a:buFont typeface="Wingdings" pitchFamily="2" charset="2"/>
              <a:buChar char="v"/>
            </a:pPr>
            <a:r>
              <a:rPr lang="fr-FR" sz="2600" b="1" dirty="0" smtClean="0">
                <a:latin typeface="Times New Roman" pitchFamily="18" charset="0"/>
                <a:cs typeface="Times New Roman" pitchFamily="18" charset="0"/>
              </a:rPr>
              <a:t> </a:t>
            </a:r>
            <a:r>
              <a:rPr lang="ar-SA" sz="2600" b="1" dirty="0" smtClean="0">
                <a:latin typeface="Times New Roman" pitchFamily="18" charset="0"/>
                <a:cs typeface="Times New Roman" pitchFamily="18" charset="0"/>
              </a:rPr>
              <a:t> </a:t>
            </a:r>
            <a:r>
              <a:rPr lang="fr-FR" sz="2600" b="1" dirty="0" smtClean="0">
                <a:latin typeface="Times New Roman" pitchFamily="18" charset="0"/>
                <a:cs typeface="Times New Roman" pitchFamily="18" charset="0"/>
              </a:rPr>
              <a:t>programme statistique spécialisé</a:t>
            </a:r>
          </a:p>
          <a:p>
            <a:r>
              <a:rPr lang="fr-FR" sz="2600" b="1" dirty="0" smtClean="0">
                <a:latin typeface="Times New Roman" pitchFamily="18" charset="0"/>
                <a:cs typeface="Times New Roman" pitchFamily="18" charset="0"/>
              </a:rPr>
              <a:t>Extraction et analyse des données finales</a:t>
            </a:r>
            <a:r>
              <a:rPr lang="ar-SA" sz="2600" b="1" dirty="0" smtClean="0">
                <a:latin typeface="Times New Roman" pitchFamily="18" charset="0"/>
                <a:cs typeface="Times New Roman" pitchFamily="18" charset="0"/>
              </a:rPr>
              <a:t>  </a:t>
            </a:r>
            <a:endParaRPr lang="fr-FR" sz="2600" b="1" dirty="0">
              <a:latin typeface="Times New Roman" pitchFamily="18" charset="0"/>
              <a:cs typeface="Times New Roman" pitchFamily="18" charset="0"/>
            </a:endParaRPr>
          </a:p>
        </p:txBody>
      </p:sp>
      <p:sp>
        <p:nvSpPr>
          <p:cNvPr id="9" name="Organigramme : Alternative 8"/>
          <p:cNvSpPr/>
          <p:nvPr/>
        </p:nvSpPr>
        <p:spPr>
          <a:xfrm>
            <a:off x="4427984" y="476672"/>
            <a:ext cx="4716016" cy="6381328"/>
          </a:xfrm>
          <a:prstGeom prst="flowChartAlternateProcess">
            <a:avLst/>
          </a:prstGeom>
          <a:scene3d>
            <a:camera prst="orthographicFront"/>
            <a:lightRig rig="threePt" dir="t"/>
          </a:scene3d>
          <a:sp3d>
            <a:bevelT w="571500" h="254000"/>
          </a:sp3d>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r" rtl="1">
              <a:buFont typeface="Wingdings" panose="05000000000000000000" pitchFamily="2" charset="2"/>
              <a:buChar char="v"/>
              <a:defRPr/>
            </a:pPr>
            <a:r>
              <a:rPr lang="ar-SA" sz="3200" dirty="0" smtClean="0">
                <a:solidFill>
                  <a:srgbClr val="000000"/>
                </a:solidFill>
                <a:latin typeface="Arial Unicode MS" pitchFamily="34" charset="-128"/>
                <a:ea typeface="Arial Unicode MS" pitchFamily="34" charset="-128"/>
                <a:cs typeface="Arial Unicode MS" pitchFamily="34" charset="-128"/>
              </a:rPr>
              <a:t>صياغة الاستمارات الخاصة بكل صنف</a:t>
            </a:r>
          </a:p>
          <a:p>
            <a:pPr marL="457200" indent="-457200" algn="r" rtl="1">
              <a:buFont typeface="Wingdings" panose="05000000000000000000" pitchFamily="2" charset="2"/>
              <a:buChar char="v"/>
              <a:defRPr/>
            </a:pPr>
            <a:r>
              <a:rPr lang="ar-SA" sz="3200" dirty="0" smtClean="0">
                <a:solidFill>
                  <a:srgbClr val="000000"/>
                </a:solidFill>
                <a:latin typeface="Arial Unicode MS" pitchFamily="34" charset="-128"/>
                <a:ea typeface="Arial Unicode MS" pitchFamily="34" charset="-128"/>
                <a:cs typeface="Arial Unicode MS" pitchFamily="34" charset="-128"/>
              </a:rPr>
              <a:t> استخدام برنامج معلوماتي خاص لهذه الاستمارات </a:t>
            </a:r>
          </a:p>
          <a:p>
            <a:pPr marL="457200" indent="-457200" algn="r" rtl="1">
              <a:buFont typeface="Wingdings" panose="05000000000000000000" pitchFamily="2" charset="2"/>
              <a:buChar char="v"/>
              <a:defRPr/>
            </a:pPr>
            <a:r>
              <a:rPr lang="ar-SA" sz="3200" dirty="0" smtClean="0">
                <a:solidFill>
                  <a:srgbClr val="000000"/>
                </a:solidFill>
                <a:latin typeface="Arial Unicode MS" pitchFamily="34" charset="-128"/>
                <a:ea typeface="Arial Unicode MS" pitchFamily="34" charset="-128"/>
                <a:cs typeface="Arial Unicode MS" pitchFamily="34" charset="-128"/>
              </a:rPr>
              <a:t> تعبئة الاستمارات اعتمادا علي برنامج احصائي متخصص</a:t>
            </a:r>
          </a:p>
          <a:p>
            <a:pPr marL="457200" indent="-457200" algn="r" rtl="1">
              <a:buFont typeface="Wingdings" panose="05000000000000000000" pitchFamily="2" charset="2"/>
              <a:buChar char="v"/>
              <a:defRPr/>
            </a:pPr>
            <a:r>
              <a:rPr lang="ar-SA" sz="3200" dirty="0" smtClean="0">
                <a:solidFill>
                  <a:srgbClr val="000000"/>
                </a:solidFill>
                <a:latin typeface="Arial Unicode MS" pitchFamily="34" charset="-128"/>
                <a:ea typeface="Arial Unicode MS" pitchFamily="34" charset="-128"/>
                <a:cs typeface="Arial Unicode MS" pitchFamily="34" charset="-128"/>
              </a:rPr>
              <a:t>استخراج البيانات النهائية وتحليلها</a:t>
            </a:r>
            <a:endParaRPr lang="fr-FR" sz="3200" dirty="0" smtClean="0">
              <a:solidFill>
                <a:srgbClr val="000000"/>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2883</TotalTime>
  <Words>5442</Words>
  <Application>Microsoft Office PowerPoint</Application>
  <PresentationFormat>Affichage à l'écran (4:3)</PresentationFormat>
  <Paragraphs>1175</Paragraphs>
  <Slides>49</Slides>
  <Notes>13</Notes>
  <HiddenSlides>0</HiddenSlides>
  <MMClips>0</MMClips>
  <ScaleCrop>false</ScaleCrop>
  <HeadingPairs>
    <vt:vector size="4" baseType="variant">
      <vt:variant>
        <vt:lpstr>Thème</vt:lpstr>
      </vt:variant>
      <vt:variant>
        <vt:i4>1</vt:i4>
      </vt:variant>
      <vt:variant>
        <vt:lpstr>Titres des diapositives</vt:lpstr>
      </vt:variant>
      <vt:variant>
        <vt:i4>49</vt:i4>
      </vt:variant>
    </vt:vector>
  </HeadingPairs>
  <TitlesOfParts>
    <vt:vector size="50" baseType="lpstr">
      <vt:lpstr>Thème Office</vt:lpstr>
      <vt:lpstr>Diapositive 1</vt:lpstr>
      <vt:lpstr>Diapositive 2</vt:lpstr>
      <vt:lpstr>Diapositive 3</vt:lpstr>
      <vt:lpstr>Diapositive 4</vt:lpstr>
      <vt:lpstr>Diapositive 5</vt:lpstr>
      <vt:lpstr>Diapositive 6</vt:lpstr>
      <vt:lpstr>خصوصيات المسح       Particularités  de l’enquête    </vt:lpstr>
      <vt:lpstr>Diapositive 8</vt:lpstr>
      <vt:lpstr>Diapositive 9</vt:lpstr>
      <vt:lpstr> المؤسسات التي شملها المسح                             Les organes couverts par l’enquête   </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centresuivi</cp:lastModifiedBy>
  <cp:revision>485</cp:revision>
  <dcterms:created xsi:type="dcterms:W3CDTF">2021-06-04T20:45:34Z</dcterms:created>
  <dcterms:modified xsi:type="dcterms:W3CDTF">2021-06-25T13:59:34Z</dcterms:modified>
</cp:coreProperties>
</file>